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10972800" cx="7772400"/>
  <p:notesSz cx="6858000" cy="9144000"/>
  <p:embeddedFontLst>
    <p:embeddedFont>
      <p:font typeface="Arvo"/>
      <p:regular r:id="rId27"/>
      <p:bold r:id="rId28"/>
      <p:italic r:id="rId29"/>
      <p:boldItalic r:id="rId30"/>
    </p:embeddedFont>
    <p:embeddedFont>
      <p:font typeface="Spectral"/>
      <p:regular r:id="rId31"/>
      <p:bold r:id="rId32"/>
      <p:italic r:id="rId33"/>
      <p:boldItalic r:id="rId34"/>
    </p:embeddedFont>
    <p:embeddedFont>
      <p:font typeface="Exo"/>
      <p:regular r:id="rId35"/>
      <p:bold r:id="rId36"/>
      <p:italic r:id="rId37"/>
      <p:boldItalic r:id="rId38"/>
    </p:embeddedFont>
    <p:embeddedFont>
      <p:font typeface="Karla"/>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456">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448C395-967D-4096-B908-74812C4CA1CC}">
  <a:tblStyle styleId="{6448C395-967D-4096-B908-74812C4CA1CC}"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456" orient="horz"/>
        <p:guide pos="244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Karla-bold.fntdata"/><Relationship Id="rId20" Type="http://schemas.openxmlformats.org/officeDocument/2006/relationships/slide" Target="slides/slide14.xml"/><Relationship Id="rId42" Type="http://schemas.openxmlformats.org/officeDocument/2006/relationships/font" Target="fonts/Karla-boldItalic.fntdata"/><Relationship Id="rId41" Type="http://schemas.openxmlformats.org/officeDocument/2006/relationships/font" Target="fonts/Karla-italic.fntdata"/><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Arvo-bold.fntdata"/><Relationship Id="rId27" Type="http://schemas.openxmlformats.org/officeDocument/2006/relationships/font" Target="fonts/Arv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rv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Spectral-regular.fntdata"/><Relationship Id="rId30" Type="http://schemas.openxmlformats.org/officeDocument/2006/relationships/font" Target="fonts/Arvo-boldItalic.fntdata"/><Relationship Id="rId11" Type="http://schemas.openxmlformats.org/officeDocument/2006/relationships/slide" Target="slides/slide5.xml"/><Relationship Id="rId33" Type="http://schemas.openxmlformats.org/officeDocument/2006/relationships/font" Target="fonts/Spectral-italic.fntdata"/><Relationship Id="rId10" Type="http://schemas.openxmlformats.org/officeDocument/2006/relationships/slide" Target="slides/slide4.xml"/><Relationship Id="rId32" Type="http://schemas.openxmlformats.org/officeDocument/2006/relationships/font" Target="fonts/Spectral-bold.fntdata"/><Relationship Id="rId13" Type="http://schemas.openxmlformats.org/officeDocument/2006/relationships/slide" Target="slides/slide7.xml"/><Relationship Id="rId35" Type="http://schemas.openxmlformats.org/officeDocument/2006/relationships/font" Target="fonts/Exo-regular.fntdata"/><Relationship Id="rId12" Type="http://schemas.openxmlformats.org/officeDocument/2006/relationships/slide" Target="slides/slide6.xml"/><Relationship Id="rId34" Type="http://schemas.openxmlformats.org/officeDocument/2006/relationships/font" Target="fonts/Spectral-boldItalic.fntdata"/><Relationship Id="rId15" Type="http://schemas.openxmlformats.org/officeDocument/2006/relationships/slide" Target="slides/slide9.xml"/><Relationship Id="rId37" Type="http://schemas.openxmlformats.org/officeDocument/2006/relationships/font" Target="fonts/Exo-italic.fntdata"/><Relationship Id="rId14" Type="http://schemas.openxmlformats.org/officeDocument/2006/relationships/slide" Target="slides/slide8.xml"/><Relationship Id="rId36" Type="http://schemas.openxmlformats.org/officeDocument/2006/relationships/font" Target="fonts/Exo-bold.fntdata"/><Relationship Id="rId17" Type="http://schemas.openxmlformats.org/officeDocument/2006/relationships/slide" Target="slides/slide11.xml"/><Relationship Id="rId39" Type="http://schemas.openxmlformats.org/officeDocument/2006/relationships/font" Target="fonts/Karla-regular.fntdata"/><Relationship Id="rId16" Type="http://schemas.openxmlformats.org/officeDocument/2006/relationships/slide" Target="slides/slide10.xml"/><Relationship Id="rId38" Type="http://schemas.openxmlformats.org/officeDocument/2006/relationships/font" Target="fonts/Exo-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68584d9232182f29_531: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68584d9232182f29_5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68584d9232182f29_557: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68584d9232182f29_5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g68584d9232182f29_570: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393" name="Google Shape;393;g68584d9232182f29_5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68584d9232182f29_583: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68584d9232182f29_5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96d7236060_0_46: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96d7236060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96d7236060_0_95: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96d7236060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96d7236060_0_199: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519" name="Google Shape;519;g96d7236060_0_1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96d7236060_0_244: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96d7236060_0_2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g820d0c5ea8_1_812: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602" name="Google Shape;602;g820d0c5ea8_1_8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g96d7236060_0_304: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611" name="Google Shape;611;g96d7236060_0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8a2e3c9260_0_1: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8a2e3c926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820d0c5ea8_1_828: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619" name="Google Shape;619;g820d0c5ea8_1_8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930f73e59f4bc0d_0: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930f73e59f4bc0d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9cd7da40e0_1_3: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9cd7da40e0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9cd7da40e0_1_20: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9cd7da40e0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2482cdce439a85_77: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2482cdce439a85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2482cdce439a85_157: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22482cdce439a85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3bbbf0986829ede0_20: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3bbbf0986829ede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3bbbf0986829ede0_41:notes"/>
          <p:cNvSpPr/>
          <p:nvPr>
            <p:ph idx="2" type="sldImg"/>
          </p:nvPr>
        </p:nvSpPr>
        <p:spPr>
          <a:xfrm>
            <a:off x="2214884" y="685800"/>
            <a:ext cx="2428800" cy="3429000"/>
          </a:xfrm>
          <a:custGeom>
            <a:rect b="b" l="l" r="r" t="t"/>
            <a:pathLst>
              <a:path extrusionOk="0" h="120000" w="120000">
                <a:moveTo>
                  <a:pt x="0" y="0"/>
                </a:moveTo>
                <a:lnTo>
                  <a:pt x="120000" y="0"/>
                </a:lnTo>
                <a:lnTo>
                  <a:pt x="120000" y="120000"/>
                </a:lnTo>
                <a:lnTo>
                  <a:pt x="0" y="120000"/>
                </a:lnTo>
                <a:close/>
              </a:path>
            </a:pathLst>
          </a:custGeom>
        </p:spPr>
      </p:sp>
      <p:sp>
        <p:nvSpPr>
          <p:cNvPr id="311" name="Google Shape;311;g3bbbf0986829ede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304824" y="129150"/>
            <a:ext cx="1408500" cy="1408480"/>
          </a:xfrm>
          <a:prstGeom prst="rect">
            <a:avLst/>
          </a:prstGeom>
          <a:noFill/>
          <a:ln>
            <a:noFill/>
          </a:ln>
        </p:spPr>
      </p:pic>
      <p:sp>
        <p:nvSpPr>
          <p:cNvPr id="11" name="Google Shape;11;p2"/>
          <p:cNvSpPr txBox="1"/>
          <p:nvPr/>
        </p:nvSpPr>
        <p:spPr>
          <a:xfrm>
            <a:off x="-674520" y="1367363"/>
            <a:ext cx="3367200" cy="9483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600">
                <a:solidFill>
                  <a:srgbClr val="384849"/>
                </a:solidFill>
                <a:latin typeface="Spectral"/>
                <a:ea typeface="Spectral"/>
                <a:cs typeface="Spectral"/>
                <a:sym typeface="Spectral"/>
              </a:rPr>
              <a:t>Radiology</a:t>
            </a:r>
            <a:r>
              <a:rPr lang="en" sz="400">
                <a:latin typeface="Spectral"/>
                <a:ea typeface="Spectral"/>
                <a:cs typeface="Spectral"/>
                <a:sym typeface="Spectral"/>
              </a:rPr>
              <a:t> </a:t>
            </a:r>
            <a:endParaRPr sz="400">
              <a:latin typeface="Spectral"/>
              <a:ea typeface="Spectral"/>
              <a:cs typeface="Spectral"/>
              <a:sym typeface="Spectral"/>
            </a:endParaRPr>
          </a:p>
        </p:txBody>
      </p:sp>
      <p:sp>
        <p:nvSpPr>
          <p:cNvPr id="12" name="Google Shape;12;p2"/>
          <p:cNvSpPr txBox="1"/>
          <p:nvPr/>
        </p:nvSpPr>
        <p:spPr>
          <a:xfrm>
            <a:off x="-426136" y="1743138"/>
            <a:ext cx="2870400" cy="9483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500">
                <a:solidFill>
                  <a:srgbClr val="384849"/>
                </a:solidFill>
                <a:latin typeface="Spectral"/>
                <a:ea typeface="Spectral"/>
                <a:cs typeface="Spectral"/>
                <a:sym typeface="Spectral"/>
              </a:rPr>
              <a:t>Team 438</a:t>
            </a:r>
            <a:endParaRPr sz="100">
              <a:solidFill>
                <a:srgbClr val="384849"/>
              </a:solidFill>
              <a:latin typeface="Spectral"/>
              <a:ea typeface="Spectral"/>
              <a:cs typeface="Spectral"/>
              <a:sym typeface="Spectral"/>
            </a:endParaRPr>
          </a:p>
        </p:txBody>
      </p:sp>
      <p:sp>
        <p:nvSpPr>
          <p:cNvPr id="13" name="Google Shape;13;p2"/>
          <p:cNvSpPr/>
          <p:nvPr/>
        </p:nvSpPr>
        <p:spPr>
          <a:xfrm>
            <a:off x="-128" y="2494350"/>
            <a:ext cx="7772400" cy="3466200"/>
          </a:xfrm>
          <a:prstGeom prst="rect">
            <a:avLst/>
          </a:prstGeom>
          <a:solidFill>
            <a:srgbClr val="005E68">
              <a:alpha val="17880"/>
            </a:srgbClr>
          </a:solidFill>
          <a:ln>
            <a:noFill/>
          </a:ln>
        </p:spPr>
        <p:txBody>
          <a:bodyPr anchorCtr="0" anchor="ctr" bIns="79750" lIns="79750" spcFirstLastPara="1" rIns="79750" wrap="square" tIns="79750">
            <a:noAutofit/>
          </a:bodyPr>
          <a:lstStyle/>
          <a:p>
            <a:pPr indent="0" lvl="0" marL="0" rtl="0" algn="l">
              <a:spcBef>
                <a:spcPts val="0"/>
              </a:spcBef>
              <a:spcAft>
                <a:spcPts val="0"/>
              </a:spcAft>
              <a:buNone/>
            </a:pPr>
            <a:r>
              <a:t/>
            </a:r>
            <a:endParaRPr/>
          </a:p>
        </p:txBody>
      </p:sp>
      <p:sp>
        <p:nvSpPr>
          <p:cNvPr id="14" name="Google Shape;14;p2"/>
          <p:cNvSpPr txBox="1"/>
          <p:nvPr/>
        </p:nvSpPr>
        <p:spPr>
          <a:xfrm>
            <a:off x="2037775" y="458563"/>
            <a:ext cx="5469300" cy="13443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3200">
                <a:solidFill>
                  <a:srgbClr val="005E68"/>
                </a:solidFill>
                <a:latin typeface="Arvo"/>
                <a:ea typeface="Arvo"/>
                <a:cs typeface="Arvo"/>
                <a:sym typeface="Arvo"/>
              </a:rPr>
              <a:t>contrast media and safety in radiology</a:t>
            </a:r>
            <a:endParaRPr sz="3200">
              <a:solidFill>
                <a:srgbClr val="005E68"/>
              </a:solidFill>
              <a:latin typeface="Arvo"/>
              <a:ea typeface="Arvo"/>
              <a:cs typeface="Arvo"/>
              <a:sym typeface="Arvo"/>
            </a:endParaRPr>
          </a:p>
        </p:txBody>
      </p:sp>
      <p:sp>
        <p:nvSpPr>
          <p:cNvPr id="15" name="Google Shape;15;p2"/>
          <p:cNvSpPr/>
          <p:nvPr/>
        </p:nvSpPr>
        <p:spPr>
          <a:xfrm>
            <a:off x="2612518" y="1661375"/>
            <a:ext cx="4520700" cy="44700"/>
          </a:xfrm>
          <a:prstGeom prst="rect">
            <a:avLst/>
          </a:prstGeom>
          <a:solidFill>
            <a:srgbClr val="005E68"/>
          </a:solidFill>
          <a:ln>
            <a:noFill/>
          </a:ln>
        </p:spPr>
        <p:txBody>
          <a:bodyPr anchorCtr="0" anchor="ctr" bIns="79750" lIns="79750" spcFirstLastPara="1" rIns="79750" wrap="square" tIns="79750">
            <a:noAutofit/>
          </a:bodyPr>
          <a:lstStyle/>
          <a:p>
            <a:pPr indent="0" lvl="0" marL="0" rtl="0" algn="l">
              <a:spcBef>
                <a:spcPts val="0"/>
              </a:spcBef>
              <a:spcAft>
                <a:spcPts val="0"/>
              </a:spcAft>
              <a:buNone/>
            </a:pPr>
            <a:r>
              <a:t/>
            </a:r>
            <a:endParaRPr/>
          </a:p>
        </p:txBody>
      </p:sp>
      <p:sp>
        <p:nvSpPr>
          <p:cNvPr id="16" name="Google Shape;16;p2"/>
          <p:cNvSpPr txBox="1"/>
          <p:nvPr/>
        </p:nvSpPr>
        <p:spPr>
          <a:xfrm>
            <a:off x="2223132" y="1674975"/>
            <a:ext cx="5299500" cy="13443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100">
                <a:solidFill>
                  <a:srgbClr val="005E68"/>
                </a:solidFill>
                <a:latin typeface="Arvo"/>
                <a:ea typeface="Arvo"/>
                <a:cs typeface="Arvo"/>
                <a:sym typeface="Arvo"/>
              </a:rPr>
              <a:t>Lecture 2</a:t>
            </a:r>
            <a:endParaRPr sz="100">
              <a:solidFill>
                <a:srgbClr val="005E68"/>
              </a:solidFill>
              <a:latin typeface="Arvo"/>
              <a:ea typeface="Arvo"/>
              <a:cs typeface="Arvo"/>
              <a:sym typeface="Arvo"/>
            </a:endParaRPr>
          </a:p>
        </p:txBody>
      </p:sp>
      <p:sp>
        <p:nvSpPr>
          <p:cNvPr id="17" name="Google Shape;17;p2"/>
          <p:cNvSpPr txBox="1"/>
          <p:nvPr/>
        </p:nvSpPr>
        <p:spPr>
          <a:xfrm>
            <a:off x="-826094" y="2470800"/>
            <a:ext cx="5299500" cy="5292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100">
                <a:solidFill>
                  <a:srgbClr val="005E68"/>
                </a:solidFill>
                <a:latin typeface="Karla"/>
                <a:ea typeface="Karla"/>
                <a:cs typeface="Karla"/>
                <a:sym typeface="Karla"/>
              </a:rPr>
              <a:t>Objectives</a:t>
            </a:r>
            <a:endParaRPr b="1" sz="100">
              <a:solidFill>
                <a:srgbClr val="005E68"/>
              </a:solidFill>
              <a:latin typeface="Karla"/>
              <a:ea typeface="Karla"/>
              <a:cs typeface="Karla"/>
              <a:sym typeface="Karla"/>
            </a:endParaRPr>
          </a:p>
        </p:txBody>
      </p:sp>
      <p:sp>
        <p:nvSpPr>
          <p:cNvPr id="18" name="Google Shape;18;p2"/>
          <p:cNvSpPr/>
          <p:nvPr/>
        </p:nvSpPr>
        <p:spPr>
          <a:xfrm>
            <a:off x="1200264" y="3043775"/>
            <a:ext cx="1274100" cy="44700"/>
          </a:xfrm>
          <a:prstGeom prst="rect">
            <a:avLst/>
          </a:prstGeom>
          <a:solidFill>
            <a:srgbClr val="005E68"/>
          </a:solidFill>
          <a:ln>
            <a:noFill/>
          </a:ln>
        </p:spPr>
        <p:txBody>
          <a:bodyPr anchorCtr="0" anchor="ctr" bIns="79750" lIns="79750" spcFirstLastPara="1" rIns="79750" wrap="square" tIns="79750">
            <a:noAutofit/>
          </a:bodyPr>
          <a:lstStyle/>
          <a:p>
            <a:pPr indent="0" lvl="0" marL="0" rtl="0" algn="l">
              <a:spcBef>
                <a:spcPts val="0"/>
              </a:spcBef>
              <a:spcAft>
                <a:spcPts val="0"/>
              </a:spcAft>
              <a:buNone/>
            </a:pPr>
            <a:r>
              <a:t/>
            </a:r>
            <a:endParaRPr sz="1200">
              <a:solidFill>
                <a:srgbClr val="005E68"/>
              </a:solidFill>
            </a:endParaRPr>
          </a:p>
        </p:txBody>
      </p:sp>
      <p:sp>
        <p:nvSpPr>
          <p:cNvPr id="19" name="Google Shape;19;p2"/>
          <p:cNvSpPr/>
          <p:nvPr/>
        </p:nvSpPr>
        <p:spPr>
          <a:xfrm>
            <a:off x="176426" y="5443002"/>
            <a:ext cx="1408500" cy="313500"/>
          </a:xfrm>
          <a:prstGeom prst="homePlate">
            <a:avLst>
              <a:gd fmla="val 50000" name="adj"/>
            </a:avLst>
          </a:prstGeom>
          <a:solidFill>
            <a:srgbClr val="005E68"/>
          </a:solidFill>
          <a:ln>
            <a:noFill/>
          </a:ln>
        </p:spPr>
        <p:txBody>
          <a:bodyPr anchorCtr="0" anchor="ctr" bIns="79750" lIns="79750" spcFirstLastPara="1" rIns="79750" wrap="square" tIns="79750">
            <a:noAutofit/>
          </a:bodyPr>
          <a:lstStyle/>
          <a:p>
            <a:pPr indent="0" lvl="0" marL="0" rtl="0" algn="ctr">
              <a:spcBef>
                <a:spcPts val="0"/>
              </a:spcBef>
              <a:spcAft>
                <a:spcPts val="0"/>
              </a:spcAft>
              <a:buNone/>
            </a:pPr>
            <a:r>
              <a:rPr lang="en" sz="1200">
                <a:solidFill>
                  <a:srgbClr val="FFFFFF"/>
                </a:solidFill>
                <a:latin typeface="Spectral"/>
                <a:ea typeface="Spectral"/>
                <a:cs typeface="Spectral"/>
                <a:sym typeface="Spectral"/>
              </a:rPr>
              <a:t>Color Index:</a:t>
            </a:r>
            <a:endParaRPr sz="1200">
              <a:solidFill>
                <a:srgbClr val="FFFFFF"/>
              </a:solidFill>
              <a:latin typeface="Spectral"/>
              <a:ea typeface="Spectral"/>
              <a:cs typeface="Spectral"/>
              <a:sym typeface="Spectral"/>
            </a:endParaRPr>
          </a:p>
        </p:txBody>
      </p:sp>
      <p:sp>
        <p:nvSpPr>
          <p:cNvPr id="20" name="Google Shape;20;p2"/>
          <p:cNvSpPr/>
          <p:nvPr/>
        </p:nvSpPr>
        <p:spPr>
          <a:xfrm>
            <a:off x="1445979" y="5443000"/>
            <a:ext cx="5881500" cy="313500"/>
          </a:xfrm>
          <a:prstGeom prst="chevron">
            <a:avLst>
              <a:gd fmla="val 50000" name="adj"/>
            </a:avLst>
          </a:prstGeom>
          <a:solidFill>
            <a:schemeClr val="lt2"/>
          </a:solidFill>
          <a:ln>
            <a:noFill/>
          </a:ln>
        </p:spPr>
        <p:txBody>
          <a:bodyPr anchorCtr="0" anchor="ctr" bIns="79750" lIns="79750" spcFirstLastPara="1" rIns="79750" wrap="square" tIns="79750">
            <a:noAutofit/>
          </a:bodyPr>
          <a:lstStyle/>
          <a:p>
            <a:pPr indent="0" lvl="0" marL="0" rtl="0" algn="l">
              <a:spcBef>
                <a:spcPts val="0"/>
              </a:spcBef>
              <a:spcAft>
                <a:spcPts val="0"/>
              </a:spcAft>
              <a:buNone/>
            </a:pPr>
            <a:r>
              <a:t/>
            </a:r>
            <a:endParaRPr/>
          </a:p>
        </p:txBody>
      </p:sp>
      <p:sp>
        <p:nvSpPr>
          <p:cNvPr id="21" name="Google Shape;21;p2"/>
          <p:cNvSpPr txBox="1"/>
          <p:nvPr/>
        </p:nvSpPr>
        <p:spPr>
          <a:xfrm>
            <a:off x="1584841" y="5401365"/>
            <a:ext cx="1274100" cy="421500"/>
          </a:xfrm>
          <a:prstGeom prst="rect">
            <a:avLst/>
          </a:prstGeom>
          <a:noFill/>
          <a:ln>
            <a:noFill/>
          </a:ln>
        </p:spPr>
        <p:txBody>
          <a:bodyPr anchorCtr="0" anchor="t" bIns="79750" lIns="79750" spcFirstLastPara="1" rIns="79750" wrap="square" tIns="79750">
            <a:noAutofit/>
          </a:bodyPr>
          <a:lstStyle/>
          <a:p>
            <a:pPr indent="0" lvl="0" marL="0" rtl="0" algn="l">
              <a:spcBef>
                <a:spcPts val="0"/>
              </a:spcBef>
              <a:spcAft>
                <a:spcPts val="0"/>
              </a:spcAft>
              <a:buNone/>
            </a:pPr>
            <a:r>
              <a:rPr b="1" lang="en" sz="1200">
                <a:solidFill>
                  <a:schemeClr val="accent5"/>
                </a:solidFill>
                <a:latin typeface="Karla"/>
                <a:ea typeface="Karla"/>
                <a:cs typeface="Karla"/>
                <a:sym typeface="Karla"/>
              </a:rPr>
              <a:t>⬩ Important</a:t>
            </a:r>
            <a:endParaRPr b="1" sz="1200">
              <a:solidFill>
                <a:schemeClr val="accent5"/>
              </a:solidFill>
              <a:latin typeface="Karla"/>
              <a:ea typeface="Karla"/>
              <a:cs typeface="Karla"/>
              <a:sym typeface="Karla"/>
            </a:endParaRPr>
          </a:p>
        </p:txBody>
      </p:sp>
      <p:sp>
        <p:nvSpPr>
          <p:cNvPr id="22" name="Google Shape;22;p2"/>
          <p:cNvSpPr txBox="1"/>
          <p:nvPr/>
        </p:nvSpPr>
        <p:spPr>
          <a:xfrm>
            <a:off x="2647825" y="5407925"/>
            <a:ext cx="1492800" cy="421500"/>
          </a:xfrm>
          <a:prstGeom prst="rect">
            <a:avLst/>
          </a:prstGeom>
          <a:noFill/>
          <a:ln>
            <a:noFill/>
          </a:ln>
        </p:spPr>
        <p:txBody>
          <a:bodyPr anchorCtr="0" anchor="t" bIns="79750" lIns="79750" spcFirstLastPara="1" rIns="79750" wrap="square" tIns="79750">
            <a:noAutofit/>
          </a:bodyPr>
          <a:lstStyle/>
          <a:p>
            <a:pPr indent="0" lvl="0" marL="0" rtl="0" algn="l">
              <a:spcBef>
                <a:spcPts val="0"/>
              </a:spcBef>
              <a:spcAft>
                <a:spcPts val="0"/>
              </a:spcAft>
              <a:buNone/>
            </a:pPr>
            <a:r>
              <a:rPr b="1" lang="en" sz="1200">
                <a:solidFill>
                  <a:schemeClr val="accent4"/>
                </a:solidFill>
                <a:latin typeface="Karla"/>
                <a:ea typeface="Karla"/>
                <a:cs typeface="Karla"/>
                <a:sym typeface="Karla"/>
              </a:rPr>
              <a:t>⬩</a:t>
            </a:r>
            <a:r>
              <a:rPr b="1" lang="en" sz="1200">
                <a:solidFill>
                  <a:schemeClr val="accent4"/>
                </a:solidFill>
                <a:latin typeface="Karla"/>
                <a:ea typeface="Karla"/>
                <a:cs typeface="Karla"/>
                <a:sym typeface="Karla"/>
              </a:rPr>
              <a:t> Doctor’s </a:t>
            </a:r>
            <a:r>
              <a:rPr b="1" lang="en" sz="1200">
                <a:solidFill>
                  <a:schemeClr val="accent4"/>
                </a:solidFill>
                <a:latin typeface="Karla"/>
                <a:ea typeface="Karla"/>
                <a:cs typeface="Karla"/>
                <a:sym typeface="Karla"/>
              </a:rPr>
              <a:t>Notes</a:t>
            </a:r>
            <a:endParaRPr b="1" sz="1200">
              <a:solidFill>
                <a:schemeClr val="accent4"/>
              </a:solidFill>
              <a:latin typeface="Karla"/>
              <a:ea typeface="Karla"/>
              <a:cs typeface="Karla"/>
              <a:sym typeface="Karla"/>
            </a:endParaRPr>
          </a:p>
        </p:txBody>
      </p:sp>
      <p:sp>
        <p:nvSpPr>
          <p:cNvPr id="23" name="Google Shape;23;p2"/>
          <p:cNvSpPr txBox="1"/>
          <p:nvPr/>
        </p:nvSpPr>
        <p:spPr>
          <a:xfrm>
            <a:off x="4009978" y="5401375"/>
            <a:ext cx="803700" cy="421500"/>
          </a:xfrm>
          <a:prstGeom prst="rect">
            <a:avLst/>
          </a:prstGeom>
          <a:noFill/>
          <a:ln>
            <a:noFill/>
          </a:ln>
        </p:spPr>
        <p:txBody>
          <a:bodyPr anchorCtr="0" anchor="t" bIns="79750" lIns="79750" spcFirstLastPara="1" rIns="79750" wrap="square" tIns="79750">
            <a:noAutofit/>
          </a:bodyPr>
          <a:lstStyle/>
          <a:p>
            <a:pPr indent="0" lvl="0" marL="0" rtl="0" algn="l">
              <a:spcBef>
                <a:spcPts val="0"/>
              </a:spcBef>
              <a:spcAft>
                <a:spcPts val="0"/>
              </a:spcAft>
              <a:buNone/>
            </a:pPr>
            <a:r>
              <a:rPr b="1" lang="en" sz="1200">
                <a:solidFill>
                  <a:srgbClr val="999999"/>
                </a:solidFill>
                <a:latin typeface="Karla"/>
                <a:ea typeface="Karla"/>
                <a:cs typeface="Karla"/>
                <a:sym typeface="Karla"/>
              </a:rPr>
              <a:t>⬩</a:t>
            </a:r>
            <a:r>
              <a:rPr b="1" lang="en" sz="1200">
                <a:solidFill>
                  <a:srgbClr val="999999"/>
                </a:solidFill>
                <a:latin typeface="Karla"/>
                <a:ea typeface="Karla"/>
                <a:cs typeface="Karla"/>
                <a:sym typeface="Karla"/>
              </a:rPr>
              <a:t> </a:t>
            </a:r>
            <a:r>
              <a:rPr b="1" lang="en" sz="1200">
                <a:solidFill>
                  <a:srgbClr val="999999"/>
                </a:solidFill>
                <a:latin typeface="Karla"/>
                <a:ea typeface="Karla"/>
                <a:cs typeface="Karla"/>
                <a:sym typeface="Karla"/>
              </a:rPr>
              <a:t>Extra</a:t>
            </a:r>
            <a:endParaRPr b="1" sz="1200">
              <a:solidFill>
                <a:srgbClr val="999999"/>
              </a:solidFill>
              <a:latin typeface="Karla"/>
              <a:ea typeface="Karla"/>
              <a:cs typeface="Karla"/>
              <a:sym typeface="Karla"/>
            </a:endParaRPr>
          </a:p>
        </p:txBody>
      </p:sp>
      <p:sp>
        <p:nvSpPr>
          <p:cNvPr id="24" name="Google Shape;24;p2"/>
          <p:cNvSpPr/>
          <p:nvPr/>
        </p:nvSpPr>
        <p:spPr>
          <a:xfrm>
            <a:off x="-10200" y="10710375"/>
            <a:ext cx="7792500" cy="313500"/>
          </a:xfrm>
          <a:prstGeom prst="rect">
            <a:avLst/>
          </a:prstGeom>
          <a:solidFill>
            <a:srgbClr val="005E68"/>
          </a:solidFill>
          <a:ln>
            <a:noFill/>
          </a:ln>
        </p:spPr>
        <p:txBody>
          <a:bodyPr anchorCtr="0" anchor="ctr" bIns="79750" lIns="79750" spcFirstLastPara="1" rIns="79750" wrap="square" tIns="79750">
            <a:noAutofit/>
          </a:bodyPr>
          <a:lstStyle/>
          <a:p>
            <a:pPr indent="0" lvl="0" marL="0" rtl="0" algn="l">
              <a:spcBef>
                <a:spcPts val="0"/>
              </a:spcBef>
              <a:spcAft>
                <a:spcPts val="0"/>
              </a:spcAft>
              <a:buNone/>
            </a:pPr>
            <a:r>
              <a:t/>
            </a:r>
            <a:endParaRPr/>
          </a:p>
        </p:txBody>
      </p:sp>
      <p:sp>
        <p:nvSpPr>
          <p:cNvPr id="25" name="Google Shape;25;p2"/>
          <p:cNvSpPr txBox="1"/>
          <p:nvPr/>
        </p:nvSpPr>
        <p:spPr>
          <a:xfrm>
            <a:off x="1236306" y="8523300"/>
            <a:ext cx="5299500" cy="5292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100">
                <a:solidFill>
                  <a:srgbClr val="005E68"/>
                </a:solidFill>
                <a:latin typeface="Karla"/>
                <a:ea typeface="Karla"/>
                <a:cs typeface="Karla"/>
                <a:sym typeface="Karla"/>
              </a:rPr>
              <a:t>Done by:</a:t>
            </a:r>
            <a:endParaRPr b="1" sz="100">
              <a:solidFill>
                <a:srgbClr val="005E68"/>
              </a:solidFill>
              <a:latin typeface="Karla"/>
              <a:ea typeface="Karla"/>
              <a:cs typeface="Karla"/>
              <a:sym typeface="Karla"/>
            </a:endParaRPr>
          </a:p>
        </p:txBody>
      </p:sp>
      <p:sp>
        <p:nvSpPr>
          <p:cNvPr id="26" name="Google Shape;26;p2"/>
          <p:cNvSpPr/>
          <p:nvPr/>
        </p:nvSpPr>
        <p:spPr>
          <a:xfrm>
            <a:off x="2118000" y="9055375"/>
            <a:ext cx="3536100" cy="552600"/>
          </a:xfrm>
          <a:prstGeom prst="snip2DiagRect">
            <a:avLst>
              <a:gd fmla="val 20212" name="adj1"/>
              <a:gd fmla="val 16667" name="adj2"/>
            </a:avLst>
          </a:prstGeom>
          <a:solidFill>
            <a:srgbClr val="005E68">
              <a:alpha val="20110"/>
            </a:srgbClr>
          </a:solidFill>
          <a:ln>
            <a:noFill/>
          </a:ln>
        </p:spPr>
        <p:txBody>
          <a:bodyPr anchorCtr="0" anchor="ctr" bIns="79750" lIns="79750" spcFirstLastPara="1" rIns="79750" wrap="square" tIns="79750">
            <a:noAutofit/>
          </a:bodyPr>
          <a:lstStyle/>
          <a:p>
            <a:pPr indent="0" lvl="0" marL="0" rtl="0" algn="ctr">
              <a:spcBef>
                <a:spcPts val="0"/>
              </a:spcBef>
              <a:spcAft>
                <a:spcPts val="0"/>
              </a:spcAft>
              <a:buClr>
                <a:schemeClr val="dk1"/>
              </a:buClr>
              <a:buSzPts val="1100"/>
              <a:buFont typeface="Arial"/>
              <a:buNone/>
            </a:pPr>
            <a:r>
              <a:rPr lang="en" sz="2000">
                <a:latin typeface="Karla"/>
                <a:ea typeface="Karla"/>
                <a:cs typeface="Karla"/>
                <a:sym typeface="Karla"/>
              </a:rPr>
              <a:t>Alhanouf alhaluli</a:t>
            </a:r>
            <a:endParaRPr sz="1500"/>
          </a:p>
        </p:txBody>
      </p:sp>
      <p:sp>
        <p:nvSpPr>
          <p:cNvPr id="27" name="Google Shape;27;p2"/>
          <p:cNvSpPr txBox="1"/>
          <p:nvPr/>
        </p:nvSpPr>
        <p:spPr>
          <a:xfrm>
            <a:off x="1236443" y="6019238"/>
            <a:ext cx="5299500" cy="5292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100">
                <a:solidFill>
                  <a:srgbClr val="005E68"/>
                </a:solidFill>
                <a:latin typeface="Spectral"/>
                <a:ea typeface="Spectral"/>
                <a:cs typeface="Spectral"/>
                <a:sym typeface="Spectral"/>
              </a:rPr>
              <a:t>Team Leaders</a:t>
            </a:r>
            <a:endParaRPr b="1" sz="100">
              <a:solidFill>
                <a:srgbClr val="005E68"/>
              </a:solidFill>
              <a:latin typeface="Spectral"/>
              <a:ea typeface="Spectral"/>
              <a:cs typeface="Spectral"/>
              <a:sym typeface="Spectral"/>
            </a:endParaRPr>
          </a:p>
        </p:txBody>
      </p:sp>
      <p:sp>
        <p:nvSpPr>
          <p:cNvPr id="28" name="Google Shape;28;p2"/>
          <p:cNvSpPr/>
          <p:nvPr/>
        </p:nvSpPr>
        <p:spPr>
          <a:xfrm>
            <a:off x="2118150" y="6588525"/>
            <a:ext cx="3536100" cy="552600"/>
          </a:xfrm>
          <a:prstGeom prst="snip2DiagRect">
            <a:avLst>
              <a:gd fmla="val 20212" name="adj1"/>
              <a:gd fmla="val 16667" name="adj2"/>
            </a:avLst>
          </a:prstGeom>
          <a:solidFill>
            <a:srgbClr val="005E68">
              <a:alpha val="20110"/>
            </a:srgbClr>
          </a:solidFill>
          <a:ln>
            <a:noFill/>
          </a:ln>
        </p:spPr>
        <p:txBody>
          <a:bodyPr anchorCtr="0" anchor="ctr" bIns="79750" lIns="79750" spcFirstLastPara="1" rIns="79750" wrap="square" tIns="79750">
            <a:noAutofit/>
          </a:bodyPr>
          <a:lstStyle/>
          <a:p>
            <a:pPr indent="0" lvl="0" marL="0" rtl="0" algn="ctr">
              <a:spcBef>
                <a:spcPts val="0"/>
              </a:spcBef>
              <a:spcAft>
                <a:spcPts val="0"/>
              </a:spcAft>
              <a:buClr>
                <a:schemeClr val="dk1"/>
              </a:buClr>
              <a:buSzPts val="1100"/>
              <a:buFont typeface="Arial"/>
              <a:buNone/>
            </a:pPr>
            <a:r>
              <a:rPr lang="en" sz="2000">
                <a:solidFill>
                  <a:schemeClr val="dk1"/>
                </a:solidFill>
                <a:latin typeface="Karla"/>
                <a:ea typeface="Karla"/>
                <a:cs typeface="Karla"/>
                <a:sym typeface="Karla"/>
              </a:rPr>
              <a:t>Omar Aldosari</a:t>
            </a:r>
            <a:endParaRPr sz="2000">
              <a:latin typeface="Karla"/>
              <a:ea typeface="Karla"/>
              <a:cs typeface="Karla"/>
              <a:sym typeface="Karla"/>
            </a:endParaRPr>
          </a:p>
        </p:txBody>
      </p:sp>
      <p:sp>
        <p:nvSpPr>
          <p:cNvPr id="29" name="Google Shape;29;p2"/>
          <p:cNvSpPr/>
          <p:nvPr/>
        </p:nvSpPr>
        <p:spPr>
          <a:xfrm>
            <a:off x="2118150" y="7233450"/>
            <a:ext cx="3536100" cy="552600"/>
          </a:xfrm>
          <a:prstGeom prst="snip2DiagRect">
            <a:avLst>
              <a:gd fmla="val 20212" name="adj1"/>
              <a:gd fmla="val 16667" name="adj2"/>
            </a:avLst>
          </a:prstGeom>
          <a:solidFill>
            <a:srgbClr val="005E68">
              <a:alpha val="20110"/>
            </a:srgbClr>
          </a:solidFill>
          <a:ln>
            <a:noFill/>
          </a:ln>
        </p:spPr>
        <p:txBody>
          <a:bodyPr anchorCtr="0" anchor="ctr" bIns="79750" lIns="79750" spcFirstLastPara="1" rIns="79750" wrap="square" tIns="79750">
            <a:noAutofit/>
          </a:bodyPr>
          <a:lstStyle/>
          <a:p>
            <a:pPr indent="0" lvl="0" marL="0" rtl="0" algn="ctr">
              <a:spcBef>
                <a:spcPts val="0"/>
              </a:spcBef>
              <a:spcAft>
                <a:spcPts val="0"/>
              </a:spcAft>
              <a:buNone/>
            </a:pPr>
            <a:r>
              <a:rPr lang="en" sz="2000">
                <a:latin typeface="Karla"/>
                <a:ea typeface="Karla"/>
                <a:cs typeface="Karla"/>
                <a:sym typeface="Karla"/>
              </a:rPr>
              <a:t>Leena Alnassar</a:t>
            </a:r>
            <a:endParaRPr sz="2000">
              <a:latin typeface="Karla"/>
              <a:ea typeface="Karla"/>
              <a:cs typeface="Karla"/>
              <a:sym typeface="Karla"/>
            </a:endParaRPr>
          </a:p>
        </p:txBody>
      </p:sp>
      <p:sp>
        <p:nvSpPr>
          <p:cNvPr id="30" name="Google Shape;30;p2"/>
          <p:cNvSpPr/>
          <p:nvPr/>
        </p:nvSpPr>
        <p:spPr>
          <a:xfrm>
            <a:off x="2118150" y="7878363"/>
            <a:ext cx="3536100" cy="552600"/>
          </a:xfrm>
          <a:prstGeom prst="snip2DiagRect">
            <a:avLst>
              <a:gd fmla="val 20212" name="adj1"/>
              <a:gd fmla="val 16667" name="adj2"/>
            </a:avLst>
          </a:prstGeom>
          <a:solidFill>
            <a:srgbClr val="005E68">
              <a:alpha val="20110"/>
            </a:srgbClr>
          </a:solidFill>
          <a:ln>
            <a:noFill/>
          </a:ln>
        </p:spPr>
        <p:txBody>
          <a:bodyPr anchorCtr="0" anchor="ctr" bIns="79750" lIns="79750" spcFirstLastPara="1" rIns="79750" wrap="square" tIns="79750">
            <a:noAutofit/>
          </a:bodyPr>
          <a:lstStyle/>
          <a:p>
            <a:pPr indent="0" lvl="0" marL="0" rtl="0" algn="ctr">
              <a:spcBef>
                <a:spcPts val="0"/>
              </a:spcBef>
              <a:spcAft>
                <a:spcPts val="0"/>
              </a:spcAft>
              <a:buNone/>
            </a:pPr>
            <a:r>
              <a:rPr lang="en" sz="2000">
                <a:latin typeface="Karla"/>
                <a:ea typeface="Karla"/>
                <a:cs typeface="Karla"/>
                <a:sym typeface="Karla"/>
              </a:rPr>
              <a:t>Shahd Alsalamh</a:t>
            </a:r>
            <a:endParaRPr sz="2000">
              <a:latin typeface="Karla"/>
              <a:ea typeface="Karla"/>
              <a:cs typeface="Karla"/>
              <a:sym typeface="Karla"/>
            </a:endParaRPr>
          </a:p>
        </p:txBody>
      </p:sp>
      <p:sp>
        <p:nvSpPr>
          <p:cNvPr id="31" name="Google Shape;31;p2"/>
          <p:cNvSpPr txBox="1"/>
          <p:nvPr/>
        </p:nvSpPr>
        <p:spPr>
          <a:xfrm>
            <a:off x="4723204" y="5407925"/>
            <a:ext cx="1361100" cy="421500"/>
          </a:xfrm>
          <a:prstGeom prst="rect">
            <a:avLst/>
          </a:prstGeom>
          <a:noFill/>
          <a:ln>
            <a:noFill/>
          </a:ln>
        </p:spPr>
        <p:txBody>
          <a:bodyPr anchorCtr="0" anchor="t" bIns="79750" lIns="79750" spcFirstLastPara="1" rIns="79750" wrap="square" tIns="79750">
            <a:noAutofit/>
          </a:bodyPr>
          <a:lstStyle/>
          <a:p>
            <a:pPr indent="0" lvl="0" marL="0" rtl="0" algn="l">
              <a:spcBef>
                <a:spcPts val="0"/>
              </a:spcBef>
              <a:spcAft>
                <a:spcPts val="0"/>
              </a:spcAft>
              <a:buNone/>
            </a:pPr>
            <a:r>
              <a:rPr b="1" lang="en" sz="1200">
                <a:solidFill>
                  <a:schemeClr val="accent2"/>
                </a:solidFill>
                <a:latin typeface="Karla"/>
                <a:ea typeface="Karla"/>
                <a:cs typeface="Karla"/>
                <a:sym typeface="Karla"/>
              </a:rPr>
              <a:t>⬩ </a:t>
            </a:r>
            <a:r>
              <a:rPr b="1" lang="en" sz="1200">
                <a:solidFill>
                  <a:schemeClr val="accent2"/>
                </a:solidFill>
                <a:latin typeface="Karla"/>
                <a:ea typeface="Karla"/>
                <a:cs typeface="Karla"/>
                <a:sym typeface="Karla"/>
              </a:rPr>
              <a:t>Female slides </a:t>
            </a:r>
            <a:endParaRPr b="1" sz="1200">
              <a:solidFill>
                <a:schemeClr val="accent2"/>
              </a:solidFill>
              <a:latin typeface="Karla"/>
              <a:ea typeface="Karla"/>
              <a:cs typeface="Karla"/>
              <a:sym typeface="Karla"/>
            </a:endParaRPr>
          </a:p>
        </p:txBody>
      </p:sp>
      <p:sp>
        <p:nvSpPr>
          <p:cNvPr id="32" name="Google Shape;32;p2"/>
          <p:cNvSpPr txBox="1"/>
          <p:nvPr/>
        </p:nvSpPr>
        <p:spPr>
          <a:xfrm>
            <a:off x="5966375" y="5407925"/>
            <a:ext cx="1361100" cy="421500"/>
          </a:xfrm>
          <a:prstGeom prst="rect">
            <a:avLst/>
          </a:prstGeom>
          <a:noFill/>
          <a:ln>
            <a:noFill/>
          </a:ln>
        </p:spPr>
        <p:txBody>
          <a:bodyPr anchorCtr="0" anchor="t" bIns="79750" lIns="79750" spcFirstLastPara="1" rIns="79750" wrap="square" tIns="79750">
            <a:noAutofit/>
          </a:bodyPr>
          <a:lstStyle/>
          <a:p>
            <a:pPr indent="0" lvl="0" marL="0" rtl="0" algn="l">
              <a:spcBef>
                <a:spcPts val="0"/>
              </a:spcBef>
              <a:spcAft>
                <a:spcPts val="0"/>
              </a:spcAft>
              <a:buNone/>
            </a:pPr>
            <a:r>
              <a:rPr b="1" lang="en" sz="1200">
                <a:solidFill>
                  <a:schemeClr val="accent3"/>
                </a:solidFill>
                <a:latin typeface="Karla"/>
                <a:ea typeface="Karla"/>
                <a:cs typeface="Karla"/>
                <a:sym typeface="Karla"/>
              </a:rPr>
              <a:t>⬩ </a:t>
            </a:r>
            <a:r>
              <a:rPr b="1" lang="en" sz="1200">
                <a:solidFill>
                  <a:schemeClr val="accent3"/>
                </a:solidFill>
                <a:latin typeface="Karla"/>
                <a:ea typeface="Karla"/>
                <a:cs typeface="Karla"/>
                <a:sym typeface="Karla"/>
              </a:rPr>
              <a:t>male slides </a:t>
            </a:r>
            <a:endParaRPr b="1" sz="1200">
              <a:solidFill>
                <a:schemeClr val="accent3"/>
              </a:solidFill>
              <a:latin typeface="Karla"/>
              <a:ea typeface="Karla"/>
              <a:cs typeface="Karla"/>
              <a:sym typeface="Karla"/>
            </a:endParaRPr>
          </a:p>
        </p:txBody>
      </p:sp>
      <p:pic>
        <p:nvPicPr>
          <p:cNvPr id="33" name="Google Shape;33;p2"/>
          <p:cNvPicPr preferRelativeResize="0"/>
          <p:nvPr/>
        </p:nvPicPr>
        <p:blipFill rotWithShape="1">
          <a:blip r:embed="rId3">
            <a:alphaModFix/>
          </a:blip>
          <a:srcRect b="33962" l="59769" r="23115" t="30470"/>
          <a:stretch/>
        </p:blipFill>
        <p:spPr>
          <a:xfrm>
            <a:off x="2418325" y="6590338"/>
            <a:ext cx="455726" cy="550150"/>
          </a:xfrm>
          <a:prstGeom prst="rect">
            <a:avLst/>
          </a:prstGeom>
          <a:noFill/>
          <a:ln>
            <a:noFill/>
          </a:ln>
        </p:spPr>
      </p:pic>
      <p:pic>
        <p:nvPicPr>
          <p:cNvPr id="34" name="Google Shape;34;p2"/>
          <p:cNvPicPr preferRelativeResize="0"/>
          <p:nvPr/>
        </p:nvPicPr>
        <p:blipFill rotWithShape="1">
          <a:blip r:embed="rId4">
            <a:alphaModFix/>
          </a:blip>
          <a:srcRect b="33127" l="26007" r="58832" t="31812"/>
          <a:stretch/>
        </p:blipFill>
        <p:spPr>
          <a:xfrm>
            <a:off x="2418800" y="7922025"/>
            <a:ext cx="454774" cy="508951"/>
          </a:xfrm>
          <a:prstGeom prst="rect">
            <a:avLst/>
          </a:prstGeom>
          <a:noFill/>
          <a:ln>
            <a:noFill/>
          </a:ln>
        </p:spPr>
      </p:pic>
      <p:pic>
        <p:nvPicPr>
          <p:cNvPr id="35" name="Google Shape;35;p2"/>
          <p:cNvPicPr preferRelativeResize="0"/>
          <p:nvPr/>
        </p:nvPicPr>
        <p:blipFill rotWithShape="1">
          <a:blip r:embed="rId5">
            <a:alphaModFix/>
          </a:blip>
          <a:srcRect b="33131" l="26009" r="58830" t="31809"/>
          <a:stretch/>
        </p:blipFill>
        <p:spPr>
          <a:xfrm>
            <a:off x="2418800" y="7277100"/>
            <a:ext cx="454774" cy="508951"/>
          </a:xfrm>
          <a:prstGeom prst="rect">
            <a:avLst/>
          </a:prstGeom>
          <a:noFill/>
          <a:ln>
            <a:noFill/>
          </a:ln>
        </p:spPr>
      </p:pic>
      <p:sp>
        <p:nvSpPr>
          <p:cNvPr id="36" name="Google Shape;36;p2"/>
          <p:cNvSpPr/>
          <p:nvPr/>
        </p:nvSpPr>
        <p:spPr>
          <a:xfrm>
            <a:off x="2118150" y="9789750"/>
            <a:ext cx="3536100" cy="552600"/>
          </a:xfrm>
          <a:prstGeom prst="snip2DiagRect">
            <a:avLst>
              <a:gd fmla="val 20212" name="adj1"/>
              <a:gd fmla="val 16667" name="adj2"/>
            </a:avLst>
          </a:prstGeom>
          <a:solidFill>
            <a:srgbClr val="005E68">
              <a:alpha val="20110"/>
            </a:srgbClr>
          </a:solidFill>
          <a:ln>
            <a:noFill/>
          </a:ln>
        </p:spPr>
        <p:txBody>
          <a:bodyPr anchorCtr="0" anchor="ctr" bIns="79750" lIns="79750" spcFirstLastPara="1" rIns="79750" wrap="square" tIns="79750">
            <a:noAutofit/>
          </a:bodyPr>
          <a:lstStyle/>
          <a:p>
            <a:pPr indent="0" lvl="0" marL="0" rtl="0" algn="ctr">
              <a:spcBef>
                <a:spcPts val="0"/>
              </a:spcBef>
              <a:spcAft>
                <a:spcPts val="0"/>
              </a:spcAft>
              <a:buClr>
                <a:schemeClr val="dk1"/>
              </a:buClr>
              <a:buSzPts val="1100"/>
              <a:buFont typeface="Arial"/>
              <a:buNone/>
            </a:pPr>
            <a:r>
              <a:rPr lang="en" sz="2000">
                <a:solidFill>
                  <a:schemeClr val="dk1"/>
                </a:solidFill>
                <a:latin typeface="Karla"/>
                <a:ea typeface="Karla"/>
                <a:cs typeface="Karla"/>
                <a:sym typeface="Karla"/>
              </a:rPr>
              <a:t>Lama alzamil</a:t>
            </a:r>
            <a:endParaRPr/>
          </a:p>
        </p:txBody>
      </p:sp>
      <p:sp>
        <p:nvSpPr>
          <p:cNvPr id="37" name="Google Shape;37;p2"/>
          <p:cNvSpPr txBox="1"/>
          <p:nvPr/>
        </p:nvSpPr>
        <p:spPr>
          <a:xfrm>
            <a:off x="652750" y="3063800"/>
            <a:ext cx="6854400" cy="3000000"/>
          </a:xfrm>
          <a:prstGeom prst="rect">
            <a:avLst/>
          </a:prstGeom>
          <a:noFill/>
          <a:ln>
            <a:noFill/>
          </a:ln>
        </p:spPr>
        <p:txBody>
          <a:bodyPr anchorCtr="0" anchor="t" bIns="91425" lIns="91425" spcFirstLastPara="1" rIns="91425" wrap="square" tIns="91425">
            <a:noAutofit/>
          </a:bodyPr>
          <a:lstStyle/>
          <a:p>
            <a:pPr indent="-292100" lvl="0" marL="393700" rtl="0" algn="l">
              <a:spcBef>
                <a:spcPts val="0"/>
              </a:spcBef>
              <a:spcAft>
                <a:spcPts val="0"/>
              </a:spcAft>
              <a:buClr>
                <a:schemeClr val="dk2"/>
              </a:buClr>
              <a:buSzPts val="1600"/>
              <a:buFont typeface="Karla"/>
              <a:buChar char="❖"/>
            </a:pPr>
            <a:r>
              <a:rPr lang="en" sz="1600">
                <a:solidFill>
                  <a:schemeClr val="dk2"/>
                </a:solidFill>
                <a:latin typeface="Karla"/>
                <a:ea typeface="Karla"/>
                <a:cs typeface="Karla"/>
                <a:sym typeface="Karla"/>
              </a:rPr>
              <a:t>Recognize, and evaluate essential information on the biologic effects of ionizing radiation and radiation safety to ensure the safe use of x-rays in diagnostic imaging.</a:t>
            </a:r>
            <a:endParaRPr sz="1600">
              <a:solidFill>
                <a:schemeClr val="dk2"/>
              </a:solidFill>
              <a:latin typeface="Karla"/>
              <a:ea typeface="Karla"/>
              <a:cs typeface="Karla"/>
              <a:sym typeface="Karla"/>
            </a:endParaRPr>
          </a:p>
          <a:p>
            <a:pPr indent="-292100" lvl="0" marL="393700" rtl="0" algn="l">
              <a:spcBef>
                <a:spcPts val="0"/>
              </a:spcBef>
              <a:spcAft>
                <a:spcPts val="0"/>
              </a:spcAft>
              <a:buClr>
                <a:schemeClr val="dk2"/>
              </a:buClr>
              <a:buSzPts val="1600"/>
              <a:buFont typeface="Karla"/>
              <a:buChar char="❖"/>
            </a:pPr>
            <a:r>
              <a:rPr lang="en" sz="1600">
                <a:solidFill>
                  <a:schemeClr val="dk2"/>
                </a:solidFill>
                <a:latin typeface="Karla"/>
                <a:ea typeface="Karla"/>
                <a:cs typeface="Karla"/>
                <a:sym typeface="Karla"/>
              </a:rPr>
              <a:t>Know radiation quantities and units, regulatory and advisory limit for human exposure to radiation.  </a:t>
            </a:r>
            <a:endParaRPr sz="1600">
              <a:solidFill>
                <a:schemeClr val="dk2"/>
              </a:solidFill>
              <a:latin typeface="Karla"/>
              <a:ea typeface="Karla"/>
              <a:cs typeface="Karla"/>
              <a:sym typeface="Karla"/>
            </a:endParaRPr>
          </a:p>
          <a:p>
            <a:pPr indent="-292100" lvl="0" marL="393700" rtl="0" algn="l">
              <a:spcBef>
                <a:spcPts val="0"/>
              </a:spcBef>
              <a:spcAft>
                <a:spcPts val="0"/>
              </a:spcAft>
              <a:buClr>
                <a:schemeClr val="dk2"/>
              </a:buClr>
              <a:buSzPts val="1600"/>
              <a:buFont typeface="Karla"/>
              <a:buChar char="❖"/>
            </a:pPr>
            <a:r>
              <a:rPr lang="en" sz="1600">
                <a:solidFill>
                  <a:schemeClr val="dk2"/>
                </a:solidFill>
                <a:latin typeface="Karla"/>
                <a:ea typeface="Karla"/>
                <a:cs typeface="Karla"/>
                <a:sym typeface="Karla"/>
              </a:rPr>
              <a:t>Know equipment for radiation protection and measurement.</a:t>
            </a:r>
            <a:endParaRPr sz="1600">
              <a:solidFill>
                <a:schemeClr val="dk2"/>
              </a:solidFill>
              <a:latin typeface="Karla"/>
              <a:ea typeface="Karla"/>
              <a:cs typeface="Karla"/>
              <a:sym typeface="Karla"/>
            </a:endParaRPr>
          </a:p>
          <a:p>
            <a:pPr indent="-292100" lvl="0" marL="393700" rtl="0" algn="l">
              <a:spcBef>
                <a:spcPts val="0"/>
              </a:spcBef>
              <a:spcAft>
                <a:spcPts val="0"/>
              </a:spcAft>
              <a:buClr>
                <a:schemeClr val="dk2"/>
              </a:buClr>
              <a:buSzPts val="1600"/>
              <a:buFont typeface="Karla"/>
              <a:buChar char="❖"/>
            </a:pPr>
            <a:r>
              <a:rPr lang="en" sz="1600">
                <a:solidFill>
                  <a:schemeClr val="dk2"/>
                </a:solidFill>
                <a:latin typeface="Karla"/>
                <a:ea typeface="Karla"/>
                <a:cs typeface="Karla"/>
                <a:sym typeface="Karla"/>
              </a:rPr>
              <a:t>Understand the fundamental principles of MRI safety</a:t>
            </a:r>
            <a:endParaRPr sz="1600">
              <a:solidFill>
                <a:schemeClr val="dk2"/>
              </a:solidFill>
              <a:latin typeface="Karla"/>
              <a:ea typeface="Karla"/>
              <a:cs typeface="Karla"/>
              <a:sym typeface="Karla"/>
            </a:endParaRPr>
          </a:p>
          <a:p>
            <a:pPr indent="-292100" lvl="0" marL="393700" rtl="0" algn="l">
              <a:spcBef>
                <a:spcPts val="0"/>
              </a:spcBef>
              <a:spcAft>
                <a:spcPts val="0"/>
              </a:spcAft>
              <a:buClr>
                <a:schemeClr val="dk2"/>
              </a:buClr>
              <a:buSzPts val="1600"/>
              <a:buFont typeface="Karla"/>
              <a:buChar char="❖"/>
            </a:pPr>
            <a:r>
              <a:rPr lang="en" sz="1600">
                <a:solidFill>
                  <a:schemeClr val="dk2"/>
                </a:solidFill>
                <a:latin typeface="Karla"/>
                <a:ea typeface="Karla"/>
                <a:cs typeface="Karla"/>
                <a:sym typeface="Karla"/>
              </a:rPr>
              <a:t>Know about contrast agents reactions and safety.</a:t>
            </a:r>
            <a:endParaRPr sz="1600">
              <a:solidFill>
                <a:schemeClr val="dk2"/>
              </a:solidFill>
              <a:latin typeface="Karla"/>
              <a:ea typeface="Karla"/>
              <a:cs typeface="Karla"/>
              <a:sym typeface="Karla"/>
            </a:endParaRPr>
          </a:p>
          <a:p>
            <a:pPr indent="-292100" lvl="0" marL="393700" rtl="0" algn="l">
              <a:spcBef>
                <a:spcPts val="0"/>
              </a:spcBef>
              <a:spcAft>
                <a:spcPts val="0"/>
              </a:spcAft>
              <a:buClr>
                <a:schemeClr val="dk2"/>
              </a:buClr>
              <a:buSzPts val="1600"/>
              <a:buFont typeface="Karla"/>
              <a:buChar char="❖"/>
            </a:pPr>
            <a:r>
              <a:rPr lang="en" sz="1600">
                <a:solidFill>
                  <a:schemeClr val="dk2"/>
                </a:solidFill>
                <a:latin typeface="Karla"/>
                <a:ea typeface="Karla"/>
                <a:cs typeface="Karla"/>
                <a:sym typeface="Karla"/>
              </a:rPr>
              <a:t>Understand how to prepare patients for radiology studies.</a:t>
            </a:r>
            <a:endParaRPr sz="1600">
              <a:solidFill>
                <a:schemeClr val="dk2"/>
              </a:solidFill>
              <a:latin typeface="Karla"/>
              <a:ea typeface="Karla"/>
              <a:cs typeface="Karla"/>
              <a:sym typeface="Karl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7" name="Shape 67"/>
        <p:cNvGrpSpPr/>
        <p:nvPr/>
      </p:nvGrpSpPr>
      <p:grpSpPr>
        <a:xfrm>
          <a:off x="0" y="0"/>
          <a:ext cx="0" cy="0"/>
          <a:chOff x="0" y="0"/>
          <a:chExt cx="0" cy="0"/>
        </a:xfrm>
      </p:grpSpPr>
      <p:sp>
        <p:nvSpPr>
          <p:cNvPr id="68" name="Google Shape;68;p11"/>
          <p:cNvSpPr txBox="1"/>
          <p:nvPr>
            <p:ph idx="1" type="body"/>
          </p:nvPr>
        </p:nvSpPr>
        <p:spPr>
          <a:xfrm>
            <a:off x="264945" y="9025227"/>
            <a:ext cx="5099100" cy="1290900"/>
          </a:xfrm>
          <a:prstGeom prst="rect">
            <a:avLst/>
          </a:prstGeom>
        </p:spPr>
        <p:txBody>
          <a:bodyPr anchorCtr="0" anchor="ctr" bIns="79750" lIns="79750" spcFirstLastPara="1" rIns="79750" wrap="square" tIns="79750">
            <a:noAutofit/>
          </a:bodyPr>
          <a:lstStyle>
            <a:lvl1pPr indent="-228600" lvl="0" marL="457200">
              <a:lnSpc>
                <a:spcPct val="100000"/>
              </a:lnSpc>
              <a:spcBef>
                <a:spcPts val="0"/>
              </a:spcBef>
              <a:spcAft>
                <a:spcPts val="0"/>
              </a:spcAft>
              <a:buSzPts val="1600"/>
              <a:buNone/>
              <a:defRPr/>
            </a:lvl1pPr>
          </a:lstStyle>
          <a:p/>
        </p:txBody>
      </p:sp>
      <p:sp>
        <p:nvSpPr>
          <p:cNvPr id="69" name="Google Shape;69;p11"/>
          <p:cNvSpPr txBox="1"/>
          <p:nvPr>
            <p:ph idx="12" type="sldNum"/>
          </p:nvPr>
        </p:nvSpPr>
        <p:spPr>
          <a:xfrm>
            <a:off x="7201589" y="9948196"/>
            <a:ext cx="466500" cy="839700"/>
          </a:xfrm>
          <a:prstGeom prst="rect">
            <a:avLst/>
          </a:prstGeom>
        </p:spPr>
        <p:txBody>
          <a:bodyPr anchorCtr="0" anchor="ctr" bIns="79750" lIns="79750" spcFirstLastPara="1" rIns="79750" wrap="square" tIns="797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70" name="Shape 70"/>
        <p:cNvGrpSpPr/>
        <p:nvPr/>
      </p:nvGrpSpPr>
      <p:grpSpPr>
        <a:xfrm>
          <a:off x="0" y="0"/>
          <a:ext cx="0" cy="0"/>
          <a:chOff x="0" y="0"/>
          <a:chExt cx="0" cy="0"/>
        </a:xfrm>
      </p:grpSpPr>
      <p:sp>
        <p:nvSpPr>
          <p:cNvPr id="71" name="Google Shape;71;p12"/>
          <p:cNvSpPr txBox="1"/>
          <p:nvPr>
            <p:ph hasCustomPrompt="1" type="title"/>
          </p:nvPr>
        </p:nvSpPr>
        <p:spPr>
          <a:xfrm>
            <a:off x="264945" y="2359733"/>
            <a:ext cx="7242600" cy="4188900"/>
          </a:xfrm>
          <a:prstGeom prst="rect">
            <a:avLst/>
          </a:prstGeom>
        </p:spPr>
        <p:txBody>
          <a:bodyPr anchorCtr="0" anchor="b" bIns="79750" lIns="79750" spcFirstLastPara="1" rIns="79750" wrap="square" tIns="79750">
            <a:noAutofit/>
          </a:bodyPr>
          <a:lstStyle>
            <a:lvl1pPr lvl="0" algn="ctr">
              <a:spcBef>
                <a:spcPts val="0"/>
              </a:spcBef>
              <a:spcAft>
                <a:spcPts val="0"/>
              </a:spcAft>
              <a:buSzPts val="10500"/>
              <a:buNone/>
              <a:defRPr sz="10500"/>
            </a:lvl1pPr>
            <a:lvl2pPr lvl="1" algn="ctr">
              <a:spcBef>
                <a:spcPts val="0"/>
              </a:spcBef>
              <a:spcAft>
                <a:spcPts val="0"/>
              </a:spcAft>
              <a:buSzPts val="10500"/>
              <a:buNone/>
              <a:defRPr sz="10500"/>
            </a:lvl2pPr>
            <a:lvl3pPr lvl="2" algn="ctr">
              <a:spcBef>
                <a:spcPts val="0"/>
              </a:spcBef>
              <a:spcAft>
                <a:spcPts val="0"/>
              </a:spcAft>
              <a:buSzPts val="10500"/>
              <a:buNone/>
              <a:defRPr sz="10500"/>
            </a:lvl3pPr>
            <a:lvl4pPr lvl="3" algn="ctr">
              <a:spcBef>
                <a:spcPts val="0"/>
              </a:spcBef>
              <a:spcAft>
                <a:spcPts val="0"/>
              </a:spcAft>
              <a:buSzPts val="10500"/>
              <a:buNone/>
              <a:defRPr sz="10500"/>
            </a:lvl4pPr>
            <a:lvl5pPr lvl="4" algn="ctr">
              <a:spcBef>
                <a:spcPts val="0"/>
              </a:spcBef>
              <a:spcAft>
                <a:spcPts val="0"/>
              </a:spcAft>
              <a:buSzPts val="10500"/>
              <a:buNone/>
              <a:defRPr sz="10500"/>
            </a:lvl5pPr>
            <a:lvl6pPr lvl="5" algn="ctr">
              <a:spcBef>
                <a:spcPts val="0"/>
              </a:spcBef>
              <a:spcAft>
                <a:spcPts val="0"/>
              </a:spcAft>
              <a:buSzPts val="10500"/>
              <a:buNone/>
              <a:defRPr sz="10500"/>
            </a:lvl6pPr>
            <a:lvl7pPr lvl="6" algn="ctr">
              <a:spcBef>
                <a:spcPts val="0"/>
              </a:spcBef>
              <a:spcAft>
                <a:spcPts val="0"/>
              </a:spcAft>
              <a:buSzPts val="10500"/>
              <a:buNone/>
              <a:defRPr sz="10500"/>
            </a:lvl7pPr>
            <a:lvl8pPr lvl="7" algn="ctr">
              <a:spcBef>
                <a:spcPts val="0"/>
              </a:spcBef>
              <a:spcAft>
                <a:spcPts val="0"/>
              </a:spcAft>
              <a:buSzPts val="10500"/>
              <a:buNone/>
              <a:defRPr sz="10500"/>
            </a:lvl8pPr>
            <a:lvl9pPr lvl="8" algn="ctr">
              <a:spcBef>
                <a:spcPts val="0"/>
              </a:spcBef>
              <a:spcAft>
                <a:spcPts val="0"/>
              </a:spcAft>
              <a:buSzPts val="10500"/>
              <a:buNone/>
              <a:defRPr sz="10500"/>
            </a:lvl9pPr>
          </a:lstStyle>
          <a:p>
            <a:r>
              <a:t>xx%</a:t>
            </a:r>
          </a:p>
        </p:txBody>
      </p:sp>
      <p:sp>
        <p:nvSpPr>
          <p:cNvPr id="72" name="Google Shape;72;p12"/>
          <p:cNvSpPr txBox="1"/>
          <p:nvPr>
            <p:ph idx="1" type="body"/>
          </p:nvPr>
        </p:nvSpPr>
        <p:spPr>
          <a:xfrm>
            <a:off x="264945" y="6724747"/>
            <a:ext cx="7242600" cy="2775000"/>
          </a:xfrm>
          <a:prstGeom prst="rect">
            <a:avLst/>
          </a:prstGeom>
        </p:spPr>
        <p:txBody>
          <a:bodyPr anchorCtr="0" anchor="t" bIns="79750" lIns="79750" spcFirstLastPara="1" rIns="79750" wrap="square" tIns="79750">
            <a:noAutofit/>
          </a:bodyPr>
          <a:lstStyle>
            <a:lvl1pPr indent="-330200" lvl="0" marL="457200" algn="ctr">
              <a:spcBef>
                <a:spcPts val="0"/>
              </a:spcBef>
              <a:spcAft>
                <a:spcPts val="0"/>
              </a:spcAft>
              <a:buSzPts val="1600"/>
              <a:buChar char="●"/>
              <a:defRPr/>
            </a:lvl1pPr>
            <a:lvl2pPr indent="-304800" lvl="1" marL="914400" algn="ctr">
              <a:spcBef>
                <a:spcPts val="1400"/>
              </a:spcBef>
              <a:spcAft>
                <a:spcPts val="0"/>
              </a:spcAft>
              <a:buSzPts val="1200"/>
              <a:buChar char="○"/>
              <a:defRPr/>
            </a:lvl2pPr>
            <a:lvl3pPr indent="-304800" lvl="2" marL="1371600" algn="ctr">
              <a:spcBef>
                <a:spcPts val="1400"/>
              </a:spcBef>
              <a:spcAft>
                <a:spcPts val="0"/>
              </a:spcAft>
              <a:buSzPts val="1200"/>
              <a:buChar char="■"/>
              <a:defRPr/>
            </a:lvl3pPr>
            <a:lvl4pPr indent="-304800" lvl="3" marL="1828800" algn="ctr">
              <a:spcBef>
                <a:spcPts val="1400"/>
              </a:spcBef>
              <a:spcAft>
                <a:spcPts val="0"/>
              </a:spcAft>
              <a:buSzPts val="1200"/>
              <a:buChar char="●"/>
              <a:defRPr/>
            </a:lvl4pPr>
            <a:lvl5pPr indent="-304800" lvl="4" marL="2286000" algn="ctr">
              <a:spcBef>
                <a:spcPts val="1400"/>
              </a:spcBef>
              <a:spcAft>
                <a:spcPts val="0"/>
              </a:spcAft>
              <a:buSzPts val="1200"/>
              <a:buChar char="○"/>
              <a:defRPr/>
            </a:lvl5pPr>
            <a:lvl6pPr indent="-304800" lvl="5" marL="2743200" algn="ctr">
              <a:spcBef>
                <a:spcPts val="1400"/>
              </a:spcBef>
              <a:spcAft>
                <a:spcPts val="0"/>
              </a:spcAft>
              <a:buSzPts val="1200"/>
              <a:buChar char="■"/>
              <a:defRPr/>
            </a:lvl6pPr>
            <a:lvl7pPr indent="-304800" lvl="6" marL="3200400" algn="ctr">
              <a:spcBef>
                <a:spcPts val="1400"/>
              </a:spcBef>
              <a:spcAft>
                <a:spcPts val="0"/>
              </a:spcAft>
              <a:buSzPts val="1200"/>
              <a:buChar char="●"/>
              <a:defRPr/>
            </a:lvl7pPr>
            <a:lvl8pPr indent="-304800" lvl="7" marL="3657600" algn="ctr">
              <a:spcBef>
                <a:spcPts val="1400"/>
              </a:spcBef>
              <a:spcAft>
                <a:spcPts val="0"/>
              </a:spcAft>
              <a:buSzPts val="1200"/>
              <a:buChar char="○"/>
              <a:defRPr/>
            </a:lvl8pPr>
            <a:lvl9pPr indent="-304800" lvl="8" marL="4114800" algn="ctr">
              <a:spcBef>
                <a:spcPts val="1400"/>
              </a:spcBef>
              <a:spcAft>
                <a:spcPts val="1400"/>
              </a:spcAft>
              <a:buSzPts val="1200"/>
              <a:buChar char="■"/>
              <a:defRPr/>
            </a:lvl9pPr>
          </a:lstStyle>
          <a:p/>
        </p:txBody>
      </p:sp>
      <p:sp>
        <p:nvSpPr>
          <p:cNvPr id="73" name="Google Shape;73;p12"/>
          <p:cNvSpPr txBox="1"/>
          <p:nvPr>
            <p:ph idx="12" type="sldNum"/>
          </p:nvPr>
        </p:nvSpPr>
        <p:spPr>
          <a:xfrm>
            <a:off x="7201589" y="9948196"/>
            <a:ext cx="466500" cy="839700"/>
          </a:xfrm>
          <a:prstGeom prst="rect">
            <a:avLst/>
          </a:prstGeom>
        </p:spPr>
        <p:txBody>
          <a:bodyPr anchorCtr="0" anchor="ctr" bIns="79750" lIns="79750" spcFirstLastPara="1" rIns="79750" wrap="square" tIns="797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 name="Shape 74"/>
        <p:cNvGrpSpPr/>
        <p:nvPr/>
      </p:nvGrpSpPr>
      <p:grpSpPr>
        <a:xfrm>
          <a:off x="0" y="0"/>
          <a:ext cx="0" cy="0"/>
          <a:chOff x="0" y="0"/>
          <a:chExt cx="0" cy="0"/>
        </a:xfrm>
      </p:grpSpPr>
      <p:sp>
        <p:nvSpPr>
          <p:cNvPr id="75" name="Google Shape;75;p13"/>
          <p:cNvSpPr txBox="1"/>
          <p:nvPr>
            <p:ph idx="12" type="sldNum"/>
          </p:nvPr>
        </p:nvSpPr>
        <p:spPr>
          <a:xfrm>
            <a:off x="7201589" y="9948196"/>
            <a:ext cx="466500" cy="839700"/>
          </a:xfrm>
          <a:prstGeom prst="rect">
            <a:avLst/>
          </a:prstGeom>
        </p:spPr>
        <p:txBody>
          <a:bodyPr anchorCtr="0" anchor="ctr" bIns="79750" lIns="79750" spcFirstLastPara="1" rIns="79750" wrap="square" tIns="797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38" name="Shape 3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4"/>
          <p:cNvSpPr txBox="1"/>
          <p:nvPr>
            <p:ph type="title"/>
          </p:nvPr>
        </p:nvSpPr>
        <p:spPr>
          <a:xfrm>
            <a:off x="264945" y="4588480"/>
            <a:ext cx="7242600" cy="1795800"/>
          </a:xfrm>
          <a:prstGeom prst="rect">
            <a:avLst/>
          </a:prstGeom>
        </p:spPr>
        <p:txBody>
          <a:bodyPr anchorCtr="0" anchor="ctr" bIns="79750" lIns="79750" spcFirstLastPara="1" rIns="79750" wrap="square" tIns="79750">
            <a:noAutofit/>
          </a:bodyPr>
          <a:lstStyle>
            <a:lvl1pPr lvl="0" algn="ctr">
              <a:spcBef>
                <a:spcPts val="0"/>
              </a:spcBef>
              <a:spcAft>
                <a:spcPts val="0"/>
              </a:spcAft>
              <a:buSzPts val="3100"/>
              <a:buNone/>
              <a:defRPr sz="3100"/>
            </a:lvl1pPr>
            <a:lvl2pPr lvl="1" algn="ctr">
              <a:spcBef>
                <a:spcPts val="0"/>
              </a:spcBef>
              <a:spcAft>
                <a:spcPts val="0"/>
              </a:spcAft>
              <a:buSzPts val="3100"/>
              <a:buNone/>
              <a:defRPr sz="3100"/>
            </a:lvl2pPr>
            <a:lvl3pPr lvl="2" algn="ctr">
              <a:spcBef>
                <a:spcPts val="0"/>
              </a:spcBef>
              <a:spcAft>
                <a:spcPts val="0"/>
              </a:spcAft>
              <a:buSzPts val="3100"/>
              <a:buNone/>
              <a:defRPr sz="3100"/>
            </a:lvl3pPr>
            <a:lvl4pPr lvl="3" algn="ctr">
              <a:spcBef>
                <a:spcPts val="0"/>
              </a:spcBef>
              <a:spcAft>
                <a:spcPts val="0"/>
              </a:spcAft>
              <a:buSzPts val="3100"/>
              <a:buNone/>
              <a:defRPr sz="3100"/>
            </a:lvl4pPr>
            <a:lvl5pPr lvl="4" algn="ctr">
              <a:spcBef>
                <a:spcPts val="0"/>
              </a:spcBef>
              <a:spcAft>
                <a:spcPts val="0"/>
              </a:spcAft>
              <a:buSzPts val="3100"/>
              <a:buNone/>
              <a:defRPr sz="3100"/>
            </a:lvl5pPr>
            <a:lvl6pPr lvl="5" algn="ctr">
              <a:spcBef>
                <a:spcPts val="0"/>
              </a:spcBef>
              <a:spcAft>
                <a:spcPts val="0"/>
              </a:spcAft>
              <a:buSzPts val="3100"/>
              <a:buNone/>
              <a:defRPr sz="3100"/>
            </a:lvl6pPr>
            <a:lvl7pPr lvl="6" algn="ctr">
              <a:spcBef>
                <a:spcPts val="0"/>
              </a:spcBef>
              <a:spcAft>
                <a:spcPts val="0"/>
              </a:spcAft>
              <a:buSzPts val="3100"/>
              <a:buNone/>
              <a:defRPr sz="3100"/>
            </a:lvl7pPr>
            <a:lvl8pPr lvl="7" algn="ctr">
              <a:spcBef>
                <a:spcPts val="0"/>
              </a:spcBef>
              <a:spcAft>
                <a:spcPts val="0"/>
              </a:spcAft>
              <a:buSzPts val="3100"/>
              <a:buNone/>
              <a:defRPr sz="3100"/>
            </a:lvl8pPr>
            <a:lvl9pPr lvl="8" algn="ctr">
              <a:spcBef>
                <a:spcPts val="0"/>
              </a:spcBef>
              <a:spcAft>
                <a:spcPts val="0"/>
              </a:spcAft>
              <a:buSzPts val="3100"/>
              <a:buNone/>
              <a:defRPr sz="3100"/>
            </a:lvl9pPr>
          </a:lstStyle>
          <a:p/>
        </p:txBody>
      </p:sp>
      <p:sp>
        <p:nvSpPr>
          <p:cNvPr id="41" name="Google Shape;41;p4"/>
          <p:cNvSpPr txBox="1"/>
          <p:nvPr>
            <p:ph idx="12" type="sldNum"/>
          </p:nvPr>
        </p:nvSpPr>
        <p:spPr>
          <a:xfrm>
            <a:off x="7201589" y="9948196"/>
            <a:ext cx="466500" cy="839700"/>
          </a:xfrm>
          <a:prstGeom prst="rect">
            <a:avLst/>
          </a:prstGeom>
        </p:spPr>
        <p:txBody>
          <a:bodyPr anchorCtr="0" anchor="ctr" bIns="79750" lIns="79750" spcFirstLastPara="1" rIns="79750" wrap="square" tIns="797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2" name="Shape 42"/>
        <p:cNvGrpSpPr/>
        <p:nvPr/>
      </p:nvGrpSpPr>
      <p:grpSpPr>
        <a:xfrm>
          <a:off x="0" y="0"/>
          <a:ext cx="0" cy="0"/>
          <a:chOff x="0" y="0"/>
          <a:chExt cx="0" cy="0"/>
        </a:xfrm>
      </p:grpSpPr>
      <p:sp>
        <p:nvSpPr>
          <p:cNvPr id="43" name="Google Shape;43;p5"/>
          <p:cNvSpPr txBox="1"/>
          <p:nvPr>
            <p:ph idx="12" type="sldNum"/>
          </p:nvPr>
        </p:nvSpPr>
        <p:spPr>
          <a:xfrm>
            <a:off x="7201589" y="9948196"/>
            <a:ext cx="466500" cy="839700"/>
          </a:xfrm>
          <a:prstGeom prst="rect">
            <a:avLst/>
          </a:prstGeom>
        </p:spPr>
        <p:txBody>
          <a:bodyPr anchorCtr="0" anchor="ctr" bIns="79750" lIns="79750" spcFirstLastPara="1" rIns="79750" wrap="square" tIns="797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44" name="Google Shape;44;p5"/>
          <p:cNvSpPr/>
          <p:nvPr/>
        </p:nvSpPr>
        <p:spPr>
          <a:xfrm>
            <a:off x="75" y="10739100"/>
            <a:ext cx="7772400" cy="233700"/>
          </a:xfrm>
          <a:prstGeom prst="rect">
            <a:avLst/>
          </a:prstGeom>
          <a:solidFill>
            <a:srgbClr val="005E68"/>
          </a:solidFill>
          <a:ln>
            <a:noFill/>
          </a:ln>
        </p:spPr>
        <p:txBody>
          <a:bodyPr anchorCtr="0" anchor="ctr" bIns="79750" lIns="79750" spcFirstLastPara="1" rIns="79750" wrap="square" tIns="79750">
            <a:noAutofit/>
          </a:bodyPr>
          <a:lstStyle/>
          <a:p>
            <a:pPr indent="0" lvl="0" marL="0" rtl="0" algn="l">
              <a:spcBef>
                <a:spcPts val="0"/>
              </a:spcBef>
              <a:spcAft>
                <a:spcPts val="0"/>
              </a:spcAft>
              <a:buNone/>
            </a:pPr>
            <a:r>
              <a:t/>
            </a:r>
            <a:endParaRPr/>
          </a:p>
        </p:txBody>
      </p:sp>
      <p:sp>
        <p:nvSpPr>
          <p:cNvPr id="45" name="Google Shape;45;p5"/>
          <p:cNvSpPr/>
          <p:nvPr/>
        </p:nvSpPr>
        <p:spPr>
          <a:xfrm>
            <a:off x="3653001" y="10645938"/>
            <a:ext cx="466398" cy="327024"/>
          </a:xfrm>
          <a:prstGeom prst="flowChartTerminator">
            <a:avLst/>
          </a:prstGeom>
          <a:solidFill>
            <a:srgbClr val="FFFFFF"/>
          </a:solidFill>
          <a:ln>
            <a:noFill/>
          </a:ln>
        </p:spPr>
        <p:txBody>
          <a:bodyPr anchorCtr="0" anchor="ctr" bIns="79750" lIns="79750" spcFirstLastPara="1" rIns="79750" wrap="square" tIns="7975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6" name="Shape 46"/>
        <p:cNvGrpSpPr/>
        <p:nvPr/>
      </p:nvGrpSpPr>
      <p:grpSpPr>
        <a:xfrm>
          <a:off x="0" y="0"/>
          <a:ext cx="0" cy="0"/>
          <a:chOff x="0" y="0"/>
          <a:chExt cx="0" cy="0"/>
        </a:xfrm>
      </p:grpSpPr>
      <p:sp>
        <p:nvSpPr>
          <p:cNvPr id="47" name="Google Shape;47;p6"/>
          <p:cNvSpPr txBox="1"/>
          <p:nvPr>
            <p:ph type="title"/>
          </p:nvPr>
        </p:nvSpPr>
        <p:spPr>
          <a:xfrm>
            <a:off x="264945" y="949387"/>
            <a:ext cx="7242600" cy="1221900"/>
          </a:xfrm>
          <a:prstGeom prst="rect">
            <a:avLst/>
          </a:prstGeom>
        </p:spPr>
        <p:txBody>
          <a:bodyPr anchorCtr="0" anchor="t" bIns="79750" lIns="79750" spcFirstLastPara="1" rIns="79750" wrap="square" tIns="7975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48" name="Google Shape;48;p6"/>
          <p:cNvSpPr txBox="1"/>
          <p:nvPr>
            <p:ph idx="1" type="body"/>
          </p:nvPr>
        </p:nvSpPr>
        <p:spPr>
          <a:xfrm>
            <a:off x="264945" y="2458613"/>
            <a:ext cx="3399900" cy="7287900"/>
          </a:xfrm>
          <a:prstGeom prst="rect">
            <a:avLst/>
          </a:prstGeom>
        </p:spPr>
        <p:txBody>
          <a:bodyPr anchorCtr="0" anchor="t" bIns="79750" lIns="79750" spcFirstLastPara="1" rIns="79750" wrap="square" tIns="79750">
            <a:noAutofit/>
          </a:bodyPr>
          <a:lstStyle>
            <a:lvl1pPr indent="-304800" lvl="0" marL="457200">
              <a:spcBef>
                <a:spcPts val="0"/>
              </a:spcBef>
              <a:spcAft>
                <a:spcPts val="0"/>
              </a:spcAft>
              <a:buSzPts val="1200"/>
              <a:buChar char="●"/>
              <a:defRPr sz="1200"/>
            </a:lvl1pPr>
            <a:lvl2pPr indent="-292100" lvl="1" marL="914400">
              <a:spcBef>
                <a:spcPts val="1400"/>
              </a:spcBef>
              <a:spcAft>
                <a:spcPts val="0"/>
              </a:spcAft>
              <a:buSzPts val="1000"/>
              <a:buChar char="○"/>
              <a:defRPr sz="1000"/>
            </a:lvl2pPr>
            <a:lvl3pPr indent="-292100" lvl="2" marL="1371600">
              <a:spcBef>
                <a:spcPts val="1400"/>
              </a:spcBef>
              <a:spcAft>
                <a:spcPts val="0"/>
              </a:spcAft>
              <a:buSzPts val="1000"/>
              <a:buChar char="■"/>
              <a:defRPr sz="1000"/>
            </a:lvl3pPr>
            <a:lvl4pPr indent="-292100" lvl="3" marL="1828800">
              <a:spcBef>
                <a:spcPts val="1400"/>
              </a:spcBef>
              <a:spcAft>
                <a:spcPts val="0"/>
              </a:spcAft>
              <a:buSzPts val="1000"/>
              <a:buChar char="●"/>
              <a:defRPr sz="1000"/>
            </a:lvl4pPr>
            <a:lvl5pPr indent="-292100" lvl="4" marL="2286000">
              <a:spcBef>
                <a:spcPts val="1400"/>
              </a:spcBef>
              <a:spcAft>
                <a:spcPts val="0"/>
              </a:spcAft>
              <a:buSzPts val="1000"/>
              <a:buChar char="○"/>
              <a:defRPr sz="1000"/>
            </a:lvl5pPr>
            <a:lvl6pPr indent="-292100" lvl="5" marL="2743200">
              <a:spcBef>
                <a:spcPts val="1400"/>
              </a:spcBef>
              <a:spcAft>
                <a:spcPts val="0"/>
              </a:spcAft>
              <a:buSzPts val="1000"/>
              <a:buChar char="■"/>
              <a:defRPr sz="1000"/>
            </a:lvl6pPr>
            <a:lvl7pPr indent="-292100" lvl="6" marL="3200400">
              <a:spcBef>
                <a:spcPts val="1400"/>
              </a:spcBef>
              <a:spcAft>
                <a:spcPts val="0"/>
              </a:spcAft>
              <a:buSzPts val="1000"/>
              <a:buChar char="●"/>
              <a:defRPr sz="1000"/>
            </a:lvl7pPr>
            <a:lvl8pPr indent="-292100" lvl="7" marL="3657600">
              <a:spcBef>
                <a:spcPts val="1400"/>
              </a:spcBef>
              <a:spcAft>
                <a:spcPts val="0"/>
              </a:spcAft>
              <a:buSzPts val="1000"/>
              <a:buChar char="○"/>
              <a:defRPr sz="1000"/>
            </a:lvl8pPr>
            <a:lvl9pPr indent="-292100" lvl="8" marL="4114800">
              <a:spcBef>
                <a:spcPts val="1400"/>
              </a:spcBef>
              <a:spcAft>
                <a:spcPts val="1400"/>
              </a:spcAft>
              <a:buSzPts val="1000"/>
              <a:buChar char="■"/>
              <a:defRPr sz="1000"/>
            </a:lvl9pPr>
          </a:lstStyle>
          <a:p/>
        </p:txBody>
      </p:sp>
      <p:sp>
        <p:nvSpPr>
          <p:cNvPr id="49" name="Google Shape;49;p6"/>
          <p:cNvSpPr txBox="1"/>
          <p:nvPr>
            <p:ph idx="2" type="body"/>
          </p:nvPr>
        </p:nvSpPr>
        <p:spPr>
          <a:xfrm>
            <a:off x="4107540" y="2458613"/>
            <a:ext cx="3399900" cy="7287900"/>
          </a:xfrm>
          <a:prstGeom prst="rect">
            <a:avLst/>
          </a:prstGeom>
        </p:spPr>
        <p:txBody>
          <a:bodyPr anchorCtr="0" anchor="t" bIns="79750" lIns="79750" spcFirstLastPara="1" rIns="79750" wrap="square" tIns="79750">
            <a:noAutofit/>
          </a:bodyPr>
          <a:lstStyle>
            <a:lvl1pPr indent="-304800" lvl="0" marL="457200">
              <a:spcBef>
                <a:spcPts val="0"/>
              </a:spcBef>
              <a:spcAft>
                <a:spcPts val="0"/>
              </a:spcAft>
              <a:buSzPts val="1200"/>
              <a:buChar char="●"/>
              <a:defRPr sz="1200"/>
            </a:lvl1pPr>
            <a:lvl2pPr indent="-292100" lvl="1" marL="914400">
              <a:spcBef>
                <a:spcPts val="1400"/>
              </a:spcBef>
              <a:spcAft>
                <a:spcPts val="0"/>
              </a:spcAft>
              <a:buSzPts val="1000"/>
              <a:buChar char="○"/>
              <a:defRPr sz="1000"/>
            </a:lvl2pPr>
            <a:lvl3pPr indent="-292100" lvl="2" marL="1371600">
              <a:spcBef>
                <a:spcPts val="1400"/>
              </a:spcBef>
              <a:spcAft>
                <a:spcPts val="0"/>
              </a:spcAft>
              <a:buSzPts val="1000"/>
              <a:buChar char="■"/>
              <a:defRPr sz="1000"/>
            </a:lvl3pPr>
            <a:lvl4pPr indent="-292100" lvl="3" marL="1828800">
              <a:spcBef>
                <a:spcPts val="1400"/>
              </a:spcBef>
              <a:spcAft>
                <a:spcPts val="0"/>
              </a:spcAft>
              <a:buSzPts val="1000"/>
              <a:buChar char="●"/>
              <a:defRPr sz="1000"/>
            </a:lvl4pPr>
            <a:lvl5pPr indent="-292100" lvl="4" marL="2286000">
              <a:spcBef>
                <a:spcPts val="1400"/>
              </a:spcBef>
              <a:spcAft>
                <a:spcPts val="0"/>
              </a:spcAft>
              <a:buSzPts val="1000"/>
              <a:buChar char="○"/>
              <a:defRPr sz="1000"/>
            </a:lvl5pPr>
            <a:lvl6pPr indent="-292100" lvl="5" marL="2743200">
              <a:spcBef>
                <a:spcPts val="1400"/>
              </a:spcBef>
              <a:spcAft>
                <a:spcPts val="0"/>
              </a:spcAft>
              <a:buSzPts val="1000"/>
              <a:buChar char="■"/>
              <a:defRPr sz="1000"/>
            </a:lvl6pPr>
            <a:lvl7pPr indent="-292100" lvl="6" marL="3200400">
              <a:spcBef>
                <a:spcPts val="1400"/>
              </a:spcBef>
              <a:spcAft>
                <a:spcPts val="0"/>
              </a:spcAft>
              <a:buSzPts val="1000"/>
              <a:buChar char="●"/>
              <a:defRPr sz="1000"/>
            </a:lvl7pPr>
            <a:lvl8pPr indent="-292100" lvl="7" marL="3657600">
              <a:spcBef>
                <a:spcPts val="1400"/>
              </a:spcBef>
              <a:spcAft>
                <a:spcPts val="0"/>
              </a:spcAft>
              <a:buSzPts val="1000"/>
              <a:buChar char="○"/>
              <a:defRPr sz="1000"/>
            </a:lvl8pPr>
            <a:lvl9pPr indent="-292100" lvl="8" marL="4114800">
              <a:spcBef>
                <a:spcPts val="1400"/>
              </a:spcBef>
              <a:spcAft>
                <a:spcPts val="1400"/>
              </a:spcAft>
              <a:buSzPts val="1000"/>
              <a:buChar char="■"/>
              <a:defRPr sz="1000"/>
            </a:lvl9pPr>
          </a:lstStyle>
          <a:p/>
        </p:txBody>
      </p:sp>
      <p:sp>
        <p:nvSpPr>
          <p:cNvPr id="50" name="Google Shape;50;p6"/>
          <p:cNvSpPr txBox="1"/>
          <p:nvPr>
            <p:ph idx="12" type="sldNum"/>
          </p:nvPr>
        </p:nvSpPr>
        <p:spPr>
          <a:xfrm>
            <a:off x="7201589" y="9948196"/>
            <a:ext cx="466500" cy="839700"/>
          </a:xfrm>
          <a:prstGeom prst="rect">
            <a:avLst/>
          </a:prstGeom>
        </p:spPr>
        <p:txBody>
          <a:bodyPr anchorCtr="0" anchor="ctr" bIns="79750" lIns="79750" spcFirstLastPara="1" rIns="79750" wrap="square" tIns="797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7"/>
          <p:cNvSpPr txBox="1"/>
          <p:nvPr>
            <p:ph type="title"/>
          </p:nvPr>
        </p:nvSpPr>
        <p:spPr>
          <a:xfrm>
            <a:off x="264945" y="949387"/>
            <a:ext cx="7242600" cy="1221900"/>
          </a:xfrm>
          <a:prstGeom prst="rect">
            <a:avLst/>
          </a:prstGeom>
        </p:spPr>
        <p:txBody>
          <a:bodyPr anchorCtr="0" anchor="t" bIns="79750" lIns="79750" spcFirstLastPara="1" rIns="79750" wrap="square" tIns="7975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53" name="Google Shape;53;p7"/>
          <p:cNvSpPr txBox="1"/>
          <p:nvPr>
            <p:ph idx="12" type="sldNum"/>
          </p:nvPr>
        </p:nvSpPr>
        <p:spPr>
          <a:xfrm>
            <a:off x="7201589" y="9948196"/>
            <a:ext cx="466500" cy="839700"/>
          </a:xfrm>
          <a:prstGeom prst="rect">
            <a:avLst/>
          </a:prstGeom>
        </p:spPr>
        <p:txBody>
          <a:bodyPr anchorCtr="0" anchor="ctr" bIns="79750" lIns="79750" spcFirstLastPara="1" rIns="79750" wrap="square" tIns="797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4" name="Shape 54"/>
        <p:cNvGrpSpPr/>
        <p:nvPr/>
      </p:nvGrpSpPr>
      <p:grpSpPr>
        <a:xfrm>
          <a:off x="0" y="0"/>
          <a:ext cx="0" cy="0"/>
          <a:chOff x="0" y="0"/>
          <a:chExt cx="0" cy="0"/>
        </a:xfrm>
      </p:grpSpPr>
      <p:sp>
        <p:nvSpPr>
          <p:cNvPr id="55" name="Google Shape;55;p8"/>
          <p:cNvSpPr txBox="1"/>
          <p:nvPr>
            <p:ph type="title"/>
          </p:nvPr>
        </p:nvSpPr>
        <p:spPr>
          <a:xfrm>
            <a:off x="264945" y="1185280"/>
            <a:ext cx="2386800" cy="1612200"/>
          </a:xfrm>
          <a:prstGeom prst="rect">
            <a:avLst/>
          </a:prstGeom>
        </p:spPr>
        <p:txBody>
          <a:bodyPr anchorCtr="0" anchor="b" bIns="79750" lIns="79750" spcFirstLastPara="1" rIns="79750" wrap="square" tIns="79750">
            <a:noAutofit/>
          </a:bodyPr>
          <a:lstStyle>
            <a:lvl1pPr lvl="0">
              <a:spcBef>
                <a:spcPts val="0"/>
              </a:spcBef>
              <a:spcAft>
                <a:spcPts val="0"/>
              </a:spcAft>
              <a:buSzPts val="2100"/>
              <a:buNone/>
              <a:defRPr sz="2100"/>
            </a:lvl1pPr>
            <a:lvl2pPr lvl="1">
              <a:spcBef>
                <a:spcPts val="0"/>
              </a:spcBef>
              <a:spcAft>
                <a:spcPts val="0"/>
              </a:spcAft>
              <a:buSzPts val="2100"/>
              <a:buNone/>
              <a:defRPr sz="2100"/>
            </a:lvl2pPr>
            <a:lvl3pPr lvl="2">
              <a:spcBef>
                <a:spcPts val="0"/>
              </a:spcBef>
              <a:spcAft>
                <a:spcPts val="0"/>
              </a:spcAft>
              <a:buSzPts val="2100"/>
              <a:buNone/>
              <a:defRPr sz="2100"/>
            </a:lvl3pPr>
            <a:lvl4pPr lvl="3">
              <a:spcBef>
                <a:spcPts val="0"/>
              </a:spcBef>
              <a:spcAft>
                <a:spcPts val="0"/>
              </a:spcAft>
              <a:buSzPts val="2100"/>
              <a:buNone/>
              <a:defRPr sz="2100"/>
            </a:lvl4pPr>
            <a:lvl5pPr lvl="4">
              <a:spcBef>
                <a:spcPts val="0"/>
              </a:spcBef>
              <a:spcAft>
                <a:spcPts val="0"/>
              </a:spcAft>
              <a:buSzPts val="2100"/>
              <a:buNone/>
              <a:defRPr sz="2100"/>
            </a:lvl5pPr>
            <a:lvl6pPr lvl="5">
              <a:spcBef>
                <a:spcPts val="0"/>
              </a:spcBef>
              <a:spcAft>
                <a:spcPts val="0"/>
              </a:spcAft>
              <a:buSzPts val="2100"/>
              <a:buNone/>
              <a:defRPr sz="2100"/>
            </a:lvl6pPr>
            <a:lvl7pPr lvl="6">
              <a:spcBef>
                <a:spcPts val="0"/>
              </a:spcBef>
              <a:spcAft>
                <a:spcPts val="0"/>
              </a:spcAft>
              <a:buSzPts val="2100"/>
              <a:buNone/>
              <a:defRPr sz="2100"/>
            </a:lvl7pPr>
            <a:lvl8pPr lvl="7">
              <a:spcBef>
                <a:spcPts val="0"/>
              </a:spcBef>
              <a:spcAft>
                <a:spcPts val="0"/>
              </a:spcAft>
              <a:buSzPts val="2100"/>
              <a:buNone/>
              <a:defRPr sz="2100"/>
            </a:lvl8pPr>
            <a:lvl9pPr lvl="8">
              <a:spcBef>
                <a:spcPts val="0"/>
              </a:spcBef>
              <a:spcAft>
                <a:spcPts val="0"/>
              </a:spcAft>
              <a:buSzPts val="2100"/>
              <a:buNone/>
              <a:defRPr sz="2100"/>
            </a:lvl9pPr>
          </a:lstStyle>
          <a:p/>
        </p:txBody>
      </p:sp>
      <p:sp>
        <p:nvSpPr>
          <p:cNvPr id="56" name="Google Shape;56;p8"/>
          <p:cNvSpPr txBox="1"/>
          <p:nvPr>
            <p:ph idx="1" type="body"/>
          </p:nvPr>
        </p:nvSpPr>
        <p:spPr>
          <a:xfrm>
            <a:off x="264945" y="2964480"/>
            <a:ext cx="2386800" cy="6782700"/>
          </a:xfrm>
          <a:prstGeom prst="rect">
            <a:avLst/>
          </a:prstGeom>
        </p:spPr>
        <p:txBody>
          <a:bodyPr anchorCtr="0" anchor="t" bIns="79750" lIns="79750" spcFirstLastPara="1" rIns="79750" wrap="square" tIns="79750">
            <a:noAutofit/>
          </a:bodyPr>
          <a:lstStyle>
            <a:lvl1pPr indent="-292100" lvl="0" marL="457200">
              <a:spcBef>
                <a:spcPts val="0"/>
              </a:spcBef>
              <a:spcAft>
                <a:spcPts val="0"/>
              </a:spcAft>
              <a:buSzPts val="1000"/>
              <a:buChar char="●"/>
              <a:defRPr sz="1000"/>
            </a:lvl1pPr>
            <a:lvl2pPr indent="-292100" lvl="1" marL="914400">
              <a:spcBef>
                <a:spcPts val="1400"/>
              </a:spcBef>
              <a:spcAft>
                <a:spcPts val="0"/>
              </a:spcAft>
              <a:buSzPts val="1000"/>
              <a:buChar char="○"/>
              <a:defRPr sz="1000"/>
            </a:lvl2pPr>
            <a:lvl3pPr indent="-292100" lvl="2" marL="1371600">
              <a:spcBef>
                <a:spcPts val="1400"/>
              </a:spcBef>
              <a:spcAft>
                <a:spcPts val="0"/>
              </a:spcAft>
              <a:buSzPts val="1000"/>
              <a:buChar char="■"/>
              <a:defRPr sz="1000"/>
            </a:lvl3pPr>
            <a:lvl4pPr indent="-292100" lvl="3" marL="1828800">
              <a:spcBef>
                <a:spcPts val="1400"/>
              </a:spcBef>
              <a:spcAft>
                <a:spcPts val="0"/>
              </a:spcAft>
              <a:buSzPts val="1000"/>
              <a:buChar char="●"/>
              <a:defRPr sz="1000"/>
            </a:lvl4pPr>
            <a:lvl5pPr indent="-292100" lvl="4" marL="2286000">
              <a:spcBef>
                <a:spcPts val="1400"/>
              </a:spcBef>
              <a:spcAft>
                <a:spcPts val="0"/>
              </a:spcAft>
              <a:buSzPts val="1000"/>
              <a:buChar char="○"/>
              <a:defRPr sz="1000"/>
            </a:lvl5pPr>
            <a:lvl6pPr indent="-292100" lvl="5" marL="2743200">
              <a:spcBef>
                <a:spcPts val="1400"/>
              </a:spcBef>
              <a:spcAft>
                <a:spcPts val="0"/>
              </a:spcAft>
              <a:buSzPts val="1000"/>
              <a:buChar char="■"/>
              <a:defRPr sz="1000"/>
            </a:lvl6pPr>
            <a:lvl7pPr indent="-292100" lvl="6" marL="3200400">
              <a:spcBef>
                <a:spcPts val="1400"/>
              </a:spcBef>
              <a:spcAft>
                <a:spcPts val="0"/>
              </a:spcAft>
              <a:buSzPts val="1000"/>
              <a:buChar char="●"/>
              <a:defRPr sz="1000"/>
            </a:lvl7pPr>
            <a:lvl8pPr indent="-292100" lvl="7" marL="3657600">
              <a:spcBef>
                <a:spcPts val="1400"/>
              </a:spcBef>
              <a:spcAft>
                <a:spcPts val="0"/>
              </a:spcAft>
              <a:buSzPts val="1000"/>
              <a:buChar char="○"/>
              <a:defRPr sz="1000"/>
            </a:lvl8pPr>
            <a:lvl9pPr indent="-292100" lvl="8" marL="4114800">
              <a:spcBef>
                <a:spcPts val="1400"/>
              </a:spcBef>
              <a:spcAft>
                <a:spcPts val="1400"/>
              </a:spcAft>
              <a:buSzPts val="1000"/>
              <a:buChar char="■"/>
              <a:defRPr sz="1000"/>
            </a:lvl9pPr>
          </a:lstStyle>
          <a:p/>
        </p:txBody>
      </p:sp>
      <p:sp>
        <p:nvSpPr>
          <p:cNvPr id="57" name="Google Shape;57;p8"/>
          <p:cNvSpPr txBox="1"/>
          <p:nvPr>
            <p:ph idx="12" type="sldNum"/>
          </p:nvPr>
        </p:nvSpPr>
        <p:spPr>
          <a:xfrm>
            <a:off x="7201589" y="9948196"/>
            <a:ext cx="466500" cy="839700"/>
          </a:xfrm>
          <a:prstGeom prst="rect">
            <a:avLst/>
          </a:prstGeom>
        </p:spPr>
        <p:txBody>
          <a:bodyPr anchorCtr="0" anchor="ctr" bIns="79750" lIns="79750" spcFirstLastPara="1" rIns="79750" wrap="square" tIns="797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58" name="Shape 58"/>
        <p:cNvGrpSpPr/>
        <p:nvPr/>
      </p:nvGrpSpPr>
      <p:grpSpPr>
        <a:xfrm>
          <a:off x="0" y="0"/>
          <a:ext cx="0" cy="0"/>
          <a:chOff x="0" y="0"/>
          <a:chExt cx="0" cy="0"/>
        </a:xfrm>
      </p:grpSpPr>
      <p:sp>
        <p:nvSpPr>
          <p:cNvPr id="59" name="Google Shape;59;p9"/>
          <p:cNvSpPr txBox="1"/>
          <p:nvPr>
            <p:ph type="title"/>
          </p:nvPr>
        </p:nvSpPr>
        <p:spPr>
          <a:xfrm>
            <a:off x="416713" y="960320"/>
            <a:ext cx="5412600" cy="8727000"/>
          </a:xfrm>
          <a:prstGeom prst="rect">
            <a:avLst/>
          </a:prstGeom>
        </p:spPr>
        <p:txBody>
          <a:bodyPr anchorCtr="0" anchor="ctr" bIns="79750" lIns="79750" spcFirstLastPara="1" rIns="79750" wrap="square" tIns="7975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60" name="Google Shape;60;p9"/>
          <p:cNvSpPr txBox="1"/>
          <p:nvPr>
            <p:ph idx="12" type="sldNum"/>
          </p:nvPr>
        </p:nvSpPr>
        <p:spPr>
          <a:xfrm>
            <a:off x="7201589" y="9948196"/>
            <a:ext cx="466500" cy="839700"/>
          </a:xfrm>
          <a:prstGeom prst="rect">
            <a:avLst/>
          </a:prstGeom>
        </p:spPr>
        <p:txBody>
          <a:bodyPr anchorCtr="0" anchor="ctr" bIns="79750" lIns="79750" spcFirstLastPara="1" rIns="79750" wrap="square" tIns="797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10"/>
          <p:cNvSpPr/>
          <p:nvPr/>
        </p:nvSpPr>
        <p:spPr>
          <a:xfrm>
            <a:off x="3886200" y="-267"/>
            <a:ext cx="3886200" cy="10972800"/>
          </a:xfrm>
          <a:prstGeom prst="rect">
            <a:avLst/>
          </a:prstGeom>
          <a:solidFill>
            <a:schemeClr val="lt2"/>
          </a:solidFill>
          <a:ln>
            <a:noFill/>
          </a:ln>
        </p:spPr>
        <p:txBody>
          <a:bodyPr anchorCtr="0" anchor="ctr" bIns="79750" lIns="79750" spcFirstLastPara="1" rIns="79750" wrap="square" tIns="79750">
            <a:noAutofit/>
          </a:bodyPr>
          <a:lstStyle/>
          <a:p>
            <a:pPr indent="0" lvl="0" marL="0" rtl="0" algn="l">
              <a:spcBef>
                <a:spcPts val="0"/>
              </a:spcBef>
              <a:spcAft>
                <a:spcPts val="0"/>
              </a:spcAft>
              <a:buNone/>
            </a:pPr>
            <a:r>
              <a:t/>
            </a:r>
            <a:endParaRPr/>
          </a:p>
        </p:txBody>
      </p:sp>
      <p:sp>
        <p:nvSpPr>
          <p:cNvPr id="63" name="Google Shape;63;p10"/>
          <p:cNvSpPr txBox="1"/>
          <p:nvPr>
            <p:ph type="title"/>
          </p:nvPr>
        </p:nvSpPr>
        <p:spPr>
          <a:xfrm>
            <a:off x="225675" y="2630773"/>
            <a:ext cx="3438300" cy="3162300"/>
          </a:xfrm>
          <a:prstGeom prst="rect">
            <a:avLst/>
          </a:prstGeom>
        </p:spPr>
        <p:txBody>
          <a:bodyPr anchorCtr="0" anchor="b" bIns="79750" lIns="79750" spcFirstLastPara="1" rIns="79750" wrap="square" tIns="79750">
            <a:noAutofit/>
          </a:bodyPr>
          <a:lstStyle>
            <a:lvl1pPr lvl="0" algn="ctr">
              <a:spcBef>
                <a:spcPts val="0"/>
              </a:spcBef>
              <a:spcAft>
                <a:spcPts val="0"/>
              </a:spcAft>
              <a:buSzPts val="3700"/>
              <a:buNone/>
              <a:defRPr sz="3700"/>
            </a:lvl1pPr>
            <a:lvl2pPr lvl="1" algn="ctr">
              <a:spcBef>
                <a:spcPts val="0"/>
              </a:spcBef>
              <a:spcAft>
                <a:spcPts val="0"/>
              </a:spcAft>
              <a:buSzPts val="3700"/>
              <a:buNone/>
              <a:defRPr sz="3700"/>
            </a:lvl2pPr>
            <a:lvl3pPr lvl="2" algn="ctr">
              <a:spcBef>
                <a:spcPts val="0"/>
              </a:spcBef>
              <a:spcAft>
                <a:spcPts val="0"/>
              </a:spcAft>
              <a:buSzPts val="3700"/>
              <a:buNone/>
              <a:defRPr sz="3700"/>
            </a:lvl3pPr>
            <a:lvl4pPr lvl="3" algn="ctr">
              <a:spcBef>
                <a:spcPts val="0"/>
              </a:spcBef>
              <a:spcAft>
                <a:spcPts val="0"/>
              </a:spcAft>
              <a:buSzPts val="3700"/>
              <a:buNone/>
              <a:defRPr sz="3700"/>
            </a:lvl4pPr>
            <a:lvl5pPr lvl="4" algn="ctr">
              <a:spcBef>
                <a:spcPts val="0"/>
              </a:spcBef>
              <a:spcAft>
                <a:spcPts val="0"/>
              </a:spcAft>
              <a:buSzPts val="3700"/>
              <a:buNone/>
              <a:defRPr sz="3700"/>
            </a:lvl5pPr>
            <a:lvl6pPr lvl="5" algn="ctr">
              <a:spcBef>
                <a:spcPts val="0"/>
              </a:spcBef>
              <a:spcAft>
                <a:spcPts val="0"/>
              </a:spcAft>
              <a:buSzPts val="3700"/>
              <a:buNone/>
              <a:defRPr sz="3700"/>
            </a:lvl6pPr>
            <a:lvl7pPr lvl="6" algn="ctr">
              <a:spcBef>
                <a:spcPts val="0"/>
              </a:spcBef>
              <a:spcAft>
                <a:spcPts val="0"/>
              </a:spcAft>
              <a:buSzPts val="3700"/>
              <a:buNone/>
              <a:defRPr sz="3700"/>
            </a:lvl7pPr>
            <a:lvl8pPr lvl="7" algn="ctr">
              <a:spcBef>
                <a:spcPts val="0"/>
              </a:spcBef>
              <a:spcAft>
                <a:spcPts val="0"/>
              </a:spcAft>
              <a:buSzPts val="3700"/>
              <a:buNone/>
              <a:defRPr sz="3700"/>
            </a:lvl8pPr>
            <a:lvl9pPr lvl="8" algn="ctr">
              <a:spcBef>
                <a:spcPts val="0"/>
              </a:spcBef>
              <a:spcAft>
                <a:spcPts val="0"/>
              </a:spcAft>
              <a:buSzPts val="3700"/>
              <a:buNone/>
              <a:defRPr sz="3700"/>
            </a:lvl9pPr>
          </a:lstStyle>
          <a:p/>
        </p:txBody>
      </p:sp>
      <p:sp>
        <p:nvSpPr>
          <p:cNvPr id="64" name="Google Shape;64;p10"/>
          <p:cNvSpPr txBox="1"/>
          <p:nvPr>
            <p:ph idx="1" type="subTitle"/>
          </p:nvPr>
        </p:nvSpPr>
        <p:spPr>
          <a:xfrm>
            <a:off x="225675" y="5979893"/>
            <a:ext cx="3438300" cy="2634900"/>
          </a:xfrm>
          <a:prstGeom prst="rect">
            <a:avLst/>
          </a:prstGeom>
        </p:spPr>
        <p:txBody>
          <a:bodyPr anchorCtr="0" anchor="t" bIns="79750" lIns="79750" spcFirstLastPara="1" rIns="79750" wrap="square" tIns="79750">
            <a:noAutofit/>
          </a:bodyPr>
          <a:lstStyle>
            <a:lvl1pPr lvl="0" algn="ctr">
              <a:lnSpc>
                <a:spcPct val="100000"/>
              </a:lnSpc>
              <a:spcBef>
                <a:spcPts val="0"/>
              </a:spcBef>
              <a:spcAft>
                <a:spcPts val="0"/>
              </a:spcAft>
              <a:buSzPts val="18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65" name="Google Shape;65;p10"/>
          <p:cNvSpPr txBox="1"/>
          <p:nvPr>
            <p:ph idx="2" type="body"/>
          </p:nvPr>
        </p:nvSpPr>
        <p:spPr>
          <a:xfrm>
            <a:off x="4198575" y="1544693"/>
            <a:ext cx="3261300" cy="7882800"/>
          </a:xfrm>
          <a:prstGeom prst="rect">
            <a:avLst/>
          </a:prstGeom>
        </p:spPr>
        <p:txBody>
          <a:bodyPr anchorCtr="0" anchor="ctr" bIns="79750" lIns="79750" spcFirstLastPara="1" rIns="79750" wrap="square" tIns="79750">
            <a:noAutofit/>
          </a:bodyPr>
          <a:lstStyle>
            <a:lvl1pPr indent="-330200" lvl="0" marL="457200">
              <a:spcBef>
                <a:spcPts val="0"/>
              </a:spcBef>
              <a:spcAft>
                <a:spcPts val="0"/>
              </a:spcAft>
              <a:buSzPts val="1600"/>
              <a:buChar char="●"/>
              <a:defRPr/>
            </a:lvl1pPr>
            <a:lvl2pPr indent="-304800" lvl="1" marL="914400">
              <a:spcBef>
                <a:spcPts val="1400"/>
              </a:spcBef>
              <a:spcAft>
                <a:spcPts val="0"/>
              </a:spcAft>
              <a:buSzPts val="1200"/>
              <a:buChar char="○"/>
              <a:defRPr/>
            </a:lvl2pPr>
            <a:lvl3pPr indent="-304800" lvl="2" marL="1371600">
              <a:spcBef>
                <a:spcPts val="1400"/>
              </a:spcBef>
              <a:spcAft>
                <a:spcPts val="0"/>
              </a:spcAft>
              <a:buSzPts val="1200"/>
              <a:buChar char="■"/>
              <a:defRPr/>
            </a:lvl3pPr>
            <a:lvl4pPr indent="-304800" lvl="3" marL="1828800">
              <a:spcBef>
                <a:spcPts val="1400"/>
              </a:spcBef>
              <a:spcAft>
                <a:spcPts val="0"/>
              </a:spcAft>
              <a:buSzPts val="1200"/>
              <a:buChar char="●"/>
              <a:defRPr/>
            </a:lvl4pPr>
            <a:lvl5pPr indent="-304800" lvl="4" marL="2286000">
              <a:spcBef>
                <a:spcPts val="1400"/>
              </a:spcBef>
              <a:spcAft>
                <a:spcPts val="0"/>
              </a:spcAft>
              <a:buSzPts val="1200"/>
              <a:buChar char="○"/>
              <a:defRPr/>
            </a:lvl5pPr>
            <a:lvl6pPr indent="-304800" lvl="5" marL="2743200">
              <a:spcBef>
                <a:spcPts val="1400"/>
              </a:spcBef>
              <a:spcAft>
                <a:spcPts val="0"/>
              </a:spcAft>
              <a:buSzPts val="1200"/>
              <a:buChar char="■"/>
              <a:defRPr/>
            </a:lvl6pPr>
            <a:lvl7pPr indent="-304800" lvl="6" marL="3200400">
              <a:spcBef>
                <a:spcPts val="1400"/>
              </a:spcBef>
              <a:spcAft>
                <a:spcPts val="0"/>
              </a:spcAft>
              <a:buSzPts val="1200"/>
              <a:buChar char="●"/>
              <a:defRPr/>
            </a:lvl7pPr>
            <a:lvl8pPr indent="-304800" lvl="7" marL="3657600">
              <a:spcBef>
                <a:spcPts val="1400"/>
              </a:spcBef>
              <a:spcAft>
                <a:spcPts val="0"/>
              </a:spcAft>
              <a:buSzPts val="1200"/>
              <a:buChar char="○"/>
              <a:defRPr/>
            </a:lvl8pPr>
            <a:lvl9pPr indent="-304800" lvl="8" marL="4114800">
              <a:spcBef>
                <a:spcPts val="1400"/>
              </a:spcBef>
              <a:spcAft>
                <a:spcPts val="1400"/>
              </a:spcAft>
              <a:buSzPts val="1200"/>
              <a:buChar char="■"/>
              <a:defRPr/>
            </a:lvl9pPr>
          </a:lstStyle>
          <a:p/>
        </p:txBody>
      </p:sp>
      <p:sp>
        <p:nvSpPr>
          <p:cNvPr id="66" name="Google Shape;66;p10"/>
          <p:cNvSpPr txBox="1"/>
          <p:nvPr>
            <p:ph idx="12" type="sldNum"/>
          </p:nvPr>
        </p:nvSpPr>
        <p:spPr>
          <a:xfrm>
            <a:off x="7201589" y="9948196"/>
            <a:ext cx="466500" cy="839700"/>
          </a:xfrm>
          <a:prstGeom prst="rect">
            <a:avLst/>
          </a:prstGeom>
        </p:spPr>
        <p:txBody>
          <a:bodyPr anchorCtr="0" anchor="ctr" bIns="79750" lIns="79750" spcFirstLastPara="1" rIns="79750" wrap="square" tIns="7975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949387"/>
            <a:ext cx="7242600" cy="1221900"/>
          </a:xfrm>
          <a:prstGeom prst="rect">
            <a:avLst/>
          </a:prstGeom>
          <a:noFill/>
          <a:ln>
            <a:noFill/>
          </a:ln>
        </p:spPr>
        <p:txBody>
          <a:bodyPr anchorCtr="0" anchor="t" bIns="79750" lIns="79750" spcFirstLastPara="1" rIns="79750" wrap="square" tIns="79750">
            <a:noAutofit/>
          </a:bodyPr>
          <a:lstStyle>
            <a:lvl1pPr lvl="0">
              <a:spcBef>
                <a:spcPts val="0"/>
              </a:spcBef>
              <a:spcAft>
                <a:spcPts val="0"/>
              </a:spcAft>
              <a:buClr>
                <a:schemeClr val="dk1"/>
              </a:buClr>
              <a:buSzPts val="2400"/>
              <a:buNone/>
              <a:defRPr sz="2400">
                <a:solidFill>
                  <a:schemeClr val="dk1"/>
                </a:solidFill>
              </a:defRPr>
            </a:lvl1pPr>
            <a:lvl2pPr lvl="1">
              <a:spcBef>
                <a:spcPts val="0"/>
              </a:spcBef>
              <a:spcAft>
                <a:spcPts val="0"/>
              </a:spcAft>
              <a:buClr>
                <a:schemeClr val="dk1"/>
              </a:buClr>
              <a:buSzPts val="2400"/>
              <a:buNone/>
              <a:defRPr sz="2400">
                <a:solidFill>
                  <a:schemeClr val="dk1"/>
                </a:solidFill>
              </a:defRPr>
            </a:lvl2pPr>
            <a:lvl3pPr lvl="2">
              <a:spcBef>
                <a:spcPts val="0"/>
              </a:spcBef>
              <a:spcAft>
                <a:spcPts val="0"/>
              </a:spcAft>
              <a:buClr>
                <a:schemeClr val="dk1"/>
              </a:buClr>
              <a:buSzPts val="2400"/>
              <a:buNone/>
              <a:defRPr sz="2400">
                <a:solidFill>
                  <a:schemeClr val="dk1"/>
                </a:solidFill>
              </a:defRPr>
            </a:lvl3pPr>
            <a:lvl4pPr lvl="3">
              <a:spcBef>
                <a:spcPts val="0"/>
              </a:spcBef>
              <a:spcAft>
                <a:spcPts val="0"/>
              </a:spcAft>
              <a:buClr>
                <a:schemeClr val="dk1"/>
              </a:buClr>
              <a:buSzPts val="2400"/>
              <a:buNone/>
              <a:defRPr sz="2400">
                <a:solidFill>
                  <a:schemeClr val="dk1"/>
                </a:solidFill>
              </a:defRPr>
            </a:lvl4pPr>
            <a:lvl5pPr lvl="4">
              <a:spcBef>
                <a:spcPts val="0"/>
              </a:spcBef>
              <a:spcAft>
                <a:spcPts val="0"/>
              </a:spcAft>
              <a:buClr>
                <a:schemeClr val="dk1"/>
              </a:buClr>
              <a:buSzPts val="2400"/>
              <a:buNone/>
              <a:defRPr sz="2400">
                <a:solidFill>
                  <a:schemeClr val="dk1"/>
                </a:solidFill>
              </a:defRPr>
            </a:lvl5pPr>
            <a:lvl6pPr lvl="5">
              <a:spcBef>
                <a:spcPts val="0"/>
              </a:spcBef>
              <a:spcAft>
                <a:spcPts val="0"/>
              </a:spcAft>
              <a:buClr>
                <a:schemeClr val="dk1"/>
              </a:buClr>
              <a:buSzPts val="2400"/>
              <a:buNone/>
              <a:defRPr sz="2400">
                <a:solidFill>
                  <a:schemeClr val="dk1"/>
                </a:solidFill>
              </a:defRPr>
            </a:lvl6pPr>
            <a:lvl7pPr lvl="6">
              <a:spcBef>
                <a:spcPts val="0"/>
              </a:spcBef>
              <a:spcAft>
                <a:spcPts val="0"/>
              </a:spcAft>
              <a:buClr>
                <a:schemeClr val="dk1"/>
              </a:buClr>
              <a:buSzPts val="2400"/>
              <a:buNone/>
              <a:defRPr sz="2400">
                <a:solidFill>
                  <a:schemeClr val="dk1"/>
                </a:solidFill>
              </a:defRPr>
            </a:lvl7pPr>
            <a:lvl8pPr lvl="7">
              <a:spcBef>
                <a:spcPts val="0"/>
              </a:spcBef>
              <a:spcAft>
                <a:spcPts val="0"/>
              </a:spcAft>
              <a:buClr>
                <a:schemeClr val="dk1"/>
              </a:buClr>
              <a:buSzPts val="2400"/>
              <a:buNone/>
              <a:defRPr sz="2400">
                <a:solidFill>
                  <a:schemeClr val="dk1"/>
                </a:solidFill>
              </a:defRPr>
            </a:lvl8pPr>
            <a:lvl9pPr lvl="8">
              <a:spcBef>
                <a:spcPts val="0"/>
              </a:spcBef>
              <a:spcAft>
                <a:spcPts val="0"/>
              </a:spcAft>
              <a:buClr>
                <a:schemeClr val="dk1"/>
              </a:buClr>
              <a:buSzPts val="2400"/>
              <a:buNone/>
              <a:defRPr sz="2400">
                <a:solidFill>
                  <a:schemeClr val="dk1"/>
                </a:solidFill>
              </a:defRPr>
            </a:lvl9pPr>
          </a:lstStyle>
          <a:p/>
        </p:txBody>
      </p:sp>
      <p:sp>
        <p:nvSpPr>
          <p:cNvPr id="7" name="Google Shape;7;p1"/>
          <p:cNvSpPr txBox="1"/>
          <p:nvPr>
            <p:ph idx="1" type="body"/>
          </p:nvPr>
        </p:nvSpPr>
        <p:spPr>
          <a:xfrm>
            <a:off x="264945" y="2458613"/>
            <a:ext cx="7242600" cy="7287900"/>
          </a:xfrm>
          <a:prstGeom prst="rect">
            <a:avLst/>
          </a:prstGeom>
          <a:noFill/>
          <a:ln>
            <a:noFill/>
          </a:ln>
        </p:spPr>
        <p:txBody>
          <a:bodyPr anchorCtr="0" anchor="t" bIns="79750" lIns="79750" spcFirstLastPara="1" rIns="79750" wrap="square" tIns="79750">
            <a:noAutofit/>
          </a:bodyPr>
          <a:lstStyle>
            <a:lvl1pPr indent="-330200" lvl="0" marL="457200">
              <a:lnSpc>
                <a:spcPct val="115000"/>
              </a:lnSpc>
              <a:spcBef>
                <a:spcPts val="0"/>
              </a:spcBef>
              <a:spcAft>
                <a:spcPts val="0"/>
              </a:spcAft>
              <a:buClr>
                <a:schemeClr val="dk2"/>
              </a:buClr>
              <a:buSzPts val="1600"/>
              <a:buChar char="●"/>
              <a:defRPr sz="1600">
                <a:solidFill>
                  <a:schemeClr val="dk2"/>
                </a:solidFill>
              </a:defRPr>
            </a:lvl1pPr>
            <a:lvl2pPr indent="-304800" lvl="1" marL="914400">
              <a:lnSpc>
                <a:spcPct val="115000"/>
              </a:lnSpc>
              <a:spcBef>
                <a:spcPts val="1400"/>
              </a:spcBef>
              <a:spcAft>
                <a:spcPts val="0"/>
              </a:spcAft>
              <a:buClr>
                <a:schemeClr val="dk2"/>
              </a:buClr>
              <a:buSzPts val="1200"/>
              <a:buChar char="○"/>
              <a:defRPr sz="1200">
                <a:solidFill>
                  <a:schemeClr val="dk2"/>
                </a:solidFill>
              </a:defRPr>
            </a:lvl2pPr>
            <a:lvl3pPr indent="-304800" lvl="2" marL="1371600">
              <a:lnSpc>
                <a:spcPct val="115000"/>
              </a:lnSpc>
              <a:spcBef>
                <a:spcPts val="1400"/>
              </a:spcBef>
              <a:spcAft>
                <a:spcPts val="0"/>
              </a:spcAft>
              <a:buClr>
                <a:schemeClr val="dk2"/>
              </a:buClr>
              <a:buSzPts val="1200"/>
              <a:buChar char="■"/>
              <a:defRPr sz="1200">
                <a:solidFill>
                  <a:schemeClr val="dk2"/>
                </a:solidFill>
              </a:defRPr>
            </a:lvl3pPr>
            <a:lvl4pPr indent="-304800" lvl="3" marL="1828800">
              <a:lnSpc>
                <a:spcPct val="115000"/>
              </a:lnSpc>
              <a:spcBef>
                <a:spcPts val="1400"/>
              </a:spcBef>
              <a:spcAft>
                <a:spcPts val="0"/>
              </a:spcAft>
              <a:buClr>
                <a:schemeClr val="dk2"/>
              </a:buClr>
              <a:buSzPts val="1200"/>
              <a:buChar char="●"/>
              <a:defRPr sz="1200">
                <a:solidFill>
                  <a:schemeClr val="dk2"/>
                </a:solidFill>
              </a:defRPr>
            </a:lvl4pPr>
            <a:lvl5pPr indent="-304800" lvl="4" marL="2286000">
              <a:lnSpc>
                <a:spcPct val="115000"/>
              </a:lnSpc>
              <a:spcBef>
                <a:spcPts val="1400"/>
              </a:spcBef>
              <a:spcAft>
                <a:spcPts val="0"/>
              </a:spcAft>
              <a:buClr>
                <a:schemeClr val="dk2"/>
              </a:buClr>
              <a:buSzPts val="1200"/>
              <a:buChar char="○"/>
              <a:defRPr sz="1200">
                <a:solidFill>
                  <a:schemeClr val="dk2"/>
                </a:solidFill>
              </a:defRPr>
            </a:lvl5pPr>
            <a:lvl6pPr indent="-304800" lvl="5" marL="2743200">
              <a:lnSpc>
                <a:spcPct val="115000"/>
              </a:lnSpc>
              <a:spcBef>
                <a:spcPts val="1400"/>
              </a:spcBef>
              <a:spcAft>
                <a:spcPts val="0"/>
              </a:spcAft>
              <a:buClr>
                <a:schemeClr val="dk2"/>
              </a:buClr>
              <a:buSzPts val="1200"/>
              <a:buChar char="■"/>
              <a:defRPr sz="1200">
                <a:solidFill>
                  <a:schemeClr val="dk2"/>
                </a:solidFill>
              </a:defRPr>
            </a:lvl6pPr>
            <a:lvl7pPr indent="-304800" lvl="6" marL="3200400">
              <a:lnSpc>
                <a:spcPct val="115000"/>
              </a:lnSpc>
              <a:spcBef>
                <a:spcPts val="1400"/>
              </a:spcBef>
              <a:spcAft>
                <a:spcPts val="0"/>
              </a:spcAft>
              <a:buClr>
                <a:schemeClr val="dk2"/>
              </a:buClr>
              <a:buSzPts val="1200"/>
              <a:buChar char="●"/>
              <a:defRPr sz="1200">
                <a:solidFill>
                  <a:schemeClr val="dk2"/>
                </a:solidFill>
              </a:defRPr>
            </a:lvl7pPr>
            <a:lvl8pPr indent="-304800" lvl="7" marL="3657600">
              <a:lnSpc>
                <a:spcPct val="115000"/>
              </a:lnSpc>
              <a:spcBef>
                <a:spcPts val="1400"/>
              </a:spcBef>
              <a:spcAft>
                <a:spcPts val="0"/>
              </a:spcAft>
              <a:buClr>
                <a:schemeClr val="dk2"/>
              </a:buClr>
              <a:buSzPts val="1200"/>
              <a:buChar char="○"/>
              <a:defRPr sz="1200">
                <a:solidFill>
                  <a:schemeClr val="dk2"/>
                </a:solidFill>
              </a:defRPr>
            </a:lvl8pPr>
            <a:lvl9pPr indent="-304800" lvl="8" marL="4114800">
              <a:lnSpc>
                <a:spcPct val="115000"/>
              </a:lnSpc>
              <a:spcBef>
                <a:spcPts val="1400"/>
              </a:spcBef>
              <a:spcAft>
                <a:spcPts val="1400"/>
              </a:spcAft>
              <a:buClr>
                <a:schemeClr val="dk2"/>
              </a:buClr>
              <a:buSzPts val="1200"/>
              <a:buChar char="■"/>
              <a:defRPr sz="1200">
                <a:solidFill>
                  <a:schemeClr val="dk2"/>
                </a:solidFill>
              </a:defRPr>
            </a:lvl9pPr>
          </a:lstStyle>
          <a:p/>
        </p:txBody>
      </p:sp>
      <p:sp>
        <p:nvSpPr>
          <p:cNvPr id="8" name="Google Shape;8;p1"/>
          <p:cNvSpPr txBox="1"/>
          <p:nvPr>
            <p:ph idx="12" type="sldNum"/>
          </p:nvPr>
        </p:nvSpPr>
        <p:spPr>
          <a:xfrm>
            <a:off x="7201589" y="9948196"/>
            <a:ext cx="466500" cy="839700"/>
          </a:xfrm>
          <a:prstGeom prst="rect">
            <a:avLst/>
          </a:prstGeom>
          <a:noFill/>
          <a:ln>
            <a:noFill/>
          </a:ln>
        </p:spPr>
        <p:txBody>
          <a:bodyPr anchorCtr="0" anchor="ctr" bIns="79750" lIns="79750" spcFirstLastPara="1" rIns="79750" wrap="square" tIns="79750">
            <a:noAutofit/>
          </a:bodyPr>
          <a:lstStyle>
            <a:lvl1pPr lvl="0" algn="r">
              <a:buNone/>
              <a:defRPr sz="900">
                <a:solidFill>
                  <a:schemeClr val="dk2"/>
                </a:solidFill>
              </a:defRPr>
            </a:lvl1pPr>
            <a:lvl2pPr lvl="1" algn="r">
              <a:buNone/>
              <a:defRPr sz="900">
                <a:solidFill>
                  <a:schemeClr val="dk2"/>
                </a:solidFill>
              </a:defRPr>
            </a:lvl2pPr>
            <a:lvl3pPr lvl="2" algn="r">
              <a:buNone/>
              <a:defRPr sz="900">
                <a:solidFill>
                  <a:schemeClr val="dk2"/>
                </a:solidFill>
              </a:defRPr>
            </a:lvl3pPr>
            <a:lvl4pPr lvl="3" algn="r">
              <a:buNone/>
              <a:defRPr sz="900">
                <a:solidFill>
                  <a:schemeClr val="dk2"/>
                </a:solidFill>
              </a:defRPr>
            </a:lvl4pPr>
            <a:lvl5pPr lvl="4" algn="r">
              <a:buNone/>
              <a:defRPr sz="900">
                <a:solidFill>
                  <a:schemeClr val="dk2"/>
                </a:solidFill>
              </a:defRPr>
            </a:lvl5pPr>
            <a:lvl6pPr lvl="5" algn="r">
              <a:buNone/>
              <a:defRPr sz="900">
                <a:solidFill>
                  <a:schemeClr val="dk2"/>
                </a:solidFill>
              </a:defRPr>
            </a:lvl6pPr>
            <a:lvl7pPr lvl="6" algn="r">
              <a:buNone/>
              <a:defRPr sz="900">
                <a:solidFill>
                  <a:schemeClr val="dk2"/>
                </a:solidFill>
              </a:defRPr>
            </a:lvl7pPr>
            <a:lvl8pPr lvl="7" algn="r">
              <a:buNone/>
              <a:defRPr sz="900">
                <a:solidFill>
                  <a:schemeClr val="dk2"/>
                </a:solidFill>
              </a:defRPr>
            </a:lvl8pPr>
            <a:lvl9pPr lvl="8" algn="r">
              <a:buNone/>
              <a:defRPr sz="9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docs.google.com/presentation/d/1TKjgKmuF8-7aGjiAgt-2f6dUWPkTI7rnH1d3RF0xuIw/edit?usp=drivesdk"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17.png"/><Relationship Id="rId5" Type="http://schemas.openxmlformats.org/officeDocument/2006/relationships/image" Target="../media/image22.png"/><Relationship Id="rId6"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5.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21.png"/><Relationship Id="rId5"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9.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4.png"/><Relationship Id="rId6" Type="http://schemas.openxmlformats.org/officeDocument/2006/relationships/image" Target="../media/image6.png"/><Relationship Id="rId7" Type="http://schemas.openxmlformats.org/officeDocument/2006/relationships/image" Target="../media/image5.png"/><Relationship Id="rId8"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2.png"/><Relationship Id="rId4" Type="http://schemas.openxmlformats.org/officeDocument/2006/relationships/image" Target="../media/image8.png"/><Relationship Id="rId5" Type="http://schemas.openxmlformats.org/officeDocument/2006/relationships/image" Target="../media/image13.jpg"/><Relationship Id="rId6"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4"/>
          <p:cNvSpPr/>
          <p:nvPr/>
        </p:nvSpPr>
        <p:spPr>
          <a:xfrm>
            <a:off x="3456398" y="10649775"/>
            <a:ext cx="859500" cy="251400"/>
          </a:xfrm>
          <a:prstGeom prst="flowChartAlternateProcess">
            <a:avLst/>
          </a:prstGeom>
          <a:solidFill>
            <a:srgbClr val="FFFFFF"/>
          </a:solidFill>
          <a:ln>
            <a:noFill/>
          </a:ln>
        </p:spPr>
        <p:txBody>
          <a:bodyPr anchorCtr="0" anchor="ctr" bIns="79750" lIns="79750" spcFirstLastPara="1" rIns="79750" wrap="square" tIns="79750">
            <a:noAutofit/>
          </a:bodyPr>
          <a:lstStyle/>
          <a:p>
            <a:pPr indent="0" lvl="0" marL="0" rtl="0" algn="ctr">
              <a:spcBef>
                <a:spcPts val="0"/>
              </a:spcBef>
              <a:spcAft>
                <a:spcPts val="0"/>
              </a:spcAft>
              <a:buClr>
                <a:schemeClr val="dk1"/>
              </a:buClr>
              <a:buSzPts val="1000"/>
              <a:buFont typeface="Arial"/>
              <a:buNone/>
            </a:pPr>
            <a:r>
              <a:rPr lang="en" sz="1000" u="sng">
                <a:solidFill>
                  <a:schemeClr val="hlink"/>
                </a:solidFill>
                <a:latin typeface="Spectral"/>
                <a:ea typeface="Spectral"/>
                <a:cs typeface="Spectral"/>
                <a:sym typeface="Spectral"/>
                <a:hlinkClick r:id="rId3"/>
              </a:rPr>
              <a:t>Editing file</a:t>
            </a:r>
            <a:endParaRPr sz="1000"/>
          </a:p>
        </p:txBody>
      </p:sp>
      <p:sp>
        <p:nvSpPr>
          <p:cNvPr id="81" name="Google Shape;81;p14"/>
          <p:cNvSpPr txBox="1"/>
          <p:nvPr/>
        </p:nvSpPr>
        <p:spPr>
          <a:xfrm>
            <a:off x="4080457" y="6560918"/>
            <a:ext cx="4624800" cy="665700"/>
          </a:xfrm>
          <a:prstGeom prst="rect">
            <a:avLst/>
          </a:prstGeom>
          <a:noFill/>
          <a:ln>
            <a:noFill/>
          </a:ln>
        </p:spPr>
        <p:txBody>
          <a:bodyPr anchorCtr="0" anchor="t" bIns="79750" lIns="79750" spcFirstLastPara="1" rIns="79750" wrap="square" tIns="79750">
            <a:noAutofit/>
          </a:bodyPr>
          <a:lstStyle/>
          <a:p>
            <a:pPr indent="0" lvl="0" marL="393700" rtl="0" algn="ctr">
              <a:spcBef>
                <a:spcPts val="0"/>
              </a:spcBef>
              <a:spcAft>
                <a:spcPts val="0"/>
              </a:spcAft>
              <a:buNone/>
            </a:pPr>
            <a:r>
              <a:t/>
            </a:r>
            <a:endParaRPr b="1" sz="1900">
              <a:solidFill>
                <a:srgbClr val="005E68"/>
              </a:solidFill>
              <a:latin typeface="Karla"/>
              <a:ea typeface="Karla"/>
              <a:cs typeface="Karla"/>
              <a:sym typeface="Karla"/>
            </a:endParaRPr>
          </a:p>
        </p:txBody>
      </p:sp>
      <p:pic>
        <p:nvPicPr>
          <p:cNvPr id="82" name="Google Shape;82;p14"/>
          <p:cNvPicPr preferRelativeResize="0"/>
          <p:nvPr/>
        </p:nvPicPr>
        <p:blipFill>
          <a:blip r:embed="rId4">
            <a:alphaModFix/>
          </a:blip>
          <a:stretch>
            <a:fillRect/>
          </a:stretch>
        </p:blipFill>
        <p:spPr>
          <a:xfrm>
            <a:off x="6847774" y="2524839"/>
            <a:ext cx="924626" cy="9246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23"/>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9</a:t>
            </a:r>
            <a:endParaRPr sz="1800">
              <a:solidFill>
                <a:srgbClr val="005E68"/>
              </a:solidFill>
              <a:latin typeface="Spectral"/>
              <a:ea typeface="Spectral"/>
              <a:cs typeface="Spectral"/>
              <a:sym typeface="Spectral"/>
            </a:endParaRPr>
          </a:p>
        </p:txBody>
      </p:sp>
      <p:sp>
        <p:nvSpPr>
          <p:cNvPr id="344" name="Google Shape;344;p23"/>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3"/>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6" name="Google Shape;346;p23"/>
          <p:cNvSpPr txBox="1"/>
          <p:nvPr/>
        </p:nvSpPr>
        <p:spPr>
          <a:xfrm>
            <a:off x="2265450" y="-75425"/>
            <a:ext cx="3241500" cy="6297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300">
                <a:solidFill>
                  <a:srgbClr val="005E68"/>
                </a:solidFill>
                <a:latin typeface="Arvo"/>
                <a:ea typeface="Arvo"/>
                <a:cs typeface="Arvo"/>
                <a:sym typeface="Arvo"/>
              </a:rPr>
              <a:t>Radiation Hazard </a:t>
            </a:r>
            <a:endParaRPr b="1" sz="2300">
              <a:solidFill>
                <a:srgbClr val="005E68"/>
              </a:solidFill>
              <a:latin typeface="Arvo"/>
              <a:ea typeface="Arvo"/>
              <a:cs typeface="Arvo"/>
              <a:sym typeface="Arvo"/>
            </a:endParaRPr>
          </a:p>
        </p:txBody>
      </p:sp>
      <p:sp>
        <p:nvSpPr>
          <p:cNvPr id="347" name="Google Shape;347;p23"/>
          <p:cNvSpPr txBox="1"/>
          <p:nvPr/>
        </p:nvSpPr>
        <p:spPr>
          <a:xfrm>
            <a:off x="392825" y="383275"/>
            <a:ext cx="48123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lt2"/>
                </a:solidFill>
                <a:latin typeface="Karla"/>
                <a:ea typeface="Karla"/>
                <a:cs typeface="Karla"/>
                <a:sym typeface="Karla"/>
              </a:rPr>
              <a:t>Radioactive</a:t>
            </a:r>
            <a:r>
              <a:rPr b="1" lang="en" sz="2000">
                <a:solidFill>
                  <a:schemeClr val="lt2"/>
                </a:solidFill>
                <a:latin typeface="Karla"/>
                <a:ea typeface="Karla"/>
                <a:cs typeface="Karla"/>
                <a:sym typeface="Karla"/>
              </a:rPr>
              <a:t> decay</a:t>
            </a:r>
            <a:endParaRPr b="1" sz="2000">
              <a:solidFill>
                <a:schemeClr val="lt2"/>
              </a:solidFill>
              <a:latin typeface="Karla"/>
              <a:ea typeface="Karla"/>
              <a:cs typeface="Karla"/>
              <a:sym typeface="Karla"/>
            </a:endParaRPr>
          </a:p>
        </p:txBody>
      </p:sp>
      <p:sp>
        <p:nvSpPr>
          <p:cNvPr id="348" name="Google Shape;348;p23"/>
          <p:cNvSpPr txBox="1"/>
          <p:nvPr/>
        </p:nvSpPr>
        <p:spPr>
          <a:xfrm>
            <a:off x="392825" y="2648666"/>
            <a:ext cx="48123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lt2"/>
                </a:solidFill>
                <a:latin typeface="Karla"/>
                <a:ea typeface="Karla"/>
                <a:cs typeface="Karla"/>
                <a:sym typeface="Karla"/>
              </a:rPr>
              <a:t>Radio-Pharmaceuticals </a:t>
            </a:r>
            <a:endParaRPr b="1" sz="2000">
              <a:solidFill>
                <a:schemeClr val="lt2"/>
              </a:solidFill>
              <a:latin typeface="Karla"/>
              <a:ea typeface="Karla"/>
              <a:cs typeface="Karla"/>
              <a:sym typeface="Karla"/>
            </a:endParaRPr>
          </a:p>
        </p:txBody>
      </p:sp>
      <p:sp>
        <p:nvSpPr>
          <p:cNvPr id="349" name="Google Shape;349;p23"/>
          <p:cNvSpPr txBox="1"/>
          <p:nvPr/>
        </p:nvSpPr>
        <p:spPr>
          <a:xfrm flipH="1">
            <a:off x="-75" y="696150"/>
            <a:ext cx="4336500" cy="1809600"/>
          </a:xfrm>
          <a:prstGeom prst="rect">
            <a:avLst/>
          </a:prstGeom>
          <a:noFill/>
          <a:ln>
            <a:noFill/>
          </a:ln>
        </p:spPr>
        <p:txBody>
          <a:bodyPr anchorCtr="0" anchor="t" bIns="93950" lIns="93950" spcFirstLastPara="1" rIns="93950" wrap="square" tIns="93950">
            <a:noAutofit/>
          </a:bodyPr>
          <a:lstStyle/>
          <a:p>
            <a:pPr indent="-330200" lvl="0" marL="469900" rtl="0" algn="l">
              <a:lnSpc>
                <a:spcPct val="100000"/>
              </a:lnSpc>
              <a:spcBef>
                <a:spcPts val="0"/>
              </a:spcBef>
              <a:spcAft>
                <a:spcPts val="0"/>
              </a:spcAft>
              <a:buClr>
                <a:schemeClr val="dk1"/>
              </a:buClr>
              <a:buSzPts val="1400"/>
              <a:buFont typeface="Karla"/>
              <a:buChar char="○"/>
            </a:pPr>
            <a:r>
              <a:rPr lang="en" sz="1400">
                <a:solidFill>
                  <a:schemeClr val="dk1"/>
                </a:solidFill>
                <a:latin typeface="Karla"/>
                <a:ea typeface="Karla"/>
                <a:cs typeface="Karla"/>
                <a:sym typeface="Karla"/>
              </a:rPr>
              <a:t>In the process of radioactive decay. An atom actually changes from one element  to another by changing its number of protons. </a:t>
            </a:r>
            <a:endParaRPr sz="1400">
              <a:solidFill>
                <a:schemeClr val="dk1"/>
              </a:solidFill>
              <a:latin typeface="Karla"/>
              <a:ea typeface="Karla"/>
              <a:cs typeface="Karla"/>
              <a:sym typeface="Karla"/>
            </a:endParaRPr>
          </a:p>
          <a:p>
            <a:pPr indent="-330200" lvl="0" marL="469900" rtl="0" algn="l">
              <a:lnSpc>
                <a:spcPct val="100000"/>
              </a:lnSpc>
              <a:spcBef>
                <a:spcPts val="0"/>
              </a:spcBef>
              <a:spcAft>
                <a:spcPts val="0"/>
              </a:spcAft>
              <a:buClr>
                <a:schemeClr val="dk1"/>
              </a:buClr>
              <a:buSzPts val="1400"/>
              <a:buFont typeface="Karla"/>
              <a:buChar char="○"/>
            </a:pPr>
            <a:r>
              <a:rPr lang="en" sz="1400">
                <a:solidFill>
                  <a:schemeClr val="dk1"/>
                </a:solidFill>
                <a:latin typeface="Karla"/>
                <a:ea typeface="Karla"/>
                <a:cs typeface="Karla"/>
                <a:sym typeface="Karla"/>
              </a:rPr>
              <a:t>The </a:t>
            </a:r>
            <a:r>
              <a:rPr lang="en" sz="1400">
                <a:solidFill>
                  <a:schemeClr val="accent5"/>
                </a:solidFill>
                <a:latin typeface="Karla"/>
                <a:ea typeface="Karla"/>
                <a:cs typeface="Karla"/>
                <a:sym typeface="Karla"/>
              </a:rPr>
              <a:t>half-life</a:t>
            </a:r>
            <a:r>
              <a:rPr lang="en" sz="1400">
                <a:solidFill>
                  <a:schemeClr val="dk1"/>
                </a:solidFill>
                <a:latin typeface="Karla"/>
                <a:ea typeface="Karla"/>
                <a:cs typeface="Karla"/>
                <a:sym typeface="Karla"/>
              </a:rPr>
              <a:t> of radioactive substances is the amount of time they require to lose one half of their radioactivity and transform into another element.</a:t>
            </a:r>
            <a:endParaRPr sz="1400">
              <a:solidFill>
                <a:schemeClr val="dk1"/>
              </a:solidFill>
              <a:latin typeface="Karla"/>
              <a:ea typeface="Karla"/>
              <a:cs typeface="Karla"/>
              <a:sym typeface="Karla"/>
            </a:endParaRPr>
          </a:p>
        </p:txBody>
      </p:sp>
      <p:pic>
        <p:nvPicPr>
          <p:cNvPr id="350" name="Google Shape;350;p23"/>
          <p:cNvPicPr preferRelativeResize="0"/>
          <p:nvPr/>
        </p:nvPicPr>
        <p:blipFill>
          <a:blip r:embed="rId3">
            <a:alphaModFix/>
          </a:blip>
          <a:stretch>
            <a:fillRect/>
          </a:stretch>
        </p:blipFill>
        <p:spPr>
          <a:xfrm>
            <a:off x="4774550" y="554263"/>
            <a:ext cx="2791800" cy="1951175"/>
          </a:xfrm>
          <a:prstGeom prst="rect">
            <a:avLst/>
          </a:prstGeom>
          <a:noFill/>
          <a:ln>
            <a:noFill/>
          </a:ln>
        </p:spPr>
      </p:pic>
      <p:sp>
        <p:nvSpPr>
          <p:cNvPr id="351" name="Google Shape;351;p23"/>
          <p:cNvSpPr txBox="1"/>
          <p:nvPr/>
        </p:nvSpPr>
        <p:spPr>
          <a:xfrm flipH="1">
            <a:off x="-25" y="2954975"/>
            <a:ext cx="4083600" cy="2810100"/>
          </a:xfrm>
          <a:prstGeom prst="rect">
            <a:avLst/>
          </a:prstGeom>
          <a:noFill/>
          <a:ln>
            <a:noFill/>
          </a:ln>
        </p:spPr>
        <p:txBody>
          <a:bodyPr anchorCtr="0" anchor="ctr" bIns="93950" lIns="93950" spcFirstLastPara="1" rIns="93950" wrap="square" tIns="93950">
            <a:noAutofit/>
          </a:bodyPr>
          <a:lstStyle/>
          <a:p>
            <a:pPr indent="-330200" lvl="0" marL="469900" rtl="0" algn="l">
              <a:lnSpc>
                <a:spcPct val="100000"/>
              </a:lnSpc>
              <a:spcBef>
                <a:spcPts val="0"/>
              </a:spcBef>
              <a:spcAft>
                <a:spcPts val="0"/>
              </a:spcAft>
              <a:buSzPts val="1400"/>
              <a:buFont typeface="Arvo"/>
              <a:buChar char="○"/>
            </a:pPr>
            <a:r>
              <a:rPr lang="en">
                <a:solidFill>
                  <a:schemeClr val="dk1"/>
                </a:solidFill>
                <a:latin typeface="Karla"/>
                <a:ea typeface="Karla"/>
                <a:cs typeface="Karla"/>
                <a:sym typeface="Karla"/>
              </a:rPr>
              <a:t>The most widely used radioisotope is </a:t>
            </a:r>
            <a:r>
              <a:rPr b="1" lang="en">
                <a:solidFill>
                  <a:schemeClr val="dk1"/>
                </a:solidFill>
                <a:latin typeface="Karla"/>
                <a:ea typeface="Karla"/>
                <a:cs typeface="Karla"/>
                <a:sym typeface="Karla"/>
              </a:rPr>
              <a:t>Technetium</a:t>
            </a:r>
            <a:r>
              <a:rPr lang="en">
                <a:solidFill>
                  <a:schemeClr val="dk1"/>
                </a:solidFill>
                <a:latin typeface="Karla"/>
                <a:ea typeface="Karla"/>
                <a:cs typeface="Karla"/>
                <a:sym typeface="Karla"/>
              </a:rPr>
              <a:t> (Tc), with a half-life of </a:t>
            </a:r>
            <a:r>
              <a:rPr lang="en">
                <a:solidFill>
                  <a:schemeClr val="accent5"/>
                </a:solidFill>
                <a:latin typeface="Karla"/>
                <a:ea typeface="Karla"/>
                <a:cs typeface="Karla"/>
                <a:sym typeface="Karla"/>
              </a:rPr>
              <a:t>six hours</a:t>
            </a:r>
            <a:r>
              <a:rPr lang="en">
                <a:solidFill>
                  <a:schemeClr val="dk1"/>
                </a:solidFill>
                <a:latin typeface="Karla"/>
                <a:ea typeface="Karla"/>
                <a:cs typeface="Karla"/>
                <a:sym typeface="Karla"/>
              </a:rPr>
              <a:t>. </a:t>
            </a:r>
            <a:r>
              <a:rPr lang="en">
                <a:solidFill>
                  <a:srgbClr val="448C79"/>
                </a:solidFill>
                <a:latin typeface="Karla"/>
                <a:ea typeface="Karla"/>
                <a:cs typeface="Karla"/>
                <a:sym typeface="Karla"/>
              </a:rPr>
              <a:t>.</a:t>
            </a:r>
            <a:r>
              <a:rPr lang="en">
                <a:solidFill>
                  <a:schemeClr val="accent4"/>
                </a:solidFill>
                <a:latin typeface="Karla"/>
                <a:ea typeface="Karla"/>
                <a:cs typeface="Karla"/>
                <a:sym typeface="Karla"/>
              </a:rPr>
              <a:t>(Important to tell us when to scan</a:t>
            </a:r>
            <a:r>
              <a:rPr lang="en">
                <a:solidFill>
                  <a:srgbClr val="448C79"/>
                </a:solidFill>
                <a:latin typeface="Karla"/>
                <a:ea typeface="Karla"/>
                <a:cs typeface="Karla"/>
                <a:sym typeface="Karla"/>
              </a:rPr>
              <a:t>)</a:t>
            </a:r>
            <a:endParaRPr>
              <a:solidFill>
                <a:schemeClr val="dk1"/>
              </a:solidFill>
              <a:latin typeface="Karla"/>
              <a:ea typeface="Karla"/>
              <a:cs typeface="Karla"/>
              <a:sym typeface="Karla"/>
            </a:endParaRPr>
          </a:p>
          <a:p>
            <a:pPr indent="-330200" lvl="0" marL="469900" rtl="0" algn="l">
              <a:lnSpc>
                <a:spcPct val="100000"/>
              </a:lnSpc>
              <a:spcBef>
                <a:spcPts val="0"/>
              </a:spcBef>
              <a:spcAft>
                <a:spcPts val="0"/>
              </a:spcAft>
              <a:buClr>
                <a:schemeClr val="dk1"/>
              </a:buClr>
              <a:buSzPts val="1400"/>
              <a:buFont typeface="Arvo"/>
              <a:buChar char="○"/>
            </a:pPr>
            <a:r>
              <a:rPr lang="en">
                <a:solidFill>
                  <a:schemeClr val="dk1"/>
                </a:solidFill>
                <a:latin typeface="Karla"/>
                <a:ea typeface="Karla"/>
                <a:cs typeface="Karla"/>
                <a:sym typeface="Karla"/>
              </a:rPr>
              <a:t>The activity in the organ can then be studied either as a two dimensional picture or, with a special technique called tomography, as a three dimensional picture (SPECT, PET). </a:t>
            </a:r>
            <a:r>
              <a:rPr lang="en">
                <a:solidFill>
                  <a:schemeClr val="accent4"/>
                </a:solidFill>
                <a:latin typeface="Karla"/>
                <a:ea typeface="Karla"/>
                <a:cs typeface="Karla"/>
                <a:sym typeface="Karla"/>
              </a:rPr>
              <a:t>so the patient will be first injected with Tc then after 6 h he will come to be scanned and we will be able to trace Tc </a:t>
            </a:r>
            <a:endParaRPr>
              <a:solidFill>
                <a:schemeClr val="accent4"/>
              </a:solidFill>
              <a:latin typeface="Karla"/>
              <a:ea typeface="Karla"/>
              <a:cs typeface="Karla"/>
              <a:sym typeface="Karla"/>
            </a:endParaRPr>
          </a:p>
        </p:txBody>
      </p:sp>
      <p:pic>
        <p:nvPicPr>
          <p:cNvPr id="352" name="Google Shape;352;p23"/>
          <p:cNvPicPr preferRelativeResize="0"/>
          <p:nvPr/>
        </p:nvPicPr>
        <p:blipFill>
          <a:blip r:embed="rId4">
            <a:alphaModFix/>
          </a:blip>
          <a:stretch>
            <a:fillRect/>
          </a:stretch>
        </p:blipFill>
        <p:spPr>
          <a:xfrm>
            <a:off x="4278050" y="2954975"/>
            <a:ext cx="2924325" cy="1529100"/>
          </a:xfrm>
          <a:prstGeom prst="rect">
            <a:avLst/>
          </a:prstGeom>
          <a:noFill/>
          <a:ln>
            <a:noFill/>
          </a:ln>
        </p:spPr>
      </p:pic>
      <p:pic>
        <p:nvPicPr>
          <p:cNvPr id="353" name="Google Shape;353;p23"/>
          <p:cNvPicPr preferRelativeResize="0"/>
          <p:nvPr/>
        </p:nvPicPr>
        <p:blipFill>
          <a:blip r:embed="rId5">
            <a:alphaModFix/>
          </a:blip>
          <a:stretch>
            <a:fillRect/>
          </a:stretch>
        </p:blipFill>
        <p:spPr>
          <a:xfrm>
            <a:off x="4336425" y="4590525"/>
            <a:ext cx="2924325" cy="1319650"/>
          </a:xfrm>
          <a:prstGeom prst="rect">
            <a:avLst/>
          </a:prstGeom>
          <a:noFill/>
          <a:ln>
            <a:noFill/>
          </a:ln>
        </p:spPr>
      </p:pic>
      <p:sp>
        <p:nvSpPr>
          <p:cNvPr id="354" name="Google Shape;354;p23"/>
          <p:cNvSpPr txBox="1"/>
          <p:nvPr/>
        </p:nvSpPr>
        <p:spPr>
          <a:xfrm>
            <a:off x="-5675" y="6369600"/>
            <a:ext cx="5712300" cy="2535000"/>
          </a:xfrm>
          <a:prstGeom prst="rect">
            <a:avLst/>
          </a:prstGeom>
          <a:noFill/>
          <a:ln>
            <a:noFill/>
          </a:ln>
        </p:spPr>
        <p:txBody>
          <a:bodyPr anchorCtr="0" anchor="t" bIns="93950" lIns="93950" spcFirstLastPara="1" rIns="93950" wrap="square" tIns="93950">
            <a:noAutofit/>
          </a:bodyPr>
          <a:lstStyle/>
          <a:p>
            <a:pPr indent="-317500" lvl="0" marL="457200" rtl="0" algn="l">
              <a:lnSpc>
                <a:spcPct val="100000"/>
              </a:lnSpc>
              <a:spcBef>
                <a:spcPts val="0"/>
              </a:spcBef>
              <a:spcAft>
                <a:spcPts val="0"/>
              </a:spcAft>
              <a:buClr>
                <a:schemeClr val="dk1"/>
              </a:buClr>
              <a:buSzPts val="1400"/>
              <a:buFont typeface="Karla"/>
              <a:buChar char="●"/>
            </a:pPr>
            <a:r>
              <a:rPr lang="en" sz="1400">
                <a:solidFill>
                  <a:schemeClr val="dk1"/>
                </a:solidFill>
                <a:latin typeface="Karla"/>
                <a:ea typeface="Karla"/>
                <a:cs typeface="Karla"/>
                <a:sym typeface="Karla"/>
              </a:rPr>
              <a:t>No radioactive substances should be handled with bare hands. Alpha and beta emitters can be handled using thick gloves.</a:t>
            </a:r>
            <a:endParaRPr sz="1400">
              <a:solidFill>
                <a:schemeClr val="dk1"/>
              </a:solidFill>
              <a:latin typeface="Karla"/>
              <a:ea typeface="Karla"/>
              <a:cs typeface="Karla"/>
              <a:sym typeface="Karla"/>
            </a:endParaRPr>
          </a:p>
          <a:p>
            <a:pPr indent="-317500" lvl="0" marL="457200" rtl="0" algn="l">
              <a:lnSpc>
                <a:spcPct val="100000"/>
              </a:lnSpc>
              <a:spcBef>
                <a:spcPts val="0"/>
              </a:spcBef>
              <a:spcAft>
                <a:spcPts val="0"/>
              </a:spcAft>
              <a:buClr>
                <a:schemeClr val="dk1"/>
              </a:buClr>
              <a:buSzPts val="1400"/>
              <a:buFont typeface="Karla"/>
              <a:buChar char="●"/>
            </a:pPr>
            <a:r>
              <a:rPr lang="en" sz="1400">
                <a:solidFill>
                  <a:schemeClr val="dk1"/>
                </a:solidFill>
                <a:latin typeface="Karla"/>
                <a:ea typeface="Karla"/>
                <a:cs typeface="Karla"/>
                <a:sym typeface="Karla"/>
              </a:rPr>
              <a:t>Radioactive materials must be stored in thick lead containers.</a:t>
            </a:r>
            <a:endParaRPr sz="1400">
              <a:solidFill>
                <a:schemeClr val="dk1"/>
              </a:solidFill>
              <a:latin typeface="Karla"/>
              <a:ea typeface="Karla"/>
              <a:cs typeface="Karla"/>
              <a:sym typeface="Karla"/>
            </a:endParaRPr>
          </a:p>
          <a:p>
            <a:pPr indent="-317500" lvl="0" marL="457200" rtl="0" algn="l">
              <a:lnSpc>
                <a:spcPct val="100000"/>
              </a:lnSpc>
              <a:spcBef>
                <a:spcPts val="0"/>
              </a:spcBef>
              <a:spcAft>
                <a:spcPts val="0"/>
              </a:spcAft>
              <a:buClr>
                <a:schemeClr val="dk1"/>
              </a:buClr>
              <a:buSzPts val="1400"/>
              <a:buFont typeface="Karla"/>
              <a:buChar char="●"/>
            </a:pPr>
            <a:r>
              <a:rPr lang="en" sz="1400">
                <a:solidFill>
                  <a:schemeClr val="dk1"/>
                </a:solidFill>
                <a:latin typeface="Karla"/>
                <a:ea typeface="Karla"/>
                <a:cs typeface="Karla"/>
                <a:sym typeface="Karla"/>
              </a:rPr>
              <a:t>Reactor and laboratories dealing with radioactive materials must </a:t>
            </a:r>
            <a:r>
              <a:rPr lang="en">
                <a:solidFill>
                  <a:schemeClr val="dk1"/>
                </a:solidFill>
                <a:latin typeface="Karla"/>
                <a:ea typeface="Karla"/>
                <a:cs typeface="Karla"/>
                <a:sym typeface="Karla"/>
              </a:rPr>
              <a:t>be surrounded</a:t>
            </a:r>
            <a:r>
              <a:rPr lang="en" sz="1400">
                <a:solidFill>
                  <a:schemeClr val="dk1"/>
                </a:solidFill>
                <a:latin typeface="Karla"/>
                <a:ea typeface="Karla"/>
                <a:cs typeface="Karla"/>
                <a:sym typeface="Karla"/>
              </a:rPr>
              <a:t> with thick concrete lined with lead.</a:t>
            </a:r>
            <a:endParaRPr sz="1400">
              <a:solidFill>
                <a:schemeClr val="dk1"/>
              </a:solidFill>
              <a:latin typeface="Karla"/>
              <a:ea typeface="Karla"/>
              <a:cs typeface="Karla"/>
              <a:sym typeface="Karla"/>
            </a:endParaRPr>
          </a:p>
          <a:p>
            <a:pPr indent="-317500" lvl="0" marL="457200" rtl="0" algn="l">
              <a:lnSpc>
                <a:spcPct val="100000"/>
              </a:lnSpc>
              <a:spcBef>
                <a:spcPts val="0"/>
              </a:spcBef>
              <a:spcAft>
                <a:spcPts val="0"/>
              </a:spcAft>
              <a:buClr>
                <a:schemeClr val="dk1"/>
              </a:buClr>
              <a:buSzPts val="1400"/>
              <a:buFont typeface="Karla"/>
              <a:buChar char="●"/>
            </a:pPr>
            <a:r>
              <a:rPr lang="en" sz="1400">
                <a:solidFill>
                  <a:schemeClr val="dk1"/>
                </a:solidFill>
                <a:latin typeface="Karla"/>
                <a:ea typeface="Karla"/>
                <a:cs typeface="Karla"/>
                <a:sym typeface="Karla"/>
              </a:rPr>
              <a:t>People working with radioactive isotopes must wear protective clothing, which is left in the laboratory.</a:t>
            </a:r>
            <a:endParaRPr sz="1400">
              <a:solidFill>
                <a:schemeClr val="dk1"/>
              </a:solidFill>
              <a:latin typeface="Karla"/>
              <a:ea typeface="Karla"/>
              <a:cs typeface="Karla"/>
              <a:sym typeface="Karla"/>
            </a:endParaRPr>
          </a:p>
          <a:p>
            <a:pPr indent="-317500" lvl="0" marL="457200" rtl="0" algn="l">
              <a:lnSpc>
                <a:spcPct val="100000"/>
              </a:lnSpc>
              <a:spcBef>
                <a:spcPts val="0"/>
              </a:spcBef>
              <a:spcAft>
                <a:spcPts val="0"/>
              </a:spcAft>
              <a:buClr>
                <a:schemeClr val="dk1"/>
              </a:buClr>
              <a:buSzPts val="1400"/>
              <a:buFont typeface="Karla"/>
              <a:buChar char="●"/>
            </a:pPr>
            <a:r>
              <a:rPr lang="en" sz="1400">
                <a:solidFill>
                  <a:schemeClr val="dk1"/>
                </a:solidFill>
                <a:latin typeface="Karla"/>
                <a:ea typeface="Karla"/>
                <a:cs typeface="Karla"/>
                <a:sym typeface="Karla"/>
              </a:rPr>
              <a:t>The workers must be checked regularly with dosimeters, and appropriate measures should be taken in cases of overdose.</a:t>
            </a:r>
            <a:endParaRPr sz="1400">
              <a:solidFill>
                <a:schemeClr val="dk1"/>
              </a:solidFill>
              <a:latin typeface="Karla"/>
              <a:ea typeface="Karla"/>
              <a:cs typeface="Karla"/>
              <a:sym typeface="Karla"/>
            </a:endParaRPr>
          </a:p>
          <a:p>
            <a:pPr indent="-317500" lvl="0" marL="457200" rtl="0" algn="l">
              <a:lnSpc>
                <a:spcPct val="100000"/>
              </a:lnSpc>
              <a:spcBef>
                <a:spcPts val="0"/>
              </a:spcBef>
              <a:spcAft>
                <a:spcPts val="0"/>
              </a:spcAft>
              <a:buClr>
                <a:schemeClr val="dk1"/>
              </a:buClr>
              <a:buSzPts val="1400"/>
              <a:buFont typeface="Karla"/>
              <a:buChar char="●"/>
            </a:pPr>
            <a:r>
              <a:rPr lang="en" sz="1400">
                <a:solidFill>
                  <a:schemeClr val="dk1"/>
                </a:solidFill>
                <a:latin typeface="Karla"/>
                <a:ea typeface="Karla"/>
                <a:cs typeface="Karla"/>
                <a:sym typeface="Karla"/>
              </a:rPr>
              <a:t>Radioactive waste must be sealed and buried deep in the ground.</a:t>
            </a:r>
            <a:endParaRPr sz="1400">
              <a:solidFill>
                <a:schemeClr val="dk1"/>
              </a:solidFill>
              <a:latin typeface="Karla"/>
              <a:ea typeface="Karla"/>
              <a:cs typeface="Karla"/>
              <a:sym typeface="Karla"/>
            </a:endParaRPr>
          </a:p>
        </p:txBody>
      </p:sp>
      <p:sp>
        <p:nvSpPr>
          <p:cNvPr id="355" name="Google Shape;355;p23"/>
          <p:cNvSpPr txBox="1"/>
          <p:nvPr/>
        </p:nvSpPr>
        <p:spPr>
          <a:xfrm>
            <a:off x="398500" y="5910891"/>
            <a:ext cx="48123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accent1"/>
                </a:solidFill>
                <a:latin typeface="Karla"/>
                <a:ea typeface="Karla"/>
                <a:cs typeface="Karla"/>
                <a:sym typeface="Karla"/>
              </a:rPr>
              <a:t>Handling of  Radio-</a:t>
            </a:r>
            <a:r>
              <a:rPr b="1" lang="en" sz="2000">
                <a:solidFill>
                  <a:schemeClr val="accent1"/>
                </a:solidFill>
                <a:latin typeface="Karla"/>
                <a:ea typeface="Karla"/>
                <a:cs typeface="Karla"/>
                <a:sym typeface="Karla"/>
              </a:rPr>
              <a:t>Pharmaceuticals </a:t>
            </a:r>
            <a:endParaRPr b="1" sz="2000">
              <a:solidFill>
                <a:schemeClr val="accent1"/>
              </a:solidFill>
              <a:latin typeface="Karla"/>
              <a:ea typeface="Karla"/>
              <a:cs typeface="Karla"/>
              <a:sym typeface="Karla"/>
            </a:endParaRPr>
          </a:p>
        </p:txBody>
      </p:sp>
      <p:sp>
        <p:nvSpPr>
          <p:cNvPr id="356" name="Google Shape;356;p23"/>
          <p:cNvSpPr txBox="1"/>
          <p:nvPr/>
        </p:nvSpPr>
        <p:spPr>
          <a:xfrm>
            <a:off x="398500" y="9133191"/>
            <a:ext cx="48123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accent1"/>
                </a:solidFill>
                <a:latin typeface="Karla"/>
                <a:ea typeface="Karla"/>
                <a:cs typeface="Karla"/>
                <a:sym typeface="Karla"/>
              </a:rPr>
              <a:t>Spill response</a:t>
            </a:r>
            <a:r>
              <a:rPr b="1" lang="en" sz="2000">
                <a:solidFill>
                  <a:srgbClr val="0D8F9D"/>
                </a:solidFill>
                <a:latin typeface="Karla"/>
                <a:ea typeface="Karla"/>
                <a:cs typeface="Karla"/>
                <a:sym typeface="Karla"/>
              </a:rPr>
              <a:t> </a:t>
            </a:r>
            <a:endParaRPr b="1" sz="2000">
              <a:solidFill>
                <a:schemeClr val="accent5"/>
              </a:solidFill>
              <a:latin typeface="Karla"/>
              <a:ea typeface="Karla"/>
              <a:cs typeface="Karla"/>
              <a:sym typeface="Karla"/>
            </a:endParaRPr>
          </a:p>
        </p:txBody>
      </p:sp>
      <p:sp>
        <p:nvSpPr>
          <p:cNvPr id="357" name="Google Shape;357;p23"/>
          <p:cNvSpPr txBox="1"/>
          <p:nvPr/>
        </p:nvSpPr>
        <p:spPr>
          <a:xfrm>
            <a:off x="175725" y="9499553"/>
            <a:ext cx="6768900" cy="1319700"/>
          </a:xfrm>
          <a:prstGeom prst="rect">
            <a:avLst/>
          </a:prstGeom>
          <a:noFill/>
          <a:ln>
            <a:noFill/>
          </a:ln>
        </p:spPr>
        <p:txBody>
          <a:bodyPr anchorCtr="0" anchor="t" bIns="93950" lIns="93950" spcFirstLastPara="1" rIns="93950" wrap="square" tIns="93950">
            <a:noAutofit/>
          </a:bodyPr>
          <a:lstStyle/>
          <a:p>
            <a:pPr indent="-330200" lvl="0" marL="469900" rtl="0" algn="l">
              <a:lnSpc>
                <a:spcPct val="100000"/>
              </a:lnSpc>
              <a:spcBef>
                <a:spcPts val="0"/>
              </a:spcBef>
              <a:spcAft>
                <a:spcPts val="0"/>
              </a:spcAft>
              <a:buSzPts val="1400"/>
              <a:buFont typeface="Karla"/>
              <a:buChar char="○"/>
            </a:pPr>
            <a:r>
              <a:rPr lang="en" sz="1400">
                <a:latin typeface="Karla"/>
                <a:ea typeface="Karla"/>
                <a:cs typeface="Karla"/>
                <a:sym typeface="Karla"/>
              </a:rPr>
              <a:t>On Skin —&gt; flush completely. </a:t>
            </a:r>
            <a:endParaRPr sz="1400">
              <a:latin typeface="Karla"/>
              <a:ea typeface="Karla"/>
              <a:cs typeface="Karla"/>
              <a:sym typeface="Karla"/>
            </a:endParaRPr>
          </a:p>
          <a:p>
            <a:pPr indent="-330200" lvl="0" marL="469900" rtl="0" algn="l">
              <a:lnSpc>
                <a:spcPct val="100000"/>
              </a:lnSpc>
              <a:spcBef>
                <a:spcPts val="0"/>
              </a:spcBef>
              <a:spcAft>
                <a:spcPts val="0"/>
              </a:spcAft>
              <a:buSzPts val="1400"/>
              <a:buFont typeface="Karla"/>
              <a:buChar char="○"/>
            </a:pPr>
            <a:r>
              <a:rPr lang="en" sz="1400">
                <a:latin typeface="Karla"/>
                <a:ea typeface="Karla"/>
                <a:cs typeface="Karla"/>
                <a:sym typeface="Karla"/>
              </a:rPr>
              <a:t>On Clothing —&gt; remove them</a:t>
            </a:r>
            <a:endParaRPr sz="1400">
              <a:latin typeface="Karla"/>
              <a:ea typeface="Karla"/>
              <a:cs typeface="Karla"/>
              <a:sym typeface="Karla"/>
            </a:endParaRPr>
          </a:p>
          <a:p>
            <a:pPr indent="-330200" lvl="0" marL="469900" rtl="0" algn="l">
              <a:lnSpc>
                <a:spcPct val="100000"/>
              </a:lnSpc>
              <a:spcBef>
                <a:spcPts val="0"/>
              </a:spcBef>
              <a:spcAft>
                <a:spcPts val="0"/>
              </a:spcAft>
              <a:buSzPts val="1400"/>
              <a:buFont typeface="Karla"/>
              <a:buChar char="○"/>
            </a:pPr>
            <a:r>
              <a:rPr lang="en" sz="1400">
                <a:latin typeface="Karla"/>
                <a:ea typeface="Karla"/>
                <a:cs typeface="Karla"/>
                <a:sym typeface="Karla"/>
              </a:rPr>
              <a:t>If Injury —&gt; administer first aid. </a:t>
            </a:r>
            <a:endParaRPr sz="1400">
              <a:latin typeface="Karla"/>
              <a:ea typeface="Karla"/>
              <a:cs typeface="Karla"/>
              <a:sym typeface="Karla"/>
            </a:endParaRPr>
          </a:p>
          <a:p>
            <a:pPr indent="-330200" lvl="0" marL="469900" rtl="0" algn="l">
              <a:lnSpc>
                <a:spcPct val="100000"/>
              </a:lnSpc>
              <a:spcBef>
                <a:spcPts val="0"/>
              </a:spcBef>
              <a:spcAft>
                <a:spcPts val="0"/>
              </a:spcAft>
              <a:buSzPts val="1400"/>
              <a:buFont typeface="Karla"/>
              <a:buChar char="○"/>
            </a:pPr>
            <a:r>
              <a:rPr lang="en" sz="1400">
                <a:latin typeface="Karla"/>
                <a:ea typeface="Karla"/>
                <a:cs typeface="Karla"/>
                <a:sym typeface="Karla"/>
              </a:rPr>
              <a:t>Radioactive Gas Release —&gt; vacate area, shut off fans, post warning. </a:t>
            </a:r>
            <a:endParaRPr sz="1400">
              <a:latin typeface="Karla"/>
              <a:ea typeface="Karla"/>
              <a:cs typeface="Karla"/>
              <a:sym typeface="Karla"/>
            </a:endParaRPr>
          </a:p>
          <a:p>
            <a:pPr indent="-330200" lvl="0" marL="469900" rtl="0" algn="l">
              <a:lnSpc>
                <a:spcPct val="100000"/>
              </a:lnSpc>
              <a:spcBef>
                <a:spcPts val="0"/>
              </a:spcBef>
              <a:spcAft>
                <a:spcPts val="0"/>
              </a:spcAft>
              <a:buSzPts val="1400"/>
              <a:buFont typeface="Karla"/>
              <a:buChar char="○"/>
            </a:pPr>
            <a:r>
              <a:rPr lang="en" sz="1400">
                <a:latin typeface="Karla"/>
                <a:ea typeface="Karla"/>
                <a:cs typeface="Karla"/>
                <a:sym typeface="Karla"/>
              </a:rPr>
              <a:t>Monitor all the people and define the area of contamination.</a:t>
            </a:r>
            <a:endParaRPr sz="1400">
              <a:latin typeface="Karla"/>
              <a:ea typeface="Karla"/>
              <a:cs typeface="Karla"/>
              <a:sym typeface="Karla"/>
            </a:endParaRPr>
          </a:p>
        </p:txBody>
      </p:sp>
      <p:pic>
        <p:nvPicPr>
          <p:cNvPr id="358" name="Google Shape;358;p23"/>
          <p:cNvPicPr preferRelativeResize="0"/>
          <p:nvPr/>
        </p:nvPicPr>
        <p:blipFill>
          <a:blip r:embed="rId6">
            <a:alphaModFix/>
          </a:blip>
          <a:stretch>
            <a:fillRect/>
          </a:stretch>
        </p:blipFill>
        <p:spPr>
          <a:xfrm>
            <a:off x="5757338" y="7234810"/>
            <a:ext cx="1809000" cy="988500"/>
          </a:xfrm>
          <a:prstGeom prst="roundRect">
            <a:avLst>
              <a:gd fmla="val 16667" name="adj"/>
            </a:avLst>
          </a:prstGeom>
          <a:noFill/>
          <a:ln>
            <a:noFill/>
          </a:ln>
        </p:spPr>
      </p:pic>
      <p:grpSp>
        <p:nvGrpSpPr>
          <p:cNvPr id="359" name="Google Shape;359;p23"/>
          <p:cNvGrpSpPr/>
          <p:nvPr/>
        </p:nvGrpSpPr>
        <p:grpSpPr>
          <a:xfrm>
            <a:off x="43918" y="2741490"/>
            <a:ext cx="274864" cy="316972"/>
            <a:chOff x="304245" y="1858207"/>
            <a:chExt cx="319386" cy="406165"/>
          </a:xfrm>
        </p:grpSpPr>
        <p:sp>
          <p:nvSpPr>
            <p:cNvPr id="360" name="Google Shape;360;p23"/>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361" name="Google Shape;361;p23"/>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grpSp>
      <p:grpSp>
        <p:nvGrpSpPr>
          <p:cNvPr id="362" name="Google Shape;362;p23"/>
          <p:cNvGrpSpPr/>
          <p:nvPr/>
        </p:nvGrpSpPr>
        <p:grpSpPr>
          <a:xfrm>
            <a:off x="43918" y="6018090"/>
            <a:ext cx="274864" cy="316972"/>
            <a:chOff x="304245" y="1858207"/>
            <a:chExt cx="319386" cy="406165"/>
          </a:xfrm>
        </p:grpSpPr>
        <p:sp>
          <p:nvSpPr>
            <p:cNvPr id="363" name="Google Shape;363;p23"/>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364" name="Google Shape;364;p23"/>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grpSp>
      <p:grpSp>
        <p:nvGrpSpPr>
          <p:cNvPr id="365" name="Google Shape;365;p23"/>
          <p:cNvGrpSpPr/>
          <p:nvPr/>
        </p:nvGrpSpPr>
        <p:grpSpPr>
          <a:xfrm>
            <a:off x="43918" y="9218490"/>
            <a:ext cx="274864" cy="316972"/>
            <a:chOff x="304245" y="1858207"/>
            <a:chExt cx="319386" cy="406165"/>
          </a:xfrm>
        </p:grpSpPr>
        <p:sp>
          <p:nvSpPr>
            <p:cNvPr id="366" name="Google Shape;366;p23"/>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367" name="Google Shape;367;p23"/>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grpSp>
      <p:grpSp>
        <p:nvGrpSpPr>
          <p:cNvPr id="368" name="Google Shape;368;p23"/>
          <p:cNvGrpSpPr/>
          <p:nvPr/>
        </p:nvGrpSpPr>
        <p:grpSpPr>
          <a:xfrm>
            <a:off x="43918" y="455490"/>
            <a:ext cx="274864" cy="316972"/>
            <a:chOff x="304245" y="1858207"/>
            <a:chExt cx="319386" cy="406165"/>
          </a:xfrm>
        </p:grpSpPr>
        <p:sp>
          <p:nvSpPr>
            <p:cNvPr id="369" name="Google Shape;369;p23"/>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370" name="Google Shape;370;p23"/>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24"/>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10</a:t>
            </a:r>
            <a:endParaRPr sz="1800">
              <a:solidFill>
                <a:srgbClr val="005E68"/>
              </a:solidFill>
              <a:latin typeface="Spectral"/>
              <a:ea typeface="Spectral"/>
              <a:cs typeface="Spectral"/>
              <a:sym typeface="Spectral"/>
            </a:endParaRPr>
          </a:p>
        </p:txBody>
      </p:sp>
      <p:sp>
        <p:nvSpPr>
          <p:cNvPr id="376" name="Google Shape;376;p24"/>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4"/>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78" name="Google Shape;378;p24"/>
          <p:cNvSpPr txBox="1"/>
          <p:nvPr/>
        </p:nvSpPr>
        <p:spPr>
          <a:xfrm>
            <a:off x="1531950" y="-75425"/>
            <a:ext cx="4708800" cy="4587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300">
                <a:solidFill>
                  <a:srgbClr val="005E68"/>
                </a:solidFill>
                <a:latin typeface="Arvo"/>
                <a:ea typeface="Arvo"/>
                <a:cs typeface="Arvo"/>
                <a:sym typeface="Arvo"/>
              </a:rPr>
              <a:t>Magnetic </a:t>
            </a:r>
            <a:r>
              <a:rPr b="1" lang="en" sz="2300">
                <a:solidFill>
                  <a:srgbClr val="005E68"/>
                </a:solidFill>
                <a:latin typeface="Arvo"/>
                <a:ea typeface="Arvo"/>
                <a:cs typeface="Arvo"/>
                <a:sym typeface="Arvo"/>
              </a:rPr>
              <a:t>Field</a:t>
            </a:r>
            <a:r>
              <a:rPr b="1" lang="en" sz="2300">
                <a:solidFill>
                  <a:srgbClr val="005E68"/>
                </a:solidFill>
                <a:latin typeface="Arvo"/>
                <a:ea typeface="Arvo"/>
                <a:cs typeface="Arvo"/>
                <a:sym typeface="Arvo"/>
              </a:rPr>
              <a:t> </a:t>
            </a:r>
            <a:r>
              <a:rPr b="1" lang="en" sz="2300">
                <a:solidFill>
                  <a:srgbClr val="005E68"/>
                </a:solidFill>
                <a:latin typeface="Arvo"/>
                <a:ea typeface="Arvo"/>
                <a:cs typeface="Arvo"/>
                <a:sym typeface="Arvo"/>
              </a:rPr>
              <a:t>Hazard </a:t>
            </a:r>
            <a:endParaRPr b="1" sz="2300">
              <a:solidFill>
                <a:srgbClr val="005E68"/>
              </a:solidFill>
              <a:latin typeface="Arvo"/>
              <a:ea typeface="Arvo"/>
              <a:cs typeface="Arvo"/>
              <a:sym typeface="Arvo"/>
            </a:endParaRPr>
          </a:p>
        </p:txBody>
      </p:sp>
      <p:sp>
        <p:nvSpPr>
          <p:cNvPr id="379" name="Google Shape;379;p24"/>
          <p:cNvSpPr txBox="1"/>
          <p:nvPr/>
        </p:nvSpPr>
        <p:spPr>
          <a:xfrm>
            <a:off x="392825" y="383275"/>
            <a:ext cx="48123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0D8F9D"/>
                </a:solidFill>
                <a:latin typeface="Karla"/>
                <a:ea typeface="Karla"/>
                <a:cs typeface="Karla"/>
                <a:sym typeface="Karla"/>
              </a:rPr>
              <a:t>MRI hazard</a:t>
            </a:r>
            <a:endParaRPr b="1" sz="2000">
              <a:solidFill>
                <a:srgbClr val="0D8F9D"/>
              </a:solidFill>
              <a:latin typeface="Karla"/>
              <a:ea typeface="Karla"/>
              <a:cs typeface="Karla"/>
              <a:sym typeface="Karla"/>
            </a:endParaRPr>
          </a:p>
        </p:txBody>
      </p:sp>
      <p:sp>
        <p:nvSpPr>
          <p:cNvPr id="380" name="Google Shape;380;p24"/>
          <p:cNvSpPr txBox="1"/>
          <p:nvPr/>
        </p:nvSpPr>
        <p:spPr>
          <a:xfrm>
            <a:off x="398650" y="3883744"/>
            <a:ext cx="48123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accent1"/>
                </a:solidFill>
                <a:latin typeface="Karla"/>
                <a:ea typeface="Karla"/>
                <a:cs typeface="Karla"/>
                <a:sym typeface="Karla"/>
              </a:rPr>
              <a:t>Precautions </a:t>
            </a:r>
            <a:endParaRPr b="1" sz="2000">
              <a:solidFill>
                <a:schemeClr val="accent1"/>
              </a:solidFill>
              <a:latin typeface="Karla"/>
              <a:ea typeface="Karla"/>
              <a:cs typeface="Karla"/>
              <a:sym typeface="Karla"/>
            </a:endParaRPr>
          </a:p>
        </p:txBody>
      </p:sp>
      <p:sp>
        <p:nvSpPr>
          <p:cNvPr id="381" name="Google Shape;381;p24"/>
          <p:cNvSpPr txBox="1"/>
          <p:nvPr/>
        </p:nvSpPr>
        <p:spPr>
          <a:xfrm>
            <a:off x="0" y="732225"/>
            <a:ext cx="7772400" cy="2144700"/>
          </a:xfrm>
          <a:prstGeom prst="rect">
            <a:avLst/>
          </a:prstGeom>
          <a:noFill/>
          <a:ln>
            <a:noFill/>
          </a:ln>
        </p:spPr>
        <p:txBody>
          <a:bodyPr anchorCtr="0" anchor="t" bIns="93950" lIns="93950" spcFirstLastPara="1" rIns="93950" wrap="square" tIns="93950">
            <a:noAutofit/>
          </a:bodyPr>
          <a:lstStyle/>
          <a:p>
            <a:pPr indent="-330200" lvl="0" marL="469900" rtl="0" algn="l">
              <a:spcBef>
                <a:spcPts val="0"/>
              </a:spcBef>
              <a:spcAft>
                <a:spcPts val="0"/>
              </a:spcAft>
              <a:buSzPts val="1400"/>
              <a:buFont typeface="Karla"/>
              <a:buChar char="○"/>
            </a:pPr>
            <a:r>
              <a:rPr lang="en">
                <a:solidFill>
                  <a:schemeClr val="dk1"/>
                </a:solidFill>
                <a:latin typeface="Karla"/>
                <a:ea typeface="Karla"/>
                <a:cs typeface="Karla"/>
                <a:sym typeface="Karla"/>
              </a:rPr>
              <a:t>MRI is one of the imaging modality that is widely used in radiology.</a:t>
            </a:r>
            <a:endParaRPr>
              <a:solidFill>
                <a:schemeClr val="dk1"/>
              </a:solidFill>
              <a:latin typeface="Karla"/>
              <a:ea typeface="Karla"/>
              <a:cs typeface="Karla"/>
              <a:sym typeface="Karla"/>
            </a:endParaRPr>
          </a:p>
          <a:p>
            <a:pPr indent="-330200" lvl="0" marL="469900" rtl="0" algn="l">
              <a:lnSpc>
                <a:spcPct val="115000"/>
              </a:lnSpc>
              <a:spcBef>
                <a:spcPts val="0"/>
              </a:spcBef>
              <a:spcAft>
                <a:spcPts val="0"/>
              </a:spcAft>
              <a:buSzPts val="1400"/>
              <a:buFont typeface="Karla"/>
              <a:buChar char="○"/>
            </a:pPr>
            <a:r>
              <a:rPr lang="en">
                <a:solidFill>
                  <a:schemeClr val="dk1"/>
                </a:solidFill>
                <a:latin typeface="Karla"/>
                <a:ea typeface="Karla"/>
                <a:cs typeface="Karla"/>
                <a:sym typeface="Karla"/>
              </a:rPr>
              <a:t>There is no dangerous radiation in MRI instead it uses very high magnetic field up to    </a:t>
            </a:r>
            <a:r>
              <a:rPr lang="en">
                <a:solidFill>
                  <a:srgbClr val="FF0000"/>
                </a:solidFill>
                <a:latin typeface="Karla"/>
                <a:ea typeface="Karla"/>
                <a:cs typeface="Karla"/>
                <a:sym typeface="Karla"/>
              </a:rPr>
              <a:t>3 </a:t>
            </a:r>
            <a:r>
              <a:rPr lang="en">
                <a:solidFill>
                  <a:schemeClr val="accent5"/>
                </a:solidFill>
                <a:latin typeface="Karla"/>
                <a:ea typeface="Karla"/>
                <a:cs typeface="Karla"/>
                <a:sym typeface="Karla"/>
              </a:rPr>
              <a:t>Tesla (1 Tesla = 20000 times earth gravity).</a:t>
            </a:r>
            <a:endParaRPr>
              <a:solidFill>
                <a:schemeClr val="accent5"/>
              </a:solidFill>
              <a:latin typeface="Karla"/>
              <a:ea typeface="Karla"/>
              <a:cs typeface="Karla"/>
              <a:sym typeface="Karla"/>
            </a:endParaRPr>
          </a:p>
          <a:p>
            <a:pPr indent="-330200" lvl="0" marL="469900" rtl="0" algn="l">
              <a:lnSpc>
                <a:spcPct val="115000"/>
              </a:lnSpc>
              <a:spcBef>
                <a:spcPts val="0"/>
              </a:spcBef>
              <a:spcAft>
                <a:spcPts val="0"/>
              </a:spcAft>
              <a:buSzPts val="1400"/>
              <a:buFont typeface="Karla"/>
              <a:buChar char="○"/>
            </a:pPr>
            <a:r>
              <a:rPr lang="en">
                <a:solidFill>
                  <a:schemeClr val="dk1"/>
                </a:solidFill>
                <a:latin typeface="Karla"/>
                <a:ea typeface="Karla"/>
                <a:cs typeface="Karla"/>
                <a:sym typeface="Karla"/>
              </a:rPr>
              <a:t>This strong magnetic field produces a powerful attractive force and torque which the magnet exerts on ferromagnetic objects, this is called </a:t>
            </a:r>
            <a:r>
              <a:rPr lang="en">
                <a:solidFill>
                  <a:schemeClr val="accent5"/>
                </a:solidFill>
                <a:latin typeface="Karla"/>
                <a:ea typeface="Karla"/>
                <a:cs typeface="Karla"/>
                <a:sym typeface="Karla"/>
              </a:rPr>
              <a:t>missile effect. </a:t>
            </a:r>
            <a:endParaRPr b="1">
              <a:solidFill>
                <a:schemeClr val="accent5"/>
              </a:solidFill>
              <a:latin typeface="Karla"/>
              <a:ea typeface="Karla"/>
              <a:cs typeface="Karla"/>
              <a:sym typeface="Karla"/>
            </a:endParaRPr>
          </a:p>
          <a:p>
            <a:pPr indent="-330200" lvl="0" marL="469900" rtl="0" algn="l">
              <a:lnSpc>
                <a:spcPct val="115000"/>
              </a:lnSpc>
              <a:spcBef>
                <a:spcPts val="0"/>
              </a:spcBef>
              <a:spcAft>
                <a:spcPts val="0"/>
              </a:spcAft>
              <a:buSzPts val="1400"/>
              <a:buFont typeface="Karla"/>
              <a:buChar char="○"/>
            </a:pPr>
            <a:r>
              <a:rPr lang="en">
                <a:solidFill>
                  <a:schemeClr val="dk1"/>
                </a:solidFill>
                <a:latin typeface="Karla"/>
                <a:ea typeface="Karla"/>
                <a:cs typeface="Karla"/>
                <a:sym typeface="Karla"/>
              </a:rPr>
              <a:t>The missile effect can pose a significant risk to anyone in the path of the projectile, and cause significant damage to the scanner. </a:t>
            </a:r>
            <a:endParaRPr>
              <a:solidFill>
                <a:schemeClr val="dk1"/>
              </a:solidFill>
              <a:latin typeface="Karla"/>
              <a:ea typeface="Karla"/>
              <a:cs typeface="Karla"/>
              <a:sym typeface="Karla"/>
            </a:endParaRPr>
          </a:p>
          <a:p>
            <a:pPr indent="-330200" lvl="0" marL="469900" rtl="0" algn="l">
              <a:lnSpc>
                <a:spcPct val="115000"/>
              </a:lnSpc>
              <a:spcBef>
                <a:spcPts val="0"/>
              </a:spcBef>
              <a:spcAft>
                <a:spcPts val="0"/>
              </a:spcAft>
              <a:buSzPts val="1400"/>
              <a:buFont typeface="Karla"/>
              <a:buChar char="○"/>
            </a:pPr>
            <a:r>
              <a:rPr lang="en">
                <a:solidFill>
                  <a:schemeClr val="dk1"/>
                </a:solidFill>
                <a:latin typeface="Karla"/>
                <a:ea typeface="Karla"/>
                <a:cs typeface="Karla"/>
                <a:sym typeface="Karla"/>
              </a:rPr>
              <a:t>The effect is clearly greater for high field systems.</a:t>
            </a:r>
            <a:endParaRPr>
              <a:solidFill>
                <a:srgbClr val="FF0000"/>
              </a:solidFill>
              <a:latin typeface="Karla"/>
              <a:ea typeface="Karla"/>
              <a:cs typeface="Karla"/>
              <a:sym typeface="Karla"/>
            </a:endParaRPr>
          </a:p>
        </p:txBody>
      </p:sp>
      <p:sp>
        <p:nvSpPr>
          <p:cNvPr id="382" name="Google Shape;382;p24"/>
          <p:cNvSpPr txBox="1"/>
          <p:nvPr/>
        </p:nvSpPr>
        <p:spPr>
          <a:xfrm>
            <a:off x="150" y="4342438"/>
            <a:ext cx="7772400" cy="4710300"/>
          </a:xfrm>
          <a:prstGeom prst="rect">
            <a:avLst/>
          </a:prstGeom>
          <a:noFill/>
          <a:ln>
            <a:noFill/>
          </a:ln>
        </p:spPr>
        <p:txBody>
          <a:bodyPr anchorCtr="0" anchor="t" bIns="93950" lIns="93950" spcFirstLastPara="1" rIns="93950" wrap="square" tIns="93950">
            <a:noAutofit/>
          </a:bodyPr>
          <a:lstStyle/>
          <a:p>
            <a:pPr indent="-330200" lvl="0" marL="469900" rtl="0" algn="l">
              <a:lnSpc>
                <a:spcPct val="100000"/>
              </a:lnSpc>
              <a:spcBef>
                <a:spcPts val="0"/>
              </a:spcBef>
              <a:spcAft>
                <a:spcPts val="0"/>
              </a:spcAft>
              <a:buSzPts val="1400"/>
              <a:buFont typeface="Karla"/>
              <a:buChar char="○"/>
            </a:pPr>
            <a:r>
              <a:rPr lang="en">
                <a:latin typeface="Karla"/>
                <a:ea typeface="Karla"/>
                <a:cs typeface="Karla"/>
                <a:sym typeface="Karla"/>
              </a:rPr>
              <a:t>To guard against </a:t>
            </a:r>
            <a:r>
              <a:rPr lang="en">
                <a:solidFill>
                  <a:schemeClr val="dk1"/>
                </a:solidFill>
                <a:latin typeface="Karla"/>
                <a:ea typeface="Karla"/>
                <a:cs typeface="Karla"/>
                <a:sym typeface="Karla"/>
              </a:rPr>
              <a:t>accidents from metallic projectiles, the  “</a:t>
            </a:r>
            <a:r>
              <a:rPr lang="en">
                <a:solidFill>
                  <a:schemeClr val="accent5"/>
                </a:solidFill>
                <a:latin typeface="Karla"/>
                <a:ea typeface="Karla"/>
                <a:cs typeface="Karla"/>
                <a:sym typeface="Karla"/>
              </a:rPr>
              <a:t>5 gauss line</a:t>
            </a:r>
            <a:r>
              <a:rPr lang="en">
                <a:solidFill>
                  <a:schemeClr val="dk1"/>
                </a:solidFill>
                <a:latin typeface="Karla"/>
                <a:ea typeface="Karla"/>
                <a:cs typeface="Karla"/>
                <a:sym typeface="Karla"/>
              </a:rPr>
              <a:t>” should be clearly demarcated and the area with that line kept free of ferromagnetic objects. </a:t>
            </a:r>
            <a:endParaRPr>
              <a:solidFill>
                <a:schemeClr val="dk1"/>
              </a:solidFill>
              <a:latin typeface="Karla"/>
              <a:ea typeface="Karla"/>
              <a:cs typeface="Karla"/>
              <a:sym typeface="Karla"/>
            </a:endParaRPr>
          </a:p>
          <a:p>
            <a:pPr indent="-330200" lvl="0" marL="469900" rtl="0" algn="l">
              <a:lnSpc>
                <a:spcPct val="100000"/>
              </a:lnSpc>
              <a:spcBef>
                <a:spcPts val="0"/>
              </a:spcBef>
              <a:spcAft>
                <a:spcPts val="0"/>
              </a:spcAft>
              <a:buClr>
                <a:schemeClr val="dk1"/>
              </a:buClr>
              <a:buSzPts val="1400"/>
              <a:buFont typeface="Karla"/>
              <a:buChar char="○"/>
            </a:pPr>
            <a:r>
              <a:rPr lang="en">
                <a:solidFill>
                  <a:srgbClr val="9E9E9E"/>
                </a:solidFill>
                <a:latin typeface="Karla"/>
                <a:ea typeface="Karla"/>
                <a:cs typeface="Karla"/>
                <a:sym typeface="Karla"/>
              </a:rPr>
              <a:t>The 5, 10 and 200 Gauss lines are marked on the floor of each magnet room. These Gauss lines serve as a reminder that you are inside a magnetic field which increases sharply as you move closer to the magnet. The 5 Gauss line  (the outermost line) defines the limit beyond which ferromagnetic objects are strictly prohibited.</a:t>
            </a:r>
            <a:endParaRPr>
              <a:solidFill>
                <a:srgbClr val="9E9E9E"/>
              </a:solidFill>
              <a:latin typeface="Karla"/>
              <a:ea typeface="Karla"/>
              <a:cs typeface="Karla"/>
              <a:sym typeface="Karla"/>
            </a:endParaRPr>
          </a:p>
          <a:p>
            <a:pPr indent="-330200" lvl="0" marL="469900" rtl="0" algn="l">
              <a:spcBef>
                <a:spcPts val="0"/>
              </a:spcBef>
              <a:spcAft>
                <a:spcPts val="0"/>
              </a:spcAft>
              <a:buSzPts val="1400"/>
              <a:buFont typeface="Karla"/>
              <a:buChar char="○"/>
            </a:pPr>
            <a:r>
              <a:rPr lang="en">
                <a:solidFill>
                  <a:schemeClr val="dk1"/>
                </a:solidFill>
                <a:latin typeface="Karla"/>
                <a:ea typeface="Karla"/>
                <a:cs typeface="Karla"/>
                <a:sym typeface="Karla"/>
              </a:rPr>
              <a:t>It is essential that patient with ferromagnetic surgical clips, implants containing ferromagnetic components and who have suffered shrapnel or steel fragments injuries (</a:t>
            </a:r>
            <a:r>
              <a:rPr lang="en">
                <a:solidFill>
                  <a:srgbClr val="9E9E9E"/>
                </a:solidFill>
                <a:latin typeface="Karla"/>
                <a:ea typeface="Karla"/>
                <a:cs typeface="Karla"/>
                <a:sym typeface="Karla"/>
              </a:rPr>
              <a:t>such as those who work in mines</a:t>
            </a:r>
            <a:r>
              <a:rPr lang="en">
                <a:solidFill>
                  <a:schemeClr val="dk1"/>
                </a:solidFill>
                <a:latin typeface="Karla"/>
                <a:ea typeface="Karla"/>
                <a:cs typeface="Karla"/>
                <a:sym typeface="Karla"/>
              </a:rPr>
              <a:t>), especially to the eyes, to be excluded from the imager.</a:t>
            </a:r>
            <a:endParaRPr>
              <a:solidFill>
                <a:schemeClr val="dk1"/>
              </a:solidFill>
              <a:latin typeface="Karla"/>
              <a:ea typeface="Karla"/>
              <a:cs typeface="Karla"/>
              <a:sym typeface="Karla"/>
            </a:endParaRPr>
          </a:p>
          <a:p>
            <a:pPr indent="-330200" lvl="0" marL="469900" rtl="0" algn="l">
              <a:spcBef>
                <a:spcPts val="0"/>
              </a:spcBef>
              <a:spcAft>
                <a:spcPts val="0"/>
              </a:spcAft>
              <a:buClr>
                <a:schemeClr val="dk1"/>
              </a:buClr>
              <a:buSzPts val="1400"/>
              <a:buFont typeface="Karla"/>
              <a:buChar char="○"/>
            </a:pPr>
            <a:r>
              <a:rPr lang="en">
                <a:solidFill>
                  <a:schemeClr val="dk1"/>
                </a:solidFill>
                <a:latin typeface="Karla"/>
                <a:ea typeface="Karla"/>
                <a:cs typeface="Karla"/>
                <a:sym typeface="Karla"/>
              </a:rPr>
              <a:t>A number of general precautions must be taken to ensure the safety of patients and personal working in the imaging suite:</a:t>
            </a:r>
            <a:endParaRPr>
              <a:solidFill>
                <a:schemeClr val="dk1"/>
              </a:solidFill>
              <a:latin typeface="Karla"/>
              <a:ea typeface="Karla"/>
              <a:cs typeface="Karla"/>
              <a:sym typeface="Karla"/>
            </a:endParaRPr>
          </a:p>
          <a:p>
            <a:pPr indent="-330200" lvl="1" marL="939800" rtl="0" algn="l">
              <a:spcBef>
                <a:spcPts val="0"/>
              </a:spcBef>
              <a:spcAft>
                <a:spcPts val="0"/>
              </a:spcAft>
              <a:buClr>
                <a:schemeClr val="dk1"/>
              </a:buClr>
              <a:buSzPts val="1400"/>
              <a:buFont typeface="Karla"/>
              <a:buAutoNum type="arabicPeriod"/>
            </a:pPr>
            <a:r>
              <a:rPr lang="en">
                <a:solidFill>
                  <a:schemeClr val="dk1"/>
                </a:solidFill>
                <a:latin typeface="Karla"/>
                <a:ea typeface="Karla"/>
                <a:cs typeface="Karla"/>
                <a:sym typeface="Karla"/>
              </a:rPr>
              <a:t>Access to the imaging area should be limited, and signs should be displayed to warn persons with cardiac pacemaker or neuro-stimulators not to enter the area.</a:t>
            </a:r>
            <a:endParaRPr>
              <a:solidFill>
                <a:schemeClr val="dk1"/>
              </a:solidFill>
              <a:latin typeface="Karla"/>
              <a:ea typeface="Karla"/>
              <a:cs typeface="Karla"/>
              <a:sym typeface="Karla"/>
            </a:endParaRPr>
          </a:p>
          <a:p>
            <a:pPr indent="-330200" lvl="1" marL="939800" rtl="0" algn="l">
              <a:spcBef>
                <a:spcPts val="0"/>
              </a:spcBef>
              <a:spcAft>
                <a:spcPts val="0"/>
              </a:spcAft>
              <a:buClr>
                <a:schemeClr val="dk1"/>
              </a:buClr>
              <a:buSzPts val="1400"/>
              <a:buFont typeface="Karla"/>
              <a:buAutoNum type="arabicPeriod"/>
            </a:pPr>
            <a:r>
              <a:rPr lang="en">
                <a:solidFill>
                  <a:schemeClr val="dk1"/>
                </a:solidFill>
                <a:latin typeface="Karla"/>
                <a:ea typeface="Karla"/>
                <a:cs typeface="Karla"/>
                <a:sym typeface="Karla"/>
              </a:rPr>
              <a:t>Credit cards and watches with mechanical parts should be left outside the imaging area to prevent magnetic tape erasure and watch malfunction.</a:t>
            </a:r>
            <a:endParaRPr>
              <a:solidFill>
                <a:schemeClr val="dk1"/>
              </a:solidFill>
              <a:latin typeface="Karla"/>
              <a:ea typeface="Karla"/>
              <a:cs typeface="Karla"/>
              <a:sym typeface="Karla"/>
            </a:endParaRPr>
          </a:p>
          <a:p>
            <a:pPr indent="-330200" lvl="0" marL="469900" rtl="0" algn="l">
              <a:lnSpc>
                <a:spcPct val="100000"/>
              </a:lnSpc>
              <a:spcBef>
                <a:spcPts val="0"/>
              </a:spcBef>
              <a:spcAft>
                <a:spcPts val="0"/>
              </a:spcAft>
              <a:buSzPts val="1400"/>
              <a:buFont typeface="Karla"/>
              <a:buChar char="○"/>
            </a:pPr>
            <a:r>
              <a:rPr lang="en">
                <a:solidFill>
                  <a:schemeClr val="dk1"/>
                </a:solidFill>
                <a:latin typeface="Karla"/>
                <a:ea typeface="Karla"/>
                <a:cs typeface="Karla"/>
                <a:sym typeface="Karla"/>
              </a:rPr>
              <a:t>Some body implants are paramagnetic, or even ferromagnetic. These implants tend to move and align with the main magnetic field. </a:t>
            </a:r>
            <a:endParaRPr>
              <a:solidFill>
                <a:schemeClr val="dk1"/>
              </a:solidFill>
              <a:latin typeface="Karla"/>
              <a:ea typeface="Karla"/>
              <a:cs typeface="Karla"/>
              <a:sym typeface="Karla"/>
            </a:endParaRPr>
          </a:p>
          <a:p>
            <a:pPr indent="-330200" lvl="0" marL="469900" rtl="0" algn="l">
              <a:lnSpc>
                <a:spcPct val="100000"/>
              </a:lnSpc>
              <a:spcBef>
                <a:spcPts val="0"/>
              </a:spcBef>
              <a:spcAft>
                <a:spcPts val="0"/>
              </a:spcAft>
              <a:buClr>
                <a:schemeClr val="dk1"/>
              </a:buClr>
              <a:buSzPts val="1400"/>
              <a:buFont typeface="Karla"/>
              <a:buChar char="○"/>
            </a:pPr>
            <a:r>
              <a:rPr lang="en">
                <a:solidFill>
                  <a:schemeClr val="dk1"/>
                </a:solidFill>
                <a:latin typeface="Karla"/>
                <a:ea typeface="Karla"/>
                <a:cs typeface="Karla"/>
                <a:sym typeface="Karla"/>
              </a:rPr>
              <a:t>This results in a force and torque on the implant and the implant may become dislodged, resulting in severe injury to the patient or death if displaced such as </a:t>
            </a:r>
            <a:r>
              <a:rPr lang="en">
                <a:solidFill>
                  <a:schemeClr val="accent5"/>
                </a:solidFill>
                <a:latin typeface="Karla"/>
                <a:ea typeface="Karla"/>
                <a:cs typeface="Karla"/>
                <a:sym typeface="Karla"/>
              </a:rPr>
              <a:t>Aneurysm clips, </a:t>
            </a:r>
            <a:r>
              <a:rPr lang="en">
                <a:solidFill>
                  <a:schemeClr val="accent5"/>
                </a:solidFill>
                <a:latin typeface="Karla"/>
                <a:ea typeface="Karla"/>
                <a:cs typeface="Karla"/>
                <a:sym typeface="Karla"/>
              </a:rPr>
              <a:t>Pacemaker and implanted cardiac defibrillator</a:t>
            </a:r>
            <a:r>
              <a:rPr lang="en">
                <a:solidFill>
                  <a:schemeClr val="accent5"/>
                </a:solidFill>
                <a:latin typeface="Karla"/>
                <a:ea typeface="Karla"/>
                <a:cs typeface="Karla"/>
                <a:sym typeface="Karla"/>
              </a:rPr>
              <a:t> are typical examples of such devices.</a:t>
            </a:r>
            <a:endParaRPr>
              <a:solidFill>
                <a:schemeClr val="dk1"/>
              </a:solidFill>
              <a:latin typeface="Karla"/>
              <a:ea typeface="Karla"/>
              <a:cs typeface="Karla"/>
              <a:sym typeface="Karla"/>
            </a:endParaRPr>
          </a:p>
        </p:txBody>
      </p:sp>
      <p:sp>
        <p:nvSpPr>
          <p:cNvPr id="383" name="Google Shape;383;p24"/>
          <p:cNvSpPr/>
          <p:nvPr/>
        </p:nvSpPr>
        <p:spPr>
          <a:xfrm>
            <a:off x="1152029" y="9126992"/>
            <a:ext cx="5457000" cy="651900"/>
          </a:xfrm>
          <a:prstGeom prst="roundRect">
            <a:avLst>
              <a:gd fmla="val 16667" name="adj"/>
            </a:avLst>
          </a:prstGeom>
          <a:solidFill>
            <a:srgbClr val="9DBDC1">
              <a:alpha val="36870"/>
            </a:srgbClr>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4"/>
                </a:solidFill>
                <a:latin typeface="Karla"/>
                <a:ea typeface="Karla"/>
                <a:cs typeface="Karla"/>
                <a:sym typeface="Karla"/>
              </a:rPr>
              <a:t>there are two units for measuring a magnetic field: Tesla and Gauss, where 1 tesla = 10,000 gauss  </a:t>
            </a:r>
            <a:endParaRPr>
              <a:solidFill>
                <a:schemeClr val="accent4"/>
              </a:solidFill>
              <a:latin typeface="Karla"/>
              <a:ea typeface="Karla"/>
              <a:cs typeface="Karla"/>
              <a:sym typeface="Karla"/>
            </a:endParaRPr>
          </a:p>
        </p:txBody>
      </p:sp>
      <p:sp>
        <p:nvSpPr>
          <p:cNvPr id="384" name="Google Shape;384;p24"/>
          <p:cNvSpPr/>
          <p:nvPr/>
        </p:nvSpPr>
        <p:spPr>
          <a:xfrm>
            <a:off x="1152020" y="2876926"/>
            <a:ext cx="5457000" cy="651900"/>
          </a:xfrm>
          <a:prstGeom prst="roundRect">
            <a:avLst>
              <a:gd fmla="val 16667" name="adj"/>
            </a:avLst>
          </a:prstGeom>
          <a:solidFill>
            <a:srgbClr val="9DBDC1">
              <a:alpha val="36870"/>
            </a:srgbClr>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9E9E9E"/>
                </a:solidFill>
                <a:latin typeface="Karla"/>
                <a:ea typeface="Karla"/>
                <a:cs typeface="Karla"/>
                <a:sym typeface="Karla"/>
              </a:rPr>
              <a:t>Equipment made specific for MRI room are made of diamagnetic material (such as wood and stainless steel ).</a:t>
            </a:r>
            <a:endParaRPr>
              <a:solidFill>
                <a:schemeClr val="accent4"/>
              </a:solidFill>
              <a:latin typeface="Karla"/>
              <a:ea typeface="Karla"/>
              <a:cs typeface="Karla"/>
              <a:sym typeface="Karla"/>
            </a:endParaRPr>
          </a:p>
        </p:txBody>
      </p:sp>
      <p:grpSp>
        <p:nvGrpSpPr>
          <p:cNvPr id="385" name="Google Shape;385;p24"/>
          <p:cNvGrpSpPr/>
          <p:nvPr/>
        </p:nvGrpSpPr>
        <p:grpSpPr>
          <a:xfrm>
            <a:off x="43918" y="455490"/>
            <a:ext cx="274864" cy="316972"/>
            <a:chOff x="304245" y="1858207"/>
            <a:chExt cx="319386" cy="406165"/>
          </a:xfrm>
        </p:grpSpPr>
        <p:sp>
          <p:nvSpPr>
            <p:cNvPr id="386" name="Google Shape;386;p24"/>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24"/>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88" name="Google Shape;388;p24"/>
          <p:cNvGrpSpPr/>
          <p:nvPr/>
        </p:nvGrpSpPr>
        <p:grpSpPr>
          <a:xfrm>
            <a:off x="43918" y="3960690"/>
            <a:ext cx="274864" cy="316972"/>
            <a:chOff x="304245" y="1858207"/>
            <a:chExt cx="319386" cy="406165"/>
          </a:xfrm>
        </p:grpSpPr>
        <p:sp>
          <p:nvSpPr>
            <p:cNvPr id="389" name="Google Shape;389;p24"/>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390" name="Google Shape;390;p24"/>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25"/>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11</a:t>
            </a:r>
            <a:endParaRPr sz="1800">
              <a:solidFill>
                <a:srgbClr val="005E68"/>
              </a:solidFill>
              <a:latin typeface="Spectral"/>
              <a:ea typeface="Spectral"/>
              <a:cs typeface="Spectral"/>
              <a:sym typeface="Spectral"/>
            </a:endParaRPr>
          </a:p>
        </p:txBody>
      </p:sp>
      <p:sp>
        <p:nvSpPr>
          <p:cNvPr id="396" name="Google Shape;396;p25"/>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5"/>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8" name="Google Shape;398;p25"/>
          <p:cNvSpPr txBox="1"/>
          <p:nvPr/>
        </p:nvSpPr>
        <p:spPr>
          <a:xfrm>
            <a:off x="392825" y="383275"/>
            <a:ext cx="48123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0D8F9D"/>
                </a:solidFill>
                <a:latin typeface="Karla"/>
                <a:ea typeface="Karla"/>
                <a:cs typeface="Karla"/>
                <a:sym typeface="Karla"/>
              </a:rPr>
              <a:t>Contrast agents</a:t>
            </a:r>
            <a:endParaRPr b="1" sz="2000">
              <a:solidFill>
                <a:srgbClr val="0D8F9D"/>
              </a:solidFill>
              <a:latin typeface="Karla"/>
              <a:ea typeface="Karla"/>
              <a:cs typeface="Karla"/>
              <a:sym typeface="Karla"/>
            </a:endParaRPr>
          </a:p>
        </p:txBody>
      </p:sp>
      <p:sp>
        <p:nvSpPr>
          <p:cNvPr id="399" name="Google Shape;399;p25"/>
          <p:cNvSpPr txBox="1"/>
          <p:nvPr/>
        </p:nvSpPr>
        <p:spPr>
          <a:xfrm>
            <a:off x="1531950" y="-75425"/>
            <a:ext cx="4708800" cy="4587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300">
                <a:solidFill>
                  <a:srgbClr val="005E68"/>
                </a:solidFill>
                <a:latin typeface="Arvo"/>
                <a:ea typeface="Arvo"/>
                <a:cs typeface="Arvo"/>
                <a:sym typeface="Arvo"/>
              </a:rPr>
              <a:t>Contrast Medium</a:t>
            </a:r>
            <a:r>
              <a:rPr b="1" lang="en" sz="2300">
                <a:solidFill>
                  <a:srgbClr val="005E68"/>
                </a:solidFill>
                <a:latin typeface="Arvo"/>
                <a:ea typeface="Arvo"/>
                <a:cs typeface="Arvo"/>
                <a:sym typeface="Arvo"/>
              </a:rPr>
              <a:t> Hazard </a:t>
            </a:r>
            <a:endParaRPr b="1" sz="2300">
              <a:solidFill>
                <a:srgbClr val="005E68"/>
              </a:solidFill>
              <a:latin typeface="Arvo"/>
              <a:ea typeface="Arvo"/>
              <a:cs typeface="Arvo"/>
              <a:sym typeface="Arvo"/>
            </a:endParaRPr>
          </a:p>
        </p:txBody>
      </p:sp>
      <p:sp>
        <p:nvSpPr>
          <p:cNvPr id="400" name="Google Shape;400;p25"/>
          <p:cNvSpPr txBox="1"/>
          <p:nvPr/>
        </p:nvSpPr>
        <p:spPr>
          <a:xfrm>
            <a:off x="152725" y="765774"/>
            <a:ext cx="7455600" cy="1769700"/>
          </a:xfrm>
          <a:prstGeom prst="rect">
            <a:avLst/>
          </a:prstGeom>
          <a:noFill/>
          <a:ln>
            <a:noFill/>
          </a:ln>
        </p:spPr>
        <p:txBody>
          <a:bodyPr anchorCtr="0" anchor="t" bIns="93950" lIns="93950" spcFirstLastPara="1" rIns="93950" wrap="square" tIns="93950">
            <a:noAutofit/>
          </a:bodyPr>
          <a:lstStyle/>
          <a:p>
            <a:pPr indent="-330200" lvl="0" marL="469900" rtl="0" algn="l">
              <a:lnSpc>
                <a:spcPct val="100000"/>
              </a:lnSpc>
              <a:spcBef>
                <a:spcPts val="0"/>
              </a:spcBef>
              <a:spcAft>
                <a:spcPts val="0"/>
              </a:spcAft>
              <a:buSzPts val="1400"/>
              <a:buFont typeface="Karla"/>
              <a:buChar char="○"/>
            </a:pPr>
            <a:r>
              <a:rPr lang="en" sz="1400">
                <a:solidFill>
                  <a:schemeClr val="dk1"/>
                </a:solidFill>
                <a:latin typeface="Karla"/>
                <a:ea typeface="Karla"/>
                <a:cs typeface="Karla"/>
                <a:sym typeface="Karla"/>
              </a:rPr>
              <a:t>Compounds used to improve the visibility of internal bodily structures in an image. </a:t>
            </a:r>
            <a:endParaRPr sz="1400">
              <a:solidFill>
                <a:schemeClr val="dk1"/>
              </a:solidFill>
              <a:latin typeface="Karla"/>
              <a:ea typeface="Karla"/>
              <a:cs typeface="Karla"/>
              <a:sym typeface="Karla"/>
            </a:endParaRPr>
          </a:p>
          <a:p>
            <a:pPr indent="-330200" lvl="0" marL="469900" rtl="0" algn="l">
              <a:lnSpc>
                <a:spcPct val="100000"/>
              </a:lnSpc>
              <a:spcBef>
                <a:spcPts val="0"/>
              </a:spcBef>
              <a:spcAft>
                <a:spcPts val="0"/>
              </a:spcAft>
              <a:buClr>
                <a:schemeClr val="dk1"/>
              </a:buClr>
              <a:buSzPts val="1400"/>
              <a:buFont typeface="Karla"/>
              <a:buChar char="○"/>
            </a:pPr>
            <a:r>
              <a:rPr lang="en" sz="1400">
                <a:solidFill>
                  <a:schemeClr val="dk1"/>
                </a:solidFill>
                <a:latin typeface="Karla"/>
                <a:ea typeface="Karla"/>
                <a:cs typeface="Karla"/>
                <a:sym typeface="Karla"/>
              </a:rPr>
              <a:t>Since their introduction in the 1950s, organic radiographic iodinated contrast media (</a:t>
            </a:r>
            <a:r>
              <a:rPr lang="en" sz="1400">
                <a:solidFill>
                  <a:schemeClr val="accent5"/>
                </a:solidFill>
                <a:latin typeface="Karla"/>
                <a:ea typeface="Karla"/>
                <a:cs typeface="Karla"/>
                <a:sym typeface="Karla"/>
              </a:rPr>
              <a:t>ICM</a:t>
            </a:r>
            <a:r>
              <a:rPr lang="en" sz="1400">
                <a:solidFill>
                  <a:schemeClr val="dk1"/>
                </a:solidFill>
                <a:latin typeface="Karla"/>
                <a:ea typeface="Karla"/>
                <a:cs typeface="Karla"/>
                <a:sym typeface="Karla"/>
              </a:rPr>
              <a:t>) have been among the most commonly prescribed drugs in the history of modern medicine.</a:t>
            </a:r>
            <a:endParaRPr sz="1400">
              <a:solidFill>
                <a:schemeClr val="dk1"/>
              </a:solidFill>
              <a:latin typeface="Karla"/>
              <a:ea typeface="Karla"/>
              <a:cs typeface="Karla"/>
              <a:sym typeface="Karla"/>
            </a:endParaRPr>
          </a:p>
          <a:p>
            <a:pPr indent="-330200" lvl="0" marL="469900" rtl="0" algn="l">
              <a:lnSpc>
                <a:spcPct val="100000"/>
              </a:lnSpc>
              <a:spcBef>
                <a:spcPts val="0"/>
              </a:spcBef>
              <a:spcAft>
                <a:spcPts val="0"/>
              </a:spcAft>
              <a:buClr>
                <a:schemeClr val="dk1"/>
              </a:buClr>
              <a:buSzPts val="1400"/>
              <a:buFont typeface="Karla"/>
              <a:buChar char="○"/>
            </a:pPr>
            <a:r>
              <a:rPr lang="en" sz="1400">
                <a:solidFill>
                  <a:schemeClr val="dk1"/>
                </a:solidFill>
                <a:latin typeface="Karla"/>
                <a:ea typeface="Karla"/>
                <a:cs typeface="Karla"/>
                <a:sym typeface="Karla"/>
              </a:rPr>
              <a:t>These contrast agents attenuate x-rays more than body soft tissues due to their high atomic weight.</a:t>
            </a:r>
            <a:endParaRPr sz="1400">
              <a:solidFill>
                <a:schemeClr val="dk1"/>
              </a:solidFill>
              <a:latin typeface="Karla"/>
              <a:ea typeface="Karla"/>
              <a:cs typeface="Karla"/>
              <a:sym typeface="Karla"/>
            </a:endParaRPr>
          </a:p>
          <a:p>
            <a:pPr indent="-330200" lvl="0" marL="469900" rtl="0" algn="l">
              <a:lnSpc>
                <a:spcPct val="100000"/>
              </a:lnSpc>
              <a:spcBef>
                <a:spcPts val="0"/>
              </a:spcBef>
              <a:spcAft>
                <a:spcPts val="0"/>
              </a:spcAft>
              <a:buClr>
                <a:schemeClr val="dk1"/>
              </a:buClr>
              <a:buSzPts val="1400"/>
              <a:buFont typeface="Karla"/>
              <a:buChar char="○"/>
            </a:pPr>
            <a:r>
              <a:rPr lang="en" sz="1400">
                <a:solidFill>
                  <a:schemeClr val="dk1"/>
                </a:solidFill>
                <a:latin typeface="Karla"/>
                <a:ea typeface="Karla"/>
                <a:cs typeface="Karla"/>
                <a:sym typeface="Karla"/>
              </a:rPr>
              <a:t>Millions of intravascular contrast media examinations are performed each year. </a:t>
            </a:r>
            <a:endParaRPr sz="1400">
              <a:solidFill>
                <a:schemeClr val="dk1"/>
              </a:solidFill>
              <a:latin typeface="Karla"/>
              <a:ea typeface="Karla"/>
              <a:cs typeface="Karla"/>
              <a:sym typeface="Karla"/>
            </a:endParaRPr>
          </a:p>
        </p:txBody>
      </p:sp>
      <p:sp>
        <p:nvSpPr>
          <p:cNvPr id="401" name="Google Shape;401;p25"/>
          <p:cNvSpPr txBox="1"/>
          <p:nvPr/>
        </p:nvSpPr>
        <p:spPr>
          <a:xfrm>
            <a:off x="392825" y="2580041"/>
            <a:ext cx="48123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accent1"/>
                </a:solidFill>
                <a:latin typeface="Karla"/>
                <a:ea typeface="Karla"/>
                <a:cs typeface="Karla"/>
                <a:sym typeface="Karla"/>
              </a:rPr>
              <a:t>Types of contrast</a:t>
            </a:r>
            <a:r>
              <a:rPr b="1" lang="en" sz="2000">
                <a:solidFill>
                  <a:schemeClr val="accent1"/>
                </a:solidFill>
                <a:latin typeface="Karla"/>
                <a:ea typeface="Karla"/>
                <a:cs typeface="Karla"/>
                <a:sym typeface="Karla"/>
              </a:rPr>
              <a:t> agents</a:t>
            </a:r>
            <a:endParaRPr b="1" sz="2000">
              <a:solidFill>
                <a:schemeClr val="accent1"/>
              </a:solidFill>
              <a:latin typeface="Karla"/>
              <a:ea typeface="Karla"/>
              <a:cs typeface="Karla"/>
              <a:sym typeface="Karla"/>
            </a:endParaRPr>
          </a:p>
        </p:txBody>
      </p:sp>
      <p:sp>
        <p:nvSpPr>
          <p:cNvPr id="402" name="Google Shape;402;p25"/>
          <p:cNvSpPr/>
          <p:nvPr/>
        </p:nvSpPr>
        <p:spPr>
          <a:xfrm>
            <a:off x="572084" y="5235512"/>
            <a:ext cx="2692200" cy="599100"/>
          </a:xfrm>
          <a:prstGeom prst="round2SameRect">
            <a:avLst>
              <a:gd fmla="val 50000" name="adj1"/>
              <a:gd fmla="val 0" name="adj2"/>
            </a:avLst>
          </a:prstGeom>
          <a:solidFill>
            <a:schemeClr val="lt2"/>
          </a:solidFill>
          <a:ln>
            <a:noFill/>
          </a:ln>
        </p:spPr>
        <p:txBody>
          <a:bodyPr anchorCtr="0" anchor="t" bIns="93950" lIns="93950" spcFirstLastPara="1" rIns="93950" wrap="square" tIns="93950">
            <a:noAutofit/>
          </a:bodyPr>
          <a:lstStyle/>
          <a:p>
            <a:pPr indent="0" lvl="0" marL="0" rtl="0" algn="ctr">
              <a:spcBef>
                <a:spcPts val="0"/>
              </a:spcBef>
              <a:spcAft>
                <a:spcPts val="0"/>
              </a:spcAft>
              <a:buNone/>
            </a:pPr>
            <a:r>
              <a:rPr lang="en" sz="2100">
                <a:solidFill>
                  <a:schemeClr val="lt1"/>
                </a:solidFill>
                <a:latin typeface="Karla"/>
                <a:ea typeface="Karla"/>
                <a:cs typeface="Karla"/>
                <a:sym typeface="Karla"/>
              </a:rPr>
              <a:t>Negative Contrast </a:t>
            </a:r>
            <a:endParaRPr sz="2100">
              <a:solidFill>
                <a:schemeClr val="lt1"/>
              </a:solidFill>
              <a:latin typeface="Karla"/>
              <a:ea typeface="Karla"/>
              <a:cs typeface="Karla"/>
              <a:sym typeface="Karla"/>
            </a:endParaRPr>
          </a:p>
        </p:txBody>
      </p:sp>
      <p:sp>
        <p:nvSpPr>
          <p:cNvPr id="403" name="Google Shape;403;p25"/>
          <p:cNvSpPr/>
          <p:nvPr/>
        </p:nvSpPr>
        <p:spPr>
          <a:xfrm>
            <a:off x="4489126" y="5235512"/>
            <a:ext cx="2692200" cy="599100"/>
          </a:xfrm>
          <a:prstGeom prst="round2SameRect">
            <a:avLst>
              <a:gd fmla="val 50000" name="adj1"/>
              <a:gd fmla="val 0" name="adj2"/>
            </a:avLst>
          </a:prstGeom>
          <a:solidFill>
            <a:schemeClr val="accent1"/>
          </a:solidFill>
          <a:ln>
            <a:noFill/>
          </a:ln>
        </p:spPr>
        <p:txBody>
          <a:bodyPr anchorCtr="0" anchor="ctr" bIns="93950" lIns="93950" spcFirstLastPara="1" rIns="93950" wrap="square" tIns="93950">
            <a:noAutofit/>
          </a:bodyPr>
          <a:lstStyle/>
          <a:p>
            <a:pPr indent="0" lvl="0" marL="0" rtl="0" algn="ctr">
              <a:spcBef>
                <a:spcPts val="0"/>
              </a:spcBef>
              <a:spcAft>
                <a:spcPts val="0"/>
              </a:spcAft>
              <a:buNone/>
            </a:pPr>
            <a:r>
              <a:rPr lang="en" sz="2100">
                <a:solidFill>
                  <a:srgbClr val="FFFFFF"/>
                </a:solidFill>
                <a:latin typeface="Karla"/>
                <a:ea typeface="Karla"/>
                <a:cs typeface="Karla"/>
                <a:sym typeface="Karla"/>
              </a:rPr>
              <a:t>Positive Contrast</a:t>
            </a:r>
            <a:endParaRPr sz="2100">
              <a:solidFill>
                <a:srgbClr val="FFFFFF"/>
              </a:solidFill>
              <a:latin typeface="Karla"/>
              <a:ea typeface="Karla"/>
              <a:cs typeface="Karla"/>
              <a:sym typeface="Karla"/>
            </a:endParaRPr>
          </a:p>
        </p:txBody>
      </p:sp>
      <p:sp>
        <p:nvSpPr>
          <p:cNvPr id="404" name="Google Shape;404;p25"/>
          <p:cNvSpPr txBox="1"/>
          <p:nvPr/>
        </p:nvSpPr>
        <p:spPr>
          <a:xfrm>
            <a:off x="74775" y="5906350"/>
            <a:ext cx="3697500" cy="2179200"/>
          </a:xfrm>
          <a:prstGeom prst="rect">
            <a:avLst/>
          </a:prstGeom>
          <a:noFill/>
          <a:ln>
            <a:noFill/>
          </a:ln>
        </p:spPr>
        <p:txBody>
          <a:bodyPr anchorCtr="0" anchor="t" bIns="93950" lIns="93950" spcFirstLastPara="1" rIns="93950" wrap="square" tIns="93950">
            <a:noAutofit/>
          </a:bodyPr>
          <a:lstStyle/>
          <a:p>
            <a:pPr indent="-330200" lvl="0" marL="469900" rtl="0" algn="l">
              <a:lnSpc>
                <a:spcPct val="115000"/>
              </a:lnSpc>
              <a:spcBef>
                <a:spcPts val="0"/>
              </a:spcBef>
              <a:spcAft>
                <a:spcPts val="0"/>
              </a:spcAft>
              <a:buClr>
                <a:srgbClr val="1DCDC3"/>
              </a:buClr>
              <a:buSzPts val="1400"/>
              <a:buFont typeface="Karla"/>
              <a:buChar char="✓"/>
            </a:pPr>
            <a:r>
              <a:rPr lang="en">
                <a:latin typeface="Karla"/>
                <a:ea typeface="Karla"/>
                <a:cs typeface="Karla"/>
                <a:sym typeface="Karla"/>
              </a:rPr>
              <a:t>Organs become more radiolucent (</a:t>
            </a:r>
            <a:r>
              <a:rPr lang="en">
                <a:solidFill>
                  <a:srgbClr val="9E9E9E"/>
                </a:solidFill>
                <a:latin typeface="Karla"/>
                <a:ea typeface="Karla"/>
                <a:cs typeface="Karla"/>
                <a:sym typeface="Karla"/>
              </a:rPr>
              <a:t>more DARK</a:t>
            </a:r>
            <a:r>
              <a:rPr lang="en">
                <a:latin typeface="Karla"/>
                <a:ea typeface="Karla"/>
                <a:cs typeface="Karla"/>
                <a:sym typeface="Karla"/>
              </a:rPr>
              <a:t>).</a:t>
            </a:r>
            <a:endParaRPr>
              <a:latin typeface="Karla"/>
              <a:ea typeface="Karla"/>
              <a:cs typeface="Karla"/>
              <a:sym typeface="Karla"/>
            </a:endParaRPr>
          </a:p>
          <a:p>
            <a:pPr indent="-330200" lvl="0" marL="469900" rtl="0" algn="l">
              <a:lnSpc>
                <a:spcPct val="115000"/>
              </a:lnSpc>
              <a:spcBef>
                <a:spcPts val="0"/>
              </a:spcBef>
              <a:spcAft>
                <a:spcPts val="0"/>
              </a:spcAft>
              <a:buClr>
                <a:srgbClr val="1DCDC3"/>
              </a:buClr>
              <a:buSzPts val="1400"/>
              <a:buFont typeface="Karla"/>
              <a:buChar char="✓"/>
            </a:pPr>
            <a:r>
              <a:rPr lang="en">
                <a:latin typeface="Karla"/>
                <a:ea typeface="Karla"/>
                <a:cs typeface="Karla"/>
                <a:sym typeface="Karla"/>
              </a:rPr>
              <a:t>X-Rays penetrate more easily.</a:t>
            </a:r>
            <a:endParaRPr>
              <a:latin typeface="Karla"/>
              <a:ea typeface="Karla"/>
              <a:cs typeface="Karla"/>
              <a:sym typeface="Karla"/>
            </a:endParaRPr>
          </a:p>
          <a:p>
            <a:pPr indent="-330200" lvl="0" marL="469900" rtl="0" algn="l">
              <a:lnSpc>
                <a:spcPct val="115000"/>
              </a:lnSpc>
              <a:spcBef>
                <a:spcPts val="0"/>
              </a:spcBef>
              <a:spcAft>
                <a:spcPts val="0"/>
              </a:spcAft>
              <a:buClr>
                <a:srgbClr val="1DCDC3"/>
              </a:buClr>
              <a:buSzPts val="1400"/>
              <a:buFont typeface="Karla"/>
              <a:buChar char="✓"/>
            </a:pPr>
            <a:r>
              <a:rPr lang="en">
                <a:latin typeface="Karla"/>
                <a:ea typeface="Karla"/>
                <a:cs typeface="Karla"/>
                <a:sym typeface="Karla"/>
              </a:rPr>
              <a:t>Low atomic weight.</a:t>
            </a:r>
            <a:endParaRPr>
              <a:latin typeface="Karla"/>
              <a:ea typeface="Karla"/>
              <a:cs typeface="Karla"/>
              <a:sym typeface="Karla"/>
            </a:endParaRPr>
          </a:p>
          <a:p>
            <a:pPr indent="-330200" lvl="0" marL="469900" rtl="0" algn="l">
              <a:lnSpc>
                <a:spcPct val="115000"/>
              </a:lnSpc>
              <a:spcBef>
                <a:spcPts val="0"/>
              </a:spcBef>
              <a:spcAft>
                <a:spcPts val="0"/>
              </a:spcAft>
              <a:buClr>
                <a:srgbClr val="1DCDC3"/>
              </a:buClr>
              <a:buSzPts val="1400"/>
              <a:buFont typeface="Karla"/>
              <a:buChar char="✓"/>
            </a:pPr>
            <a:r>
              <a:rPr lang="en">
                <a:latin typeface="Karla"/>
                <a:ea typeface="Karla"/>
                <a:cs typeface="Karla"/>
                <a:sym typeface="Karla"/>
              </a:rPr>
              <a:t>Appears black on film.</a:t>
            </a:r>
            <a:endParaRPr>
              <a:latin typeface="Karla"/>
              <a:ea typeface="Karla"/>
              <a:cs typeface="Karla"/>
              <a:sym typeface="Karla"/>
            </a:endParaRPr>
          </a:p>
          <a:p>
            <a:pPr indent="-330200" lvl="0" marL="469900" rtl="0" algn="l">
              <a:lnSpc>
                <a:spcPct val="115000"/>
              </a:lnSpc>
              <a:spcBef>
                <a:spcPts val="0"/>
              </a:spcBef>
              <a:spcAft>
                <a:spcPts val="0"/>
              </a:spcAft>
              <a:buClr>
                <a:srgbClr val="1DCDC3"/>
              </a:buClr>
              <a:buSzPts val="1400"/>
              <a:buFont typeface="Karla"/>
              <a:buChar char="✓"/>
            </a:pPr>
            <a:r>
              <a:rPr lang="en">
                <a:latin typeface="Karla"/>
                <a:ea typeface="Karla"/>
                <a:cs typeface="Karla"/>
                <a:sym typeface="Karla"/>
              </a:rPr>
              <a:t>Examples of negative contrast: </a:t>
            </a:r>
            <a:endParaRPr>
              <a:latin typeface="Karla"/>
              <a:ea typeface="Karla"/>
              <a:cs typeface="Karla"/>
              <a:sym typeface="Karla"/>
            </a:endParaRPr>
          </a:p>
          <a:p>
            <a:pPr indent="-330200" lvl="1" marL="939800" rtl="0" algn="l">
              <a:lnSpc>
                <a:spcPct val="115000"/>
              </a:lnSpc>
              <a:spcBef>
                <a:spcPts val="0"/>
              </a:spcBef>
              <a:spcAft>
                <a:spcPts val="0"/>
              </a:spcAft>
              <a:buSzPts val="1400"/>
              <a:buFont typeface="Karla"/>
              <a:buAutoNum type="arabicPeriod"/>
            </a:pPr>
            <a:r>
              <a:rPr lang="en">
                <a:latin typeface="Karla"/>
                <a:ea typeface="Karla"/>
                <a:cs typeface="Karla"/>
                <a:sym typeface="Karla"/>
              </a:rPr>
              <a:t>Air</a:t>
            </a:r>
            <a:endParaRPr>
              <a:latin typeface="Karla"/>
              <a:ea typeface="Karla"/>
              <a:cs typeface="Karla"/>
              <a:sym typeface="Karla"/>
            </a:endParaRPr>
          </a:p>
          <a:p>
            <a:pPr indent="-330200" lvl="1" marL="939800" rtl="0" algn="l">
              <a:lnSpc>
                <a:spcPct val="115000"/>
              </a:lnSpc>
              <a:spcBef>
                <a:spcPts val="0"/>
              </a:spcBef>
              <a:spcAft>
                <a:spcPts val="0"/>
              </a:spcAft>
              <a:buSzPts val="1400"/>
              <a:buFont typeface="Karla"/>
              <a:buAutoNum type="arabicPeriod"/>
            </a:pPr>
            <a:r>
              <a:rPr lang="en">
                <a:latin typeface="Karla"/>
                <a:ea typeface="Karla"/>
                <a:cs typeface="Karla"/>
                <a:sym typeface="Karla"/>
              </a:rPr>
              <a:t>CO2.</a:t>
            </a:r>
            <a:endParaRPr>
              <a:latin typeface="Karla"/>
              <a:ea typeface="Karla"/>
              <a:cs typeface="Karla"/>
              <a:sym typeface="Karla"/>
            </a:endParaRPr>
          </a:p>
          <a:p>
            <a:pPr indent="-330200" lvl="0" marL="469900" rtl="0" algn="l">
              <a:lnSpc>
                <a:spcPct val="115000"/>
              </a:lnSpc>
              <a:spcBef>
                <a:spcPts val="0"/>
              </a:spcBef>
              <a:spcAft>
                <a:spcPts val="0"/>
              </a:spcAft>
              <a:buClr>
                <a:srgbClr val="1DCDC3"/>
              </a:buClr>
              <a:buSzPts val="1400"/>
              <a:buFont typeface="Karla"/>
              <a:buChar char="✓"/>
            </a:pPr>
            <a:r>
              <a:rPr lang="en">
                <a:latin typeface="Karla"/>
                <a:ea typeface="Karla"/>
                <a:cs typeface="Karla"/>
                <a:sym typeface="Karla"/>
              </a:rPr>
              <a:t>Commonly used to inflate a structure; distinguish colon </a:t>
            </a:r>
            <a:endParaRPr>
              <a:latin typeface="Karla"/>
              <a:ea typeface="Karla"/>
              <a:cs typeface="Karla"/>
              <a:sym typeface="Karla"/>
            </a:endParaRPr>
          </a:p>
          <a:p>
            <a:pPr indent="0" lvl="0" marL="469900" rtl="0" algn="l">
              <a:lnSpc>
                <a:spcPct val="115000"/>
              </a:lnSpc>
              <a:spcBef>
                <a:spcPts val="0"/>
              </a:spcBef>
              <a:spcAft>
                <a:spcPts val="0"/>
              </a:spcAft>
              <a:buNone/>
            </a:pPr>
            <a:r>
              <a:rPr lang="en">
                <a:latin typeface="Karla"/>
                <a:ea typeface="Karla"/>
                <a:cs typeface="Karla"/>
                <a:sym typeface="Karla"/>
              </a:rPr>
              <a:t>from other structures.</a:t>
            </a:r>
            <a:endParaRPr>
              <a:latin typeface="Karla"/>
              <a:ea typeface="Karla"/>
              <a:cs typeface="Karla"/>
              <a:sym typeface="Karla"/>
            </a:endParaRPr>
          </a:p>
        </p:txBody>
      </p:sp>
      <p:sp>
        <p:nvSpPr>
          <p:cNvPr id="405" name="Google Shape;405;p25"/>
          <p:cNvSpPr txBox="1"/>
          <p:nvPr/>
        </p:nvSpPr>
        <p:spPr>
          <a:xfrm>
            <a:off x="3913470" y="5906355"/>
            <a:ext cx="3772800" cy="4262400"/>
          </a:xfrm>
          <a:prstGeom prst="rect">
            <a:avLst/>
          </a:prstGeom>
          <a:noFill/>
          <a:ln>
            <a:noFill/>
          </a:ln>
        </p:spPr>
        <p:txBody>
          <a:bodyPr anchorCtr="0" anchor="t" bIns="93950" lIns="93950" spcFirstLastPara="1" rIns="93950" wrap="square" tIns="93950">
            <a:noAutofit/>
          </a:bodyPr>
          <a:lstStyle/>
          <a:p>
            <a:pPr indent="-330200" lvl="0" marL="469900" rtl="0" algn="l">
              <a:lnSpc>
                <a:spcPct val="115000"/>
              </a:lnSpc>
              <a:spcBef>
                <a:spcPts val="0"/>
              </a:spcBef>
              <a:spcAft>
                <a:spcPts val="0"/>
              </a:spcAft>
              <a:buClr>
                <a:srgbClr val="1DCDC3"/>
              </a:buClr>
              <a:buSzPts val="1400"/>
              <a:buFont typeface="Karla"/>
              <a:buChar char="✓"/>
            </a:pPr>
            <a:r>
              <a:rPr lang="en">
                <a:latin typeface="Karla"/>
                <a:ea typeface="Karla"/>
                <a:cs typeface="Karla"/>
                <a:sym typeface="Karla"/>
              </a:rPr>
              <a:t>Organ become radioopaque (</a:t>
            </a:r>
            <a:r>
              <a:rPr lang="en">
                <a:solidFill>
                  <a:srgbClr val="9E9E9E"/>
                </a:solidFill>
                <a:latin typeface="Karla"/>
                <a:ea typeface="Karla"/>
                <a:cs typeface="Karla"/>
                <a:sym typeface="Karla"/>
              </a:rPr>
              <a:t>LIGHT</a:t>
            </a:r>
            <a:r>
              <a:rPr lang="en">
                <a:latin typeface="Karla"/>
                <a:ea typeface="Karla"/>
                <a:cs typeface="Karla"/>
                <a:sym typeface="Karla"/>
              </a:rPr>
              <a:t>).</a:t>
            </a:r>
            <a:endParaRPr>
              <a:latin typeface="Karla"/>
              <a:ea typeface="Karla"/>
              <a:cs typeface="Karla"/>
              <a:sym typeface="Karla"/>
            </a:endParaRPr>
          </a:p>
          <a:p>
            <a:pPr indent="-330200" lvl="0" marL="469900" rtl="0" algn="l">
              <a:lnSpc>
                <a:spcPct val="115000"/>
              </a:lnSpc>
              <a:spcBef>
                <a:spcPts val="0"/>
              </a:spcBef>
              <a:spcAft>
                <a:spcPts val="0"/>
              </a:spcAft>
              <a:buClr>
                <a:srgbClr val="1DCDC3"/>
              </a:buClr>
              <a:buSzPts val="1400"/>
              <a:buFont typeface="Karla"/>
              <a:buChar char="✓"/>
            </a:pPr>
            <a:r>
              <a:rPr lang="en">
                <a:latin typeface="Karla"/>
                <a:ea typeface="Karla"/>
                <a:cs typeface="Karla"/>
                <a:sym typeface="Karla"/>
              </a:rPr>
              <a:t>Substance absorbs X-Rays </a:t>
            </a:r>
            <a:r>
              <a:rPr lang="en">
                <a:solidFill>
                  <a:srgbClr val="9E9E9E"/>
                </a:solidFill>
                <a:latin typeface="Karla"/>
                <a:ea typeface="Karla"/>
                <a:cs typeface="Karla"/>
                <a:sym typeface="Karla"/>
              </a:rPr>
              <a:t>hence why it becomes more light.</a:t>
            </a:r>
            <a:endParaRPr>
              <a:solidFill>
                <a:srgbClr val="9E9E9E"/>
              </a:solidFill>
              <a:latin typeface="Karla"/>
              <a:ea typeface="Karla"/>
              <a:cs typeface="Karla"/>
              <a:sym typeface="Karla"/>
            </a:endParaRPr>
          </a:p>
          <a:p>
            <a:pPr indent="-330200" lvl="0" marL="469900" rtl="0" algn="l">
              <a:lnSpc>
                <a:spcPct val="115000"/>
              </a:lnSpc>
              <a:spcBef>
                <a:spcPts val="0"/>
              </a:spcBef>
              <a:spcAft>
                <a:spcPts val="0"/>
              </a:spcAft>
              <a:buClr>
                <a:srgbClr val="1DCDC3"/>
              </a:buClr>
              <a:buSzPts val="1400"/>
              <a:buFont typeface="Karla"/>
              <a:buChar char="✓"/>
            </a:pPr>
            <a:r>
              <a:rPr lang="en">
                <a:latin typeface="Karla"/>
                <a:ea typeface="Karla"/>
                <a:cs typeface="Karla"/>
                <a:sym typeface="Karla"/>
              </a:rPr>
              <a:t>High atomic weight.</a:t>
            </a:r>
            <a:endParaRPr>
              <a:latin typeface="Karla"/>
              <a:ea typeface="Karla"/>
              <a:cs typeface="Karla"/>
              <a:sym typeface="Karla"/>
            </a:endParaRPr>
          </a:p>
          <a:p>
            <a:pPr indent="-330200" lvl="0" marL="469900" rtl="0" algn="l">
              <a:lnSpc>
                <a:spcPct val="115000"/>
              </a:lnSpc>
              <a:spcBef>
                <a:spcPts val="0"/>
              </a:spcBef>
              <a:spcAft>
                <a:spcPts val="0"/>
              </a:spcAft>
              <a:buClr>
                <a:srgbClr val="1DCDC3"/>
              </a:buClr>
              <a:buSzPts val="1400"/>
              <a:buFont typeface="Karla"/>
              <a:buChar char="✓"/>
            </a:pPr>
            <a:r>
              <a:rPr lang="en">
                <a:latin typeface="Karla"/>
                <a:ea typeface="Karla"/>
                <a:cs typeface="Karla"/>
                <a:sym typeface="Karla"/>
              </a:rPr>
              <a:t>Appears white on film</a:t>
            </a:r>
            <a:endParaRPr>
              <a:latin typeface="Karla"/>
              <a:ea typeface="Karla"/>
              <a:cs typeface="Karla"/>
              <a:sym typeface="Karla"/>
            </a:endParaRPr>
          </a:p>
          <a:p>
            <a:pPr indent="-330200" lvl="0" marL="469900" rtl="0" algn="l">
              <a:lnSpc>
                <a:spcPct val="115000"/>
              </a:lnSpc>
              <a:spcBef>
                <a:spcPts val="0"/>
              </a:spcBef>
              <a:spcAft>
                <a:spcPts val="0"/>
              </a:spcAft>
              <a:buClr>
                <a:srgbClr val="1DCDC3"/>
              </a:buClr>
              <a:buSzPts val="1400"/>
              <a:buFont typeface="Karla"/>
              <a:buChar char="✓"/>
            </a:pPr>
            <a:r>
              <a:rPr lang="en">
                <a:latin typeface="Karla"/>
                <a:ea typeface="Karla"/>
                <a:cs typeface="Karla"/>
                <a:sym typeface="Karla"/>
              </a:rPr>
              <a:t>Examples of Positive contrast:</a:t>
            </a:r>
            <a:endParaRPr>
              <a:latin typeface="Karla"/>
              <a:ea typeface="Karla"/>
              <a:cs typeface="Karla"/>
              <a:sym typeface="Karla"/>
            </a:endParaRPr>
          </a:p>
          <a:p>
            <a:pPr indent="-330200" lvl="1" marL="939800" rtl="0" algn="l">
              <a:lnSpc>
                <a:spcPct val="115000"/>
              </a:lnSpc>
              <a:spcBef>
                <a:spcPts val="0"/>
              </a:spcBef>
              <a:spcAft>
                <a:spcPts val="0"/>
              </a:spcAft>
              <a:buSzPts val="1400"/>
              <a:buFont typeface="Karla"/>
              <a:buAutoNum type="arabicPeriod"/>
            </a:pPr>
            <a:r>
              <a:rPr lang="en">
                <a:latin typeface="Karla"/>
                <a:ea typeface="Karla"/>
                <a:cs typeface="Karla"/>
                <a:sym typeface="Karla"/>
              </a:rPr>
              <a:t>Iodinated contrast agent.</a:t>
            </a:r>
            <a:endParaRPr>
              <a:latin typeface="Karla"/>
              <a:ea typeface="Karla"/>
              <a:cs typeface="Karla"/>
              <a:sym typeface="Karla"/>
            </a:endParaRPr>
          </a:p>
          <a:p>
            <a:pPr indent="-330200" lvl="1" marL="939800" rtl="0" algn="l">
              <a:lnSpc>
                <a:spcPct val="115000"/>
              </a:lnSpc>
              <a:spcBef>
                <a:spcPts val="0"/>
              </a:spcBef>
              <a:spcAft>
                <a:spcPts val="0"/>
              </a:spcAft>
              <a:buSzPts val="1400"/>
              <a:buFont typeface="Karla"/>
              <a:buAutoNum type="arabicPeriod"/>
            </a:pPr>
            <a:r>
              <a:rPr lang="en">
                <a:latin typeface="Karla"/>
                <a:ea typeface="Karla"/>
                <a:cs typeface="Karla"/>
                <a:sym typeface="Karla"/>
              </a:rPr>
              <a:t>Barium sulfate</a:t>
            </a:r>
            <a:endParaRPr>
              <a:latin typeface="Karla"/>
              <a:ea typeface="Karla"/>
              <a:cs typeface="Karla"/>
              <a:sym typeface="Karla"/>
            </a:endParaRPr>
          </a:p>
        </p:txBody>
      </p:sp>
      <p:pic>
        <p:nvPicPr>
          <p:cNvPr id="406" name="Google Shape;406;p25"/>
          <p:cNvPicPr preferRelativeResize="0"/>
          <p:nvPr/>
        </p:nvPicPr>
        <p:blipFill>
          <a:blip r:embed="rId3">
            <a:alphaModFix/>
          </a:blip>
          <a:stretch>
            <a:fillRect/>
          </a:stretch>
        </p:blipFill>
        <p:spPr>
          <a:xfrm>
            <a:off x="926793" y="8789256"/>
            <a:ext cx="1413959" cy="1769788"/>
          </a:xfrm>
          <a:prstGeom prst="rect">
            <a:avLst/>
          </a:prstGeom>
          <a:noFill/>
          <a:ln>
            <a:noFill/>
          </a:ln>
        </p:spPr>
      </p:pic>
      <p:pic>
        <p:nvPicPr>
          <p:cNvPr id="407" name="Google Shape;407;p25"/>
          <p:cNvPicPr preferRelativeResize="0"/>
          <p:nvPr/>
        </p:nvPicPr>
        <p:blipFill>
          <a:blip r:embed="rId4">
            <a:alphaModFix/>
          </a:blip>
          <a:stretch>
            <a:fillRect/>
          </a:stretch>
        </p:blipFill>
        <p:spPr>
          <a:xfrm>
            <a:off x="5069315" y="8789254"/>
            <a:ext cx="1531834" cy="1769790"/>
          </a:xfrm>
          <a:prstGeom prst="rect">
            <a:avLst/>
          </a:prstGeom>
          <a:noFill/>
          <a:ln>
            <a:noFill/>
          </a:ln>
        </p:spPr>
      </p:pic>
      <p:sp>
        <p:nvSpPr>
          <p:cNvPr id="408" name="Google Shape;408;p25"/>
          <p:cNvSpPr txBox="1"/>
          <p:nvPr/>
        </p:nvSpPr>
        <p:spPr>
          <a:xfrm>
            <a:off x="4691625" y="8147850"/>
            <a:ext cx="2287200" cy="839700"/>
          </a:xfrm>
          <a:prstGeom prst="rect">
            <a:avLst/>
          </a:prstGeom>
          <a:noFill/>
          <a:ln>
            <a:noFill/>
          </a:ln>
        </p:spPr>
        <p:txBody>
          <a:bodyPr anchorCtr="0" anchor="t" bIns="93950" lIns="93950" spcFirstLastPara="1" rIns="93950" wrap="square" tIns="93950">
            <a:noAutofit/>
          </a:bodyPr>
          <a:lstStyle/>
          <a:p>
            <a:pPr indent="-241300" lvl="0" marL="469900" rtl="0" algn="ctr">
              <a:lnSpc>
                <a:spcPct val="115000"/>
              </a:lnSpc>
              <a:spcBef>
                <a:spcPts val="0"/>
              </a:spcBef>
              <a:spcAft>
                <a:spcPts val="0"/>
              </a:spcAft>
              <a:buNone/>
            </a:pPr>
            <a:r>
              <a:rPr lang="en" sz="1400">
                <a:solidFill>
                  <a:srgbClr val="B7B7B7"/>
                </a:solidFill>
                <a:latin typeface="Karla"/>
                <a:ea typeface="Karla"/>
                <a:cs typeface="Karla"/>
                <a:sym typeface="Karla"/>
              </a:rPr>
              <a:t>Urogenital Studies</a:t>
            </a:r>
            <a:endParaRPr sz="1400">
              <a:solidFill>
                <a:srgbClr val="B7B7B7"/>
              </a:solidFill>
              <a:latin typeface="Karla"/>
              <a:ea typeface="Karla"/>
              <a:cs typeface="Karla"/>
              <a:sym typeface="Karla"/>
            </a:endParaRPr>
          </a:p>
          <a:p>
            <a:pPr indent="-241300" lvl="0" marL="469900" rtl="0" algn="ctr">
              <a:lnSpc>
                <a:spcPct val="115000"/>
              </a:lnSpc>
              <a:spcBef>
                <a:spcPts val="0"/>
              </a:spcBef>
              <a:spcAft>
                <a:spcPts val="0"/>
              </a:spcAft>
              <a:buNone/>
            </a:pPr>
            <a:r>
              <a:rPr lang="en" sz="1400">
                <a:solidFill>
                  <a:srgbClr val="B7B7B7"/>
                </a:solidFill>
                <a:latin typeface="Karla"/>
                <a:ea typeface="Karla"/>
                <a:cs typeface="Karla"/>
                <a:sym typeface="Karla"/>
              </a:rPr>
              <a:t>Vascular Studies</a:t>
            </a:r>
            <a:endParaRPr sz="1400">
              <a:latin typeface="Karla"/>
              <a:ea typeface="Karla"/>
              <a:cs typeface="Karla"/>
              <a:sym typeface="Karla"/>
            </a:endParaRPr>
          </a:p>
        </p:txBody>
      </p:sp>
      <p:sp>
        <p:nvSpPr>
          <p:cNvPr id="409" name="Google Shape;409;p25"/>
          <p:cNvSpPr txBox="1"/>
          <p:nvPr/>
        </p:nvSpPr>
        <p:spPr>
          <a:xfrm>
            <a:off x="0" y="2962523"/>
            <a:ext cx="7455600" cy="2179200"/>
          </a:xfrm>
          <a:prstGeom prst="rect">
            <a:avLst/>
          </a:prstGeom>
          <a:noFill/>
          <a:ln>
            <a:noFill/>
          </a:ln>
        </p:spPr>
        <p:txBody>
          <a:bodyPr anchorCtr="0" anchor="t" bIns="93950" lIns="93950" spcFirstLastPara="1" rIns="93950" wrap="square" tIns="93950">
            <a:noAutofit/>
          </a:bodyPr>
          <a:lstStyle/>
          <a:p>
            <a:pPr indent="-330200" lvl="0" marL="469900" rtl="0" algn="l">
              <a:lnSpc>
                <a:spcPct val="100000"/>
              </a:lnSpc>
              <a:spcBef>
                <a:spcPts val="0"/>
              </a:spcBef>
              <a:spcAft>
                <a:spcPts val="0"/>
              </a:spcAft>
              <a:buClr>
                <a:schemeClr val="dk1"/>
              </a:buClr>
              <a:buSzPts val="1400"/>
              <a:buFont typeface="Karla"/>
              <a:buChar char="○"/>
            </a:pPr>
            <a:r>
              <a:rPr lang="en">
                <a:solidFill>
                  <a:schemeClr val="dk1"/>
                </a:solidFill>
                <a:latin typeface="Karla"/>
                <a:ea typeface="Karla"/>
                <a:cs typeface="Karla"/>
                <a:sym typeface="Karla"/>
              </a:rPr>
              <a:t>Many forms of contrast (gas,liquid,suspension) with many forms of delivery (by mouth, per rectum, intraluminal, intravenous, and intra-arterial).</a:t>
            </a:r>
            <a:endParaRPr>
              <a:solidFill>
                <a:schemeClr val="dk1"/>
              </a:solidFill>
              <a:latin typeface="Karla"/>
              <a:ea typeface="Karla"/>
              <a:cs typeface="Karla"/>
              <a:sym typeface="Karla"/>
            </a:endParaRPr>
          </a:p>
          <a:p>
            <a:pPr indent="-330200" lvl="0" marL="469900" rtl="0" algn="l">
              <a:lnSpc>
                <a:spcPct val="100000"/>
              </a:lnSpc>
              <a:spcBef>
                <a:spcPts val="0"/>
              </a:spcBef>
              <a:spcAft>
                <a:spcPts val="0"/>
              </a:spcAft>
              <a:buClr>
                <a:schemeClr val="dk1"/>
              </a:buClr>
              <a:buSzPts val="1400"/>
              <a:buFont typeface="Karla"/>
              <a:buChar char="○"/>
            </a:pPr>
            <a:r>
              <a:rPr lang="en">
                <a:solidFill>
                  <a:schemeClr val="dk1"/>
                </a:solidFill>
                <a:latin typeface="Karla"/>
                <a:ea typeface="Karla"/>
                <a:cs typeface="Karla"/>
                <a:sym typeface="Karla"/>
              </a:rPr>
              <a:t>Each </a:t>
            </a:r>
            <a:r>
              <a:rPr lang="en">
                <a:solidFill>
                  <a:schemeClr val="dk1"/>
                </a:solidFill>
                <a:latin typeface="Karla"/>
                <a:ea typeface="Karla"/>
                <a:cs typeface="Karla"/>
                <a:sym typeface="Karla"/>
              </a:rPr>
              <a:t>different</a:t>
            </a:r>
            <a:r>
              <a:rPr lang="en">
                <a:solidFill>
                  <a:schemeClr val="dk1"/>
                </a:solidFill>
                <a:latin typeface="Karla"/>
                <a:ea typeface="Karla"/>
                <a:cs typeface="Karla"/>
                <a:sym typeface="Karla"/>
              </a:rPr>
              <a:t> delivery mode has unique applications, for example: oral contrast, a suspension of barium, is used for </a:t>
            </a:r>
            <a:r>
              <a:rPr lang="en">
                <a:solidFill>
                  <a:schemeClr val="dk1"/>
                </a:solidFill>
                <a:latin typeface="Karla"/>
                <a:ea typeface="Karla"/>
                <a:cs typeface="Karla"/>
                <a:sym typeface="Karla"/>
              </a:rPr>
              <a:t>fluoroscopy</a:t>
            </a:r>
            <a:r>
              <a:rPr lang="en">
                <a:solidFill>
                  <a:schemeClr val="dk1"/>
                </a:solidFill>
                <a:latin typeface="Karla"/>
                <a:ea typeface="Karla"/>
                <a:cs typeface="Karla"/>
                <a:sym typeface="Karla"/>
              </a:rPr>
              <a:t> (esophagrams, upper gastrointestinal series, and small bowel follow-throughs).</a:t>
            </a:r>
            <a:endParaRPr>
              <a:solidFill>
                <a:schemeClr val="dk1"/>
              </a:solidFill>
              <a:latin typeface="Karla"/>
              <a:ea typeface="Karla"/>
              <a:cs typeface="Karla"/>
              <a:sym typeface="Karla"/>
            </a:endParaRPr>
          </a:p>
          <a:p>
            <a:pPr indent="-330200" lvl="0" marL="469900" rtl="0" algn="l">
              <a:lnSpc>
                <a:spcPct val="100000"/>
              </a:lnSpc>
              <a:spcBef>
                <a:spcPts val="0"/>
              </a:spcBef>
              <a:spcAft>
                <a:spcPts val="0"/>
              </a:spcAft>
              <a:buClr>
                <a:schemeClr val="dk1"/>
              </a:buClr>
              <a:buSzPts val="1400"/>
              <a:buFont typeface="Karla"/>
              <a:buChar char="○"/>
            </a:pPr>
            <a:r>
              <a:rPr lang="en">
                <a:solidFill>
                  <a:schemeClr val="dk1"/>
                </a:solidFill>
                <a:latin typeface="Karla"/>
                <a:ea typeface="Karla"/>
                <a:cs typeface="Karla"/>
                <a:sym typeface="Karla"/>
              </a:rPr>
              <a:t>Administration or leakage of barium outside the intestinal tract may have severe adverse outcomes.</a:t>
            </a:r>
            <a:endParaRPr>
              <a:solidFill>
                <a:schemeClr val="dk1"/>
              </a:solidFill>
              <a:latin typeface="Karla"/>
              <a:ea typeface="Karla"/>
              <a:cs typeface="Karla"/>
              <a:sym typeface="Karla"/>
            </a:endParaRPr>
          </a:p>
        </p:txBody>
      </p:sp>
      <p:grpSp>
        <p:nvGrpSpPr>
          <p:cNvPr id="410" name="Google Shape;410;p25"/>
          <p:cNvGrpSpPr/>
          <p:nvPr/>
        </p:nvGrpSpPr>
        <p:grpSpPr>
          <a:xfrm>
            <a:off x="43918" y="455490"/>
            <a:ext cx="274864" cy="316972"/>
            <a:chOff x="304245" y="1858207"/>
            <a:chExt cx="319386" cy="406165"/>
          </a:xfrm>
        </p:grpSpPr>
        <p:sp>
          <p:nvSpPr>
            <p:cNvPr id="411" name="Google Shape;411;p25"/>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25"/>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3" name="Google Shape;413;p25"/>
          <p:cNvGrpSpPr/>
          <p:nvPr/>
        </p:nvGrpSpPr>
        <p:grpSpPr>
          <a:xfrm>
            <a:off x="43918" y="2665290"/>
            <a:ext cx="274864" cy="316972"/>
            <a:chOff x="304245" y="1858207"/>
            <a:chExt cx="319386" cy="406165"/>
          </a:xfrm>
        </p:grpSpPr>
        <p:sp>
          <p:nvSpPr>
            <p:cNvPr id="414" name="Google Shape;414;p25"/>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415" name="Google Shape;415;p25"/>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26"/>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12</a:t>
            </a:r>
            <a:endParaRPr sz="1800">
              <a:solidFill>
                <a:srgbClr val="005E68"/>
              </a:solidFill>
              <a:latin typeface="Spectral"/>
              <a:ea typeface="Spectral"/>
              <a:cs typeface="Spectral"/>
              <a:sym typeface="Spectral"/>
            </a:endParaRPr>
          </a:p>
        </p:txBody>
      </p:sp>
      <p:sp>
        <p:nvSpPr>
          <p:cNvPr id="421" name="Google Shape;421;p26"/>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6"/>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23" name="Google Shape;423;p26"/>
          <p:cNvSpPr txBox="1"/>
          <p:nvPr/>
        </p:nvSpPr>
        <p:spPr>
          <a:xfrm>
            <a:off x="401564" y="8902895"/>
            <a:ext cx="48123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accent1"/>
                </a:solidFill>
                <a:latin typeface="Karla"/>
                <a:ea typeface="Karla"/>
                <a:cs typeface="Karla"/>
                <a:sym typeface="Karla"/>
              </a:rPr>
              <a:t>Why iodine?</a:t>
            </a:r>
            <a:endParaRPr b="1" sz="2000">
              <a:solidFill>
                <a:schemeClr val="accent1"/>
              </a:solidFill>
              <a:latin typeface="Karla"/>
              <a:ea typeface="Karla"/>
              <a:cs typeface="Karla"/>
              <a:sym typeface="Karla"/>
            </a:endParaRPr>
          </a:p>
        </p:txBody>
      </p:sp>
      <p:sp>
        <p:nvSpPr>
          <p:cNvPr id="424" name="Google Shape;424;p26"/>
          <p:cNvSpPr txBox="1"/>
          <p:nvPr/>
        </p:nvSpPr>
        <p:spPr>
          <a:xfrm>
            <a:off x="410688" y="435323"/>
            <a:ext cx="48123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accent1"/>
                </a:solidFill>
                <a:latin typeface="Karla"/>
                <a:ea typeface="Karla"/>
                <a:cs typeface="Karla"/>
                <a:sym typeface="Karla"/>
              </a:rPr>
              <a:t>Classification of agents</a:t>
            </a:r>
            <a:endParaRPr b="1" sz="2000">
              <a:solidFill>
                <a:schemeClr val="accent1"/>
              </a:solidFill>
              <a:latin typeface="Karla"/>
              <a:ea typeface="Karla"/>
              <a:cs typeface="Karla"/>
              <a:sym typeface="Karla"/>
            </a:endParaRPr>
          </a:p>
        </p:txBody>
      </p:sp>
      <p:sp>
        <p:nvSpPr>
          <p:cNvPr id="425" name="Google Shape;425;p26"/>
          <p:cNvSpPr txBox="1"/>
          <p:nvPr/>
        </p:nvSpPr>
        <p:spPr>
          <a:xfrm>
            <a:off x="1531950" y="-75425"/>
            <a:ext cx="4708800" cy="4587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300">
                <a:solidFill>
                  <a:srgbClr val="005E68"/>
                </a:solidFill>
                <a:latin typeface="Arvo"/>
                <a:ea typeface="Arvo"/>
                <a:cs typeface="Arvo"/>
                <a:sym typeface="Arvo"/>
              </a:rPr>
              <a:t>Contrast Medium Hazard </a:t>
            </a:r>
            <a:endParaRPr b="1" sz="2300">
              <a:solidFill>
                <a:srgbClr val="005E68"/>
              </a:solidFill>
              <a:latin typeface="Arvo"/>
              <a:ea typeface="Arvo"/>
              <a:cs typeface="Arvo"/>
              <a:sym typeface="Arvo"/>
            </a:endParaRPr>
          </a:p>
        </p:txBody>
      </p:sp>
      <p:sp>
        <p:nvSpPr>
          <p:cNvPr id="426" name="Google Shape;426;p26"/>
          <p:cNvSpPr txBox="1"/>
          <p:nvPr/>
        </p:nvSpPr>
        <p:spPr>
          <a:xfrm>
            <a:off x="82707" y="9361592"/>
            <a:ext cx="4496100" cy="1232700"/>
          </a:xfrm>
          <a:prstGeom prst="rect">
            <a:avLst/>
          </a:prstGeom>
          <a:noFill/>
          <a:ln>
            <a:noFill/>
          </a:ln>
        </p:spPr>
        <p:txBody>
          <a:bodyPr anchorCtr="0" anchor="t" bIns="93950" lIns="93950" spcFirstLastPara="1" rIns="93950" wrap="square" tIns="93950">
            <a:noAutofit/>
          </a:bodyPr>
          <a:lstStyle/>
          <a:p>
            <a:pPr indent="-330200" lvl="0" marL="469900" rtl="0" algn="l">
              <a:lnSpc>
                <a:spcPct val="115000"/>
              </a:lnSpc>
              <a:spcBef>
                <a:spcPts val="0"/>
              </a:spcBef>
              <a:spcAft>
                <a:spcPts val="0"/>
              </a:spcAft>
              <a:buClr>
                <a:schemeClr val="dk1"/>
              </a:buClr>
              <a:buSzPts val="1400"/>
              <a:buFont typeface="Karla"/>
              <a:buChar char="○"/>
            </a:pPr>
            <a:r>
              <a:rPr lang="en">
                <a:solidFill>
                  <a:schemeClr val="dk1"/>
                </a:solidFill>
                <a:latin typeface="Karla"/>
                <a:ea typeface="Karla"/>
                <a:cs typeface="Karla"/>
                <a:sym typeface="Karla"/>
              </a:rPr>
              <a:t>IODINE (atomic wt 127) provides excellent radio-opacity.</a:t>
            </a:r>
            <a:endParaRPr>
              <a:solidFill>
                <a:schemeClr val="dk1"/>
              </a:solidFill>
              <a:latin typeface="Karla"/>
              <a:ea typeface="Karla"/>
              <a:cs typeface="Karla"/>
              <a:sym typeface="Karla"/>
            </a:endParaRPr>
          </a:p>
          <a:p>
            <a:pPr indent="-330200" lvl="0" marL="469900" rtl="0" algn="l">
              <a:lnSpc>
                <a:spcPct val="115000"/>
              </a:lnSpc>
              <a:spcBef>
                <a:spcPts val="0"/>
              </a:spcBef>
              <a:spcAft>
                <a:spcPts val="0"/>
              </a:spcAft>
              <a:buClr>
                <a:schemeClr val="dk1"/>
              </a:buClr>
              <a:buSzPts val="1400"/>
              <a:buFont typeface="Karla"/>
              <a:buChar char="○"/>
            </a:pPr>
            <a:r>
              <a:rPr lang="en">
                <a:solidFill>
                  <a:schemeClr val="dk1"/>
                </a:solidFill>
                <a:latin typeface="Karla"/>
                <a:ea typeface="Karla"/>
                <a:cs typeface="Karla"/>
                <a:sym typeface="Karla"/>
              </a:rPr>
              <a:t>Higher atomic number maximizing the photoelectric effect.</a:t>
            </a:r>
            <a:endParaRPr>
              <a:solidFill>
                <a:schemeClr val="dk1"/>
              </a:solidFill>
              <a:latin typeface="Karla"/>
              <a:ea typeface="Karla"/>
              <a:cs typeface="Karla"/>
              <a:sym typeface="Karla"/>
            </a:endParaRPr>
          </a:p>
        </p:txBody>
      </p:sp>
      <p:pic>
        <p:nvPicPr>
          <p:cNvPr id="427" name="Google Shape;427;p26"/>
          <p:cNvPicPr preferRelativeResize="0"/>
          <p:nvPr/>
        </p:nvPicPr>
        <p:blipFill>
          <a:blip r:embed="rId3">
            <a:alphaModFix/>
          </a:blip>
          <a:stretch>
            <a:fillRect/>
          </a:stretch>
        </p:blipFill>
        <p:spPr>
          <a:xfrm>
            <a:off x="4578675" y="9060775"/>
            <a:ext cx="2843800" cy="1437000"/>
          </a:xfrm>
          <a:prstGeom prst="rect">
            <a:avLst/>
          </a:prstGeom>
          <a:noFill/>
          <a:ln>
            <a:noFill/>
          </a:ln>
        </p:spPr>
      </p:pic>
      <p:sp>
        <p:nvSpPr>
          <p:cNvPr id="428" name="Google Shape;428;p26"/>
          <p:cNvSpPr txBox="1"/>
          <p:nvPr/>
        </p:nvSpPr>
        <p:spPr>
          <a:xfrm>
            <a:off x="59563" y="856325"/>
            <a:ext cx="7689300" cy="1437000"/>
          </a:xfrm>
          <a:prstGeom prst="rect">
            <a:avLst/>
          </a:prstGeom>
          <a:noFill/>
          <a:ln>
            <a:noFill/>
          </a:ln>
        </p:spPr>
        <p:txBody>
          <a:bodyPr anchorCtr="0" anchor="t" bIns="93950" lIns="93950" spcFirstLastPara="1" rIns="93950" wrap="square" tIns="93950">
            <a:noAutofit/>
          </a:bodyPr>
          <a:lstStyle/>
          <a:p>
            <a:pPr indent="0" lvl="0" marL="0" rtl="0" algn="l">
              <a:lnSpc>
                <a:spcPct val="115000"/>
              </a:lnSpc>
              <a:spcBef>
                <a:spcPts val="0"/>
              </a:spcBef>
              <a:spcAft>
                <a:spcPts val="0"/>
              </a:spcAft>
              <a:buNone/>
            </a:pPr>
            <a:r>
              <a:rPr b="1" lang="en" sz="1400">
                <a:solidFill>
                  <a:schemeClr val="dk1"/>
                </a:solidFill>
                <a:latin typeface="Karla"/>
                <a:ea typeface="Karla"/>
                <a:cs typeface="Karla"/>
                <a:sym typeface="Karla"/>
              </a:rPr>
              <a:t>Contrast agents are classified based on three properties:</a:t>
            </a:r>
            <a:endParaRPr b="1">
              <a:solidFill>
                <a:schemeClr val="dk1"/>
              </a:solidFill>
              <a:latin typeface="Karla"/>
              <a:ea typeface="Karla"/>
              <a:cs typeface="Karla"/>
              <a:sym typeface="Karla"/>
            </a:endParaRPr>
          </a:p>
          <a:p>
            <a:pPr indent="-330200" lvl="0" marL="469900" rtl="0" algn="l">
              <a:lnSpc>
                <a:spcPct val="115000"/>
              </a:lnSpc>
              <a:spcBef>
                <a:spcPts val="0"/>
              </a:spcBef>
              <a:spcAft>
                <a:spcPts val="0"/>
              </a:spcAft>
              <a:buClr>
                <a:schemeClr val="dk1"/>
              </a:buClr>
              <a:buSzPts val="1400"/>
              <a:buFont typeface="Karla"/>
              <a:buAutoNum type="arabicPeriod"/>
            </a:pPr>
            <a:r>
              <a:rPr lang="en" sz="1400">
                <a:solidFill>
                  <a:schemeClr val="dk1"/>
                </a:solidFill>
                <a:latin typeface="Karla"/>
                <a:ea typeface="Karla"/>
                <a:cs typeface="Karla"/>
                <a:sym typeface="Karla"/>
              </a:rPr>
              <a:t>The charge of the iodinated molecule (ionic or nonionic).</a:t>
            </a:r>
            <a:endParaRPr sz="1400">
              <a:solidFill>
                <a:schemeClr val="dk1"/>
              </a:solidFill>
              <a:latin typeface="Karla"/>
              <a:ea typeface="Karla"/>
              <a:cs typeface="Karla"/>
              <a:sym typeface="Karla"/>
            </a:endParaRPr>
          </a:p>
          <a:p>
            <a:pPr indent="-330200" lvl="0" marL="469900" rtl="0" algn="l">
              <a:lnSpc>
                <a:spcPct val="115000"/>
              </a:lnSpc>
              <a:spcBef>
                <a:spcPts val="0"/>
              </a:spcBef>
              <a:spcAft>
                <a:spcPts val="0"/>
              </a:spcAft>
              <a:buClr>
                <a:schemeClr val="dk1"/>
              </a:buClr>
              <a:buSzPts val="1400"/>
              <a:buFont typeface="Karla"/>
              <a:buAutoNum type="arabicPeriod"/>
            </a:pPr>
            <a:r>
              <a:rPr lang="en" sz="1400">
                <a:solidFill>
                  <a:schemeClr val="dk1"/>
                </a:solidFill>
                <a:latin typeface="Karla"/>
                <a:ea typeface="Karla"/>
                <a:cs typeface="Karla"/>
                <a:sym typeface="Karla"/>
              </a:rPr>
              <a:t>The molecular structure (monomeric or dimeric).</a:t>
            </a:r>
            <a:endParaRPr sz="1400">
              <a:solidFill>
                <a:schemeClr val="dk1"/>
              </a:solidFill>
              <a:latin typeface="Karla"/>
              <a:ea typeface="Karla"/>
              <a:cs typeface="Karla"/>
              <a:sym typeface="Karla"/>
            </a:endParaRPr>
          </a:p>
          <a:p>
            <a:pPr indent="-330200" lvl="0" marL="469900" rtl="0" algn="l">
              <a:lnSpc>
                <a:spcPct val="115000"/>
              </a:lnSpc>
              <a:spcBef>
                <a:spcPts val="0"/>
              </a:spcBef>
              <a:spcAft>
                <a:spcPts val="0"/>
              </a:spcAft>
              <a:buClr>
                <a:schemeClr val="dk1"/>
              </a:buClr>
              <a:buSzPts val="1400"/>
              <a:buFont typeface="Karla"/>
              <a:buAutoNum type="arabicPeriod"/>
            </a:pPr>
            <a:r>
              <a:rPr lang="en" sz="1400">
                <a:solidFill>
                  <a:schemeClr val="dk1"/>
                </a:solidFill>
                <a:latin typeface="Karla"/>
                <a:ea typeface="Karla"/>
                <a:cs typeface="Karla"/>
                <a:sym typeface="Karla"/>
              </a:rPr>
              <a:t>The osmolality of the injected preparation (hyperosmolal, low osmolal, or iso-ismolal relative to normal serum osmolality  [275 to 290 mosm/kg])</a:t>
            </a:r>
            <a:endParaRPr sz="1400">
              <a:solidFill>
                <a:schemeClr val="dk1"/>
              </a:solidFill>
              <a:latin typeface="Karla"/>
              <a:ea typeface="Karla"/>
              <a:cs typeface="Karla"/>
              <a:sym typeface="Karla"/>
            </a:endParaRPr>
          </a:p>
        </p:txBody>
      </p:sp>
      <p:pic>
        <p:nvPicPr>
          <p:cNvPr id="429" name="Google Shape;429;p26"/>
          <p:cNvPicPr preferRelativeResize="0"/>
          <p:nvPr/>
        </p:nvPicPr>
        <p:blipFill rotWithShape="1">
          <a:blip r:embed="rId4">
            <a:alphaModFix/>
          </a:blip>
          <a:srcRect b="8709" l="6226" r="0" t="4971"/>
          <a:stretch/>
        </p:blipFill>
        <p:spPr>
          <a:xfrm>
            <a:off x="1588725" y="2282462"/>
            <a:ext cx="1596900" cy="921625"/>
          </a:xfrm>
          <a:prstGeom prst="rect">
            <a:avLst/>
          </a:prstGeom>
          <a:noFill/>
          <a:ln>
            <a:noFill/>
          </a:ln>
        </p:spPr>
      </p:pic>
      <p:pic>
        <p:nvPicPr>
          <p:cNvPr id="430" name="Google Shape;430;p26"/>
          <p:cNvPicPr preferRelativeResize="0"/>
          <p:nvPr/>
        </p:nvPicPr>
        <p:blipFill rotWithShape="1">
          <a:blip r:embed="rId5">
            <a:alphaModFix/>
          </a:blip>
          <a:srcRect b="9083" l="3781" r="0" t="4657"/>
          <a:stretch/>
        </p:blipFill>
        <p:spPr>
          <a:xfrm>
            <a:off x="3386500" y="2301812"/>
            <a:ext cx="2704650" cy="882900"/>
          </a:xfrm>
          <a:prstGeom prst="rect">
            <a:avLst/>
          </a:prstGeom>
          <a:noFill/>
          <a:ln>
            <a:noFill/>
          </a:ln>
        </p:spPr>
      </p:pic>
      <p:grpSp>
        <p:nvGrpSpPr>
          <p:cNvPr id="431" name="Google Shape;431;p26"/>
          <p:cNvGrpSpPr/>
          <p:nvPr/>
        </p:nvGrpSpPr>
        <p:grpSpPr>
          <a:xfrm>
            <a:off x="79373" y="3184737"/>
            <a:ext cx="7540141" cy="3682662"/>
            <a:chOff x="1187415" y="2513789"/>
            <a:chExt cx="6769136" cy="3135248"/>
          </a:xfrm>
        </p:grpSpPr>
        <p:sp>
          <p:nvSpPr>
            <p:cNvPr id="432" name="Google Shape;432;p26"/>
            <p:cNvSpPr/>
            <p:nvPr/>
          </p:nvSpPr>
          <p:spPr>
            <a:xfrm>
              <a:off x="3653986" y="2513789"/>
              <a:ext cx="1836000" cy="442500"/>
            </a:xfrm>
            <a:prstGeom prst="roundRect">
              <a:avLst>
                <a:gd fmla="val 50000" name="adj"/>
              </a:avLst>
            </a:prstGeom>
            <a:solidFill>
              <a:srgbClr val="0D8F9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Karla"/>
                  <a:ea typeface="Karla"/>
                  <a:cs typeface="Karla"/>
                  <a:sym typeface="Karla"/>
                </a:rPr>
                <a:t>RCM Classification </a:t>
              </a:r>
              <a:endParaRPr>
                <a:solidFill>
                  <a:srgbClr val="FFFFFF"/>
                </a:solidFill>
                <a:latin typeface="Karla"/>
                <a:ea typeface="Karla"/>
                <a:cs typeface="Karla"/>
                <a:sym typeface="Karla"/>
              </a:endParaRPr>
            </a:p>
          </p:txBody>
        </p:sp>
        <p:sp>
          <p:nvSpPr>
            <p:cNvPr id="433" name="Google Shape;433;p26"/>
            <p:cNvSpPr/>
            <p:nvPr/>
          </p:nvSpPr>
          <p:spPr>
            <a:xfrm>
              <a:off x="5573240" y="3429000"/>
              <a:ext cx="1538100" cy="442500"/>
            </a:xfrm>
            <a:prstGeom prst="roundRect">
              <a:avLst>
                <a:gd fmla="val 50000" name="adj"/>
              </a:avLst>
            </a:prstGeom>
            <a:solidFill>
              <a:srgbClr val="869FB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Karla"/>
                  <a:ea typeface="Karla"/>
                  <a:cs typeface="Karla"/>
                  <a:sym typeface="Karla"/>
                </a:rPr>
                <a:t>Non ionic </a:t>
              </a:r>
              <a:endParaRPr>
                <a:solidFill>
                  <a:srgbClr val="FFFFFF"/>
                </a:solidFill>
                <a:latin typeface="Karla"/>
                <a:ea typeface="Karla"/>
                <a:cs typeface="Karla"/>
                <a:sym typeface="Karla"/>
              </a:endParaRPr>
            </a:p>
          </p:txBody>
        </p:sp>
        <p:sp>
          <p:nvSpPr>
            <p:cNvPr id="434" name="Google Shape;434;p26"/>
            <p:cNvSpPr/>
            <p:nvPr/>
          </p:nvSpPr>
          <p:spPr>
            <a:xfrm>
              <a:off x="2032647" y="3429000"/>
              <a:ext cx="1538100" cy="442500"/>
            </a:xfrm>
            <a:prstGeom prst="roundRect">
              <a:avLst>
                <a:gd fmla="val 50000" name="adj"/>
              </a:avLst>
            </a:prstGeom>
            <a:solidFill>
              <a:srgbClr val="869FB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FFFFFF"/>
                  </a:solidFill>
                  <a:latin typeface="Karla"/>
                  <a:ea typeface="Karla"/>
                  <a:cs typeface="Karla"/>
                  <a:sym typeface="Karla"/>
                </a:rPr>
                <a:t>Ionic </a:t>
              </a:r>
              <a:endParaRPr>
                <a:solidFill>
                  <a:srgbClr val="FFFFFF"/>
                </a:solidFill>
                <a:latin typeface="Karla"/>
                <a:ea typeface="Karla"/>
                <a:cs typeface="Karla"/>
                <a:sym typeface="Karla"/>
              </a:endParaRPr>
            </a:p>
          </p:txBody>
        </p:sp>
        <p:sp>
          <p:nvSpPr>
            <p:cNvPr id="435" name="Google Shape;435;p26"/>
            <p:cNvSpPr/>
            <p:nvPr/>
          </p:nvSpPr>
          <p:spPr>
            <a:xfrm>
              <a:off x="1187415" y="4328744"/>
              <a:ext cx="1614300" cy="1102500"/>
            </a:xfrm>
            <a:prstGeom prst="roundRect">
              <a:avLst>
                <a:gd fmla="val 50000" name="adj"/>
              </a:avLst>
            </a:prstGeom>
            <a:solidFill>
              <a:srgbClr val="CFD9E0"/>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200">
                  <a:solidFill>
                    <a:schemeClr val="dk1"/>
                  </a:solidFill>
                  <a:latin typeface="Arvo"/>
                  <a:ea typeface="Arvo"/>
                  <a:cs typeface="Arvo"/>
                  <a:sym typeface="Arvo"/>
                </a:rPr>
                <a:t>Hyperosmolal</a:t>
              </a:r>
              <a:endParaRPr b="1" sz="1200">
                <a:solidFill>
                  <a:schemeClr val="dk1"/>
                </a:solidFill>
                <a:latin typeface="Arvo"/>
                <a:ea typeface="Arvo"/>
                <a:cs typeface="Arvo"/>
                <a:sym typeface="Arvo"/>
              </a:endParaRPr>
            </a:p>
            <a:p>
              <a:pPr indent="0" lvl="0" marL="0" rtl="0" algn="ctr">
                <a:lnSpc>
                  <a:spcPct val="115000"/>
                </a:lnSpc>
                <a:spcBef>
                  <a:spcPts val="0"/>
                </a:spcBef>
                <a:spcAft>
                  <a:spcPts val="0"/>
                </a:spcAft>
                <a:buClr>
                  <a:schemeClr val="dk1"/>
                </a:buClr>
                <a:buSzPts val="1100"/>
                <a:buFont typeface="Arial"/>
                <a:buNone/>
              </a:pPr>
              <a:r>
                <a:rPr lang="en" sz="1200">
                  <a:solidFill>
                    <a:schemeClr val="dk1"/>
                  </a:solidFill>
                  <a:latin typeface="Arvo"/>
                  <a:ea typeface="Arvo"/>
                  <a:cs typeface="Arvo"/>
                  <a:sym typeface="Arvo"/>
                </a:rPr>
                <a:t> &gt;1400 mosm/kg </a:t>
              </a:r>
              <a:endParaRPr sz="1200">
                <a:solidFill>
                  <a:schemeClr val="dk1"/>
                </a:solidFill>
                <a:latin typeface="Arvo"/>
                <a:ea typeface="Arvo"/>
                <a:cs typeface="Arvo"/>
                <a:sym typeface="Arvo"/>
              </a:endParaRPr>
            </a:p>
            <a:p>
              <a:pPr indent="0" lvl="0" marL="0" rtl="0" algn="ctr">
                <a:lnSpc>
                  <a:spcPct val="115000"/>
                </a:lnSpc>
                <a:spcBef>
                  <a:spcPts val="0"/>
                </a:spcBef>
                <a:spcAft>
                  <a:spcPts val="0"/>
                </a:spcAft>
                <a:buClr>
                  <a:schemeClr val="dk1"/>
                </a:buClr>
                <a:buSzPts val="1100"/>
                <a:buFont typeface="Arial"/>
                <a:buNone/>
              </a:pPr>
              <a:r>
                <a:rPr lang="en" sz="1200">
                  <a:solidFill>
                    <a:schemeClr val="dk1"/>
                  </a:solidFill>
                  <a:latin typeface="Arvo"/>
                  <a:ea typeface="Arvo"/>
                  <a:cs typeface="Arvo"/>
                  <a:sym typeface="Arvo"/>
                </a:rPr>
                <a:t>Diatrizoate</a:t>
              </a:r>
              <a:endParaRPr sz="1200">
                <a:solidFill>
                  <a:schemeClr val="dk1"/>
                </a:solidFill>
                <a:latin typeface="Arvo"/>
                <a:ea typeface="Arvo"/>
                <a:cs typeface="Arvo"/>
                <a:sym typeface="Arvo"/>
              </a:endParaRPr>
            </a:p>
            <a:p>
              <a:pPr indent="0" lvl="0" marL="0" rtl="0" algn="ctr">
                <a:lnSpc>
                  <a:spcPct val="115000"/>
                </a:lnSpc>
                <a:spcBef>
                  <a:spcPts val="0"/>
                </a:spcBef>
                <a:spcAft>
                  <a:spcPts val="0"/>
                </a:spcAft>
                <a:buClr>
                  <a:schemeClr val="dk1"/>
                </a:buClr>
                <a:buSzPts val="1100"/>
                <a:buFont typeface="Arial"/>
                <a:buNone/>
              </a:pPr>
              <a:r>
                <a:rPr lang="en" sz="1200">
                  <a:solidFill>
                    <a:schemeClr val="dk1"/>
                  </a:solidFill>
                  <a:latin typeface="Arvo"/>
                  <a:ea typeface="Arvo"/>
                  <a:cs typeface="Arvo"/>
                  <a:sym typeface="Arvo"/>
                </a:rPr>
                <a:t>lothalamate metrizoate</a:t>
              </a:r>
              <a:endParaRPr>
                <a:solidFill>
                  <a:srgbClr val="FFFFFF"/>
                </a:solidFill>
                <a:latin typeface="Karla"/>
                <a:ea typeface="Karla"/>
                <a:cs typeface="Karla"/>
                <a:sym typeface="Karla"/>
              </a:endParaRPr>
            </a:p>
          </p:txBody>
        </p:sp>
        <p:sp>
          <p:nvSpPr>
            <p:cNvPr id="436" name="Google Shape;436;p26"/>
            <p:cNvSpPr/>
            <p:nvPr/>
          </p:nvSpPr>
          <p:spPr>
            <a:xfrm>
              <a:off x="2877886" y="4328710"/>
              <a:ext cx="1538100" cy="981900"/>
            </a:xfrm>
            <a:prstGeom prst="roundRect">
              <a:avLst>
                <a:gd fmla="val 50000" name="adj"/>
              </a:avLst>
            </a:prstGeom>
            <a:solidFill>
              <a:srgbClr val="CFD9E0"/>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200">
                  <a:solidFill>
                    <a:schemeClr val="dk1"/>
                  </a:solidFill>
                  <a:latin typeface="Arvo"/>
                  <a:ea typeface="Arvo"/>
                  <a:cs typeface="Arvo"/>
                  <a:sym typeface="Arvo"/>
                </a:rPr>
                <a:t>Low osomalal </a:t>
              </a:r>
              <a:endParaRPr b="1" sz="1200">
                <a:solidFill>
                  <a:schemeClr val="dk1"/>
                </a:solidFill>
                <a:latin typeface="Arvo"/>
                <a:ea typeface="Arvo"/>
                <a:cs typeface="Arvo"/>
                <a:sym typeface="Arvo"/>
              </a:endParaRPr>
            </a:p>
            <a:p>
              <a:pPr indent="0" lvl="0" marL="0" rtl="0" algn="ctr">
                <a:spcBef>
                  <a:spcPts val="0"/>
                </a:spcBef>
                <a:spcAft>
                  <a:spcPts val="0"/>
                </a:spcAft>
                <a:buClr>
                  <a:schemeClr val="dk1"/>
                </a:buClr>
                <a:buSzPts val="1100"/>
                <a:buFont typeface="Arial"/>
                <a:buNone/>
              </a:pPr>
              <a:r>
                <a:rPr lang="en" sz="1200">
                  <a:solidFill>
                    <a:schemeClr val="dk1"/>
                  </a:solidFill>
                  <a:latin typeface="Arvo"/>
                  <a:ea typeface="Arvo"/>
                  <a:cs typeface="Arvo"/>
                  <a:sym typeface="Arvo"/>
                </a:rPr>
                <a:t>600 mosm/kg </a:t>
              </a:r>
              <a:endParaRPr sz="1200">
                <a:solidFill>
                  <a:schemeClr val="dk1"/>
                </a:solidFill>
                <a:latin typeface="Arvo"/>
                <a:ea typeface="Arvo"/>
                <a:cs typeface="Arvo"/>
                <a:sym typeface="Arvo"/>
              </a:endParaRPr>
            </a:p>
            <a:p>
              <a:pPr indent="0" lvl="0" marL="0" rtl="0" algn="ctr">
                <a:spcBef>
                  <a:spcPts val="0"/>
                </a:spcBef>
                <a:spcAft>
                  <a:spcPts val="0"/>
                </a:spcAft>
                <a:buClr>
                  <a:schemeClr val="dk1"/>
                </a:buClr>
                <a:buSzPts val="1100"/>
                <a:buFont typeface="Arial"/>
                <a:buNone/>
              </a:pPr>
              <a:r>
                <a:rPr lang="en" sz="1200">
                  <a:solidFill>
                    <a:schemeClr val="dk1"/>
                  </a:solidFill>
                  <a:latin typeface="Arvo"/>
                  <a:ea typeface="Arvo"/>
                  <a:cs typeface="Arvo"/>
                  <a:sym typeface="Arvo"/>
                </a:rPr>
                <a:t>loxagiate</a:t>
              </a:r>
              <a:endParaRPr>
                <a:solidFill>
                  <a:srgbClr val="FFFFFF"/>
                </a:solidFill>
                <a:latin typeface="Karla"/>
                <a:ea typeface="Karla"/>
                <a:cs typeface="Karla"/>
                <a:sym typeface="Karla"/>
              </a:endParaRPr>
            </a:p>
          </p:txBody>
        </p:sp>
        <p:sp>
          <p:nvSpPr>
            <p:cNvPr id="437" name="Google Shape;437;p26"/>
            <p:cNvSpPr/>
            <p:nvPr/>
          </p:nvSpPr>
          <p:spPr>
            <a:xfrm>
              <a:off x="4554419" y="4328737"/>
              <a:ext cx="1964100" cy="1320300"/>
            </a:xfrm>
            <a:prstGeom prst="roundRect">
              <a:avLst>
                <a:gd fmla="val 50000" name="adj"/>
              </a:avLst>
            </a:prstGeom>
            <a:solidFill>
              <a:srgbClr val="CFD9E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200">
                <a:solidFill>
                  <a:schemeClr val="dk1"/>
                </a:solidFill>
                <a:latin typeface="Arvo"/>
                <a:ea typeface="Arvo"/>
                <a:cs typeface="Arvo"/>
                <a:sym typeface="Arvo"/>
              </a:endParaRPr>
            </a:p>
            <a:p>
              <a:pPr indent="0" lvl="0" marL="0" rtl="0" algn="ctr">
                <a:spcBef>
                  <a:spcPts val="0"/>
                </a:spcBef>
                <a:spcAft>
                  <a:spcPts val="0"/>
                </a:spcAft>
                <a:buClr>
                  <a:schemeClr val="dk1"/>
                </a:buClr>
                <a:buSzPts val="1100"/>
                <a:buFont typeface="Arial"/>
                <a:buNone/>
              </a:pPr>
              <a:r>
                <a:rPr b="1" lang="en" sz="1200">
                  <a:solidFill>
                    <a:schemeClr val="dk1"/>
                  </a:solidFill>
                  <a:latin typeface="Arvo"/>
                  <a:ea typeface="Arvo"/>
                  <a:cs typeface="Arvo"/>
                  <a:sym typeface="Arvo"/>
                </a:rPr>
                <a:t>Low osmolal </a:t>
              </a:r>
              <a:endParaRPr b="1" sz="1200">
                <a:solidFill>
                  <a:schemeClr val="dk1"/>
                </a:solidFill>
                <a:latin typeface="Arvo"/>
                <a:ea typeface="Arvo"/>
                <a:cs typeface="Arvo"/>
                <a:sym typeface="Arvo"/>
              </a:endParaRPr>
            </a:p>
            <a:p>
              <a:pPr indent="0" lvl="0" marL="0" rtl="0" algn="ctr">
                <a:spcBef>
                  <a:spcPts val="0"/>
                </a:spcBef>
                <a:spcAft>
                  <a:spcPts val="0"/>
                </a:spcAft>
                <a:buNone/>
              </a:pPr>
              <a:r>
                <a:rPr lang="en" sz="1200">
                  <a:solidFill>
                    <a:schemeClr val="dk1"/>
                  </a:solidFill>
                  <a:latin typeface="Arvo"/>
                  <a:ea typeface="Arvo"/>
                  <a:cs typeface="Arvo"/>
                  <a:sym typeface="Arvo"/>
                </a:rPr>
                <a:t>500 to 850 mosm/kg </a:t>
              </a:r>
              <a:endParaRPr sz="1200">
                <a:solidFill>
                  <a:schemeClr val="dk1"/>
                </a:solidFill>
                <a:latin typeface="Arvo"/>
                <a:ea typeface="Arvo"/>
                <a:cs typeface="Arvo"/>
                <a:sym typeface="Arvo"/>
              </a:endParaRPr>
            </a:p>
            <a:p>
              <a:pPr indent="0" lvl="0" marL="0" rtl="0" algn="ctr">
                <a:spcBef>
                  <a:spcPts val="0"/>
                </a:spcBef>
                <a:spcAft>
                  <a:spcPts val="0"/>
                </a:spcAft>
                <a:buClr>
                  <a:schemeClr val="dk1"/>
                </a:buClr>
                <a:buSzPts val="1100"/>
                <a:buFont typeface="Arial"/>
                <a:buNone/>
              </a:pPr>
              <a:r>
                <a:rPr lang="en" sz="1200">
                  <a:solidFill>
                    <a:schemeClr val="dk1"/>
                  </a:solidFill>
                  <a:latin typeface="Arvo"/>
                  <a:ea typeface="Arvo"/>
                  <a:cs typeface="Arvo"/>
                  <a:sym typeface="Arvo"/>
                </a:rPr>
                <a:t>lohexol</a:t>
              </a:r>
              <a:endParaRPr sz="1200">
                <a:solidFill>
                  <a:schemeClr val="dk1"/>
                </a:solidFill>
                <a:latin typeface="Arvo"/>
                <a:ea typeface="Arvo"/>
                <a:cs typeface="Arvo"/>
                <a:sym typeface="Arvo"/>
              </a:endParaRPr>
            </a:p>
            <a:p>
              <a:pPr indent="0" lvl="0" marL="0" rtl="0" algn="ctr">
                <a:spcBef>
                  <a:spcPts val="0"/>
                </a:spcBef>
                <a:spcAft>
                  <a:spcPts val="0"/>
                </a:spcAft>
                <a:buClr>
                  <a:schemeClr val="dk1"/>
                </a:buClr>
                <a:buSzPts val="1100"/>
                <a:buFont typeface="Arial"/>
                <a:buNone/>
              </a:pPr>
              <a:r>
                <a:rPr lang="en" sz="1200">
                  <a:solidFill>
                    <a:schemeClr val="dk1"/>
                  </a:solidFill>
                  <a:latin typeface="Arvo"/>
                  <a:ea typeface="Arvo"/>
                  <a:cs typeface="Arvo"/>
                  <a:sym typeface="Arvo"/>
                </a:rPr>
                <a:t> lopamidol </a:t>
              </a:r>
              <a:endParaRPr sz="1200">
                <a:solidFill>
                  <a:schemeClr val="dk1"/>
                </a:solidFill>
                <a:latin typeface="Arvo"/>
                <a:ea typeface="Arvo"/>
                <a:cs typeface="Arvo"/>
                <a:sym typeface="Arvo"/>
              </a:endParaRPr>
            </a:p>
            <a:p>
              <a:pPr indent="0" lvl="0" marL="0" rtl="0" algn="ctr">
                <a:spcBef>
                  <a:spcPts val="0"/>
                </a:spcBef>
                <a:spcAft>
                  <a:spcPts val="0"/>
                </a:spcAft>
                <a:buClr>
                  <a:schemeClr val="dk1"/>
                </a:buClr>
                <a:buSzPts val="1100"/>
                <a:buFont typeface="Arial"/>
                <a:buNone/>
              </a:pPr>
              <a:r>
                <a:rPr lang="en" sz="1200">
                  <a:solidFill>
                    <a:schemeClr val="dk1"/>
                  </a:solidFill>
                  <a:latin typeface="Arvo"/>
                  <a:ea typeface="Arvo"/>
                  <a:cs typeface="Arvo"/>
                  <a:sym typeface="Arvo"/>
                </a:rPr>
                <a:t>lversol</a:t>
              </a:r>
              <a:endParaRPr sz="1200">
                <a:solidFill>
                  <a:schemeClr val="dk1"/>
                </a:solidFill>
                <a:latin typeface="Arvo"/>
                <a:ea typeface="Arvo"/>
                <a:cs typeface="Arvo"/>
                <a:sym typeface="Arvo"/>
              </a:endParaRPr>
            </a:p>
            <a:p>
              <a:pPr indent="0" lvl="0" marL="0" rtl="0" algn="ctr">
                <a:spcBef>
                  <a:spcPts val="0"/>
                </a:spcBef>
                <a:spcAft>
                  <a:spcPts val="0"/>
                </a:spcAft>
                <a:buClr>
                  <a:schemeClr val="dk1"/>
                </a:buClr>
                <a:buSzPts val="1100"/>
                <a:buFont typeface="Arial"/>
                <a:buNone/>
              </a:pPr>
              <a:r>
                <a:rPr lang="en" sz="1200">
                  <a:solidFill>
                    <a:schemeClr val="dk1"/>
                  </a:solidFill>
                  <a:latin typeface="Arvo"/>
                  <a:ea typeface="Arvo"/>
                  <a:cs typeface="Arvo"/>
                  <a:sym typeface="Arvo"/>
                </a:rPr>
                <a:t> lopromide </a:t>
              </a:r>
              <a:endParaRPr sz="1200">
                <a:solidFill>
                  <a:schemeClr val="dk1"/>
                </a:solidFill>
                <a:latin typeface="Arvo"/>
                <a:ea typeface="Arvo"/>
                <a:cs typeface="Arvo"/>
                <a:sym typeface="Arvo"/>
              </a:endParaRPr>
            </a:p>
            <a:p>
              <a:pPr indent="0" lvl="0" marL="0" rtl="0" algn="ctr">
                <a:spcBef>
                  <a:spcPts val="0"/>
                </a:spcBef>
                <a:spcAft>
                  <a:spcPts val="0"/>
                </a:spcAft>
                <a:buClr>
                  <a:schemeClr val="dk1"/>
                </a:buClr>
                <a:buSzPts val="1100"/>
                <a:buFont typeface="Arial"/>
                <a:buNone/>
              </a:pPr>
              <a:r>
                <a:rPr lang="en" sz="1200">
                  <a:solidFill>
                    <a:schemeClr val="dk1"/>
                  </a:solidFill>
                  <a:latin typeface="Arvo"/>
                  <a:ea typeface="Arvo"/>
                  <a:cs typeface="Arvo"/>
                  <a:sym typeface="Arvo"/>
                </a:rPr>
                <a:t>loxilan</a:t>
              </a:r>
              <a:endParaRPr sz="1200">
                <a:solidFill>
                  <a:schemeClr val="dk1"/>
                </a:solidFill>
                <a:latin typeface="Arvo"/>
                <a:ea typeface="Arvo"/>
                <a:cs typeface="Arvo"/>
                <a:sym typeface="Arvo"/>
              </a:endParaRPr>
            </a:p>
            <a:p>
              <a:pPr indent="0" lvl="0" marL="0" rtl="0" algn="ctr">
                <a:spcBef>
                  <a:spcPts val="0"/>
                </a:spcBef>
                <a:spcAft>
                  <a:spcPts val="0"/>
                </a:spcAft>
                <a:buNone/>
              </a:pPr>
              <a:r>
                <a:t/>
              </a:r>
              <a:endParaRPr>
                <a:solidFill>
                  <a:srgbClr val="FFFFFF"/>
                </a:solidFill>
                <a:latin typeface="Karla"/>
                <a:ea typeface="Karla"/>
                <a:cs typeface="Karla"/>
                <a:sym typeface="Karla"/>
              </a:endParaRPr>
            </a:p>
          </p:txBody>
        </p:sp>
        <p:sp>
          <p:nvSpPr>
            <p:cNvPr id="438" name="Google Shape;438;p26"/>
            <p:cNvSpPr/>
            <p:nvPr/>
          </p:nvSpPr>
          <p:spPr>
            <a:xfrm>
              <a:off x="6605052" y="4328712"/>
              <a:ext cx="1351500" cy="729600"/>
            </a:xfrm>
            <a:prstGeom prst="roundRect">
              <a:avLst>
                <a:gd fmla="val 50000" name="adj"/>
              </a:avLst>
            </a:prstGeom>
            <a:solidFill>
              <a:srgbClr val="CFD9E0"/>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400"/>
                <a:buFont typeface="Arial"/>
                <a:buNone/>
              </a:pPr>
              <a:r>
                <a:rPr b="1" lang="en" sz="1200">
                  <a:solidFill>
                    <a:schemeClr val="dk1"/>
                  </a:solidFill>
                  <a:latin typeface="Arvo"/>
                  <a:ea typeface="Arvo"/>
                  <a:cs typeface="Arvo"/>
                  <a:sym typeface="Arvo"/>
                </a:rPr>
                <a:t>Iso-osomlal</a:t>
              </a:r>
              <a:endParaRPr b="1" sz="1200">
                <a:solidFill>
                  <a:schemeClr val="dk1"/>
                </a:solidFill>
                <a:latin typeface="Arvo"/>
                <a:ea typeface="Arvo"/>
                <a:cs typeface="Arvo"/>
                <a:sym typeface="Arvo"/>
              </a:endParaRPr>
            </a:p>
            <a:p>
              <a:pPr indent="0" lvl="0" marL="0" rtl="0" algn="ctr">
                <a:spcBef>
                  <a:spcPts val="0"/>
                </a:spcBef>
                <a:spcAft>
                  <a:spcPts val="0"/>
                </a:spcAft>
                <a:buClr>
                  <a:schemeClr val="dk1"/>
                </a:buClr>
                <a:buSzPts val="1400"/>
                <a:buFont typeface="Arial"/>
                <a:buNone/>
              </a:pPr>
              <a:r>
                <a:rPr lang="en" sz="1200">
                  <a:solidFill>
                    <a:schemeClr val="dk1"/>
                  </a:solidFill>
                  <a:latin typeface="Arvo"/>
                  <a:ea typeface="Arvo"/>
                  <a:cs typeface="Arvo"/>
                  <a:sym typeface="Arvo"/>
                </a:rPr>
                <a:t> 290 mosm/kg lodixanol</a:t>
              </a:r>
              <a:endParaRPr>
                <a:solidFill>
                  <a:srgbClr val="FFFFFF"/>
                </a:solidFill>
                <a:latin typeface="Karla"/>
                <a:ea typeface="Karla"/>
                <a:cs typeface="Karla"/>
                <a:sym typeface="Karla"/>
              </a:endParaRPr>
            </a:p>
          </p:txBody>
        </p:sp>
        <p:cxnSp>
          <p:nvCxnSpPr>
            <p:cNvPr id="439" name="Google Shape;439;p26"/>
            <p:cNvCxnSpPr>
              <a:stCxn id="432" idx="2"/>
              <a:endCxn id="433" idx="0"/>
            </p:cNvCxnSpPr>
            <p:nvPr/>
          </p:nvCxnSpPr>
          <p:spPr>
            <a:xfrm flipH="1" rot="-5400000">
              <a:off x="5220736" y="2307539"/>
              <a:ext cx="472800" cy="1770300"/>
            </a:xfrm>
            <a:prstGeom prst="bentConnector3">
              <a:avLst>
                <a:gd fmla="val 49991" name="adj1"/>
              </a:avLst>
            </a:prstGeom>
            <a:noFill/>
            <a:ln cap="flat" cmpd="sng" w="9525">
              <a:solidFill>
                <a:srgbClr val="C2C2C2"/>
              </a:solidFill>
              <a:prstDash val="solid"/>
              <a:round/>
              <a:headEnd len="sm" w="sm" type="none"/>
              <a:tailEnd len="sm" w="sm" type="none"/>
            </a:ln>
          </p:spPr>
        </p:cxnSp>
        <p:cxnSp>
          <p:nvCxnSpPr>
            <p:cNvPr id="440" name="Google Shape;440;p26"/>
            <p:cNvCxnSpPr>
              <a:stCxn id="434" idx="0"/>
              <a:endCxn id="432" idx="2"/>
            </p:cNvCxnSpPr>
            <p:nvPr/>
          </p:nvCxnSpPr>
          <p:spPr>
            <a:xfrm rot="-5400000">
              <a:off x="3450447" y="2307450"/>
              <a:ext cx="472800" cy="1770300"/>
            </a:xfrm>
            <a:prstGeom prst="bentConnector3">
              <a:avLst>
                <a:gd fmla="val 49991" name="adj1"/>
              </a:avLst>
            </a:prstGeom>
            <a:noFill/>
            <a:ln cap="flat" cmpd="sng" w="9525">
              <a:solidFill>
                <a:srgbClr val="C2C2C2"/>
              </a:solidFill>
              <a:prstDash val="solid"/>
              <a:round/>
              <a:headEnd len="sm" w="sm" type="none"/>
              <a:tailEnd len="sm" w="sm" type="none"/>
            </a:ln>
          </p:spPr>
        </p:cxnSp>
        <p:cxnSp>
          <p:nvCxnSpPr>
            <p:cNvPr id="441" name="Google Shape;441;p26"/>
            <p:cNvCxnSpPr>
              <a:stCxn id="434" idx="2"/>
              <a:endCxn id="436" idx="0"/>
            </p:cNvCxnSpPr>
            <p:nvPr/>
          </p:nvCxnSpPr>
          <p:spPr>
            <a:xfrm flipH="1" rot="-5400000">
              <a:off x="2995647" y="3677550"/>
              <a:ext cx="457200" cy="845100"/>
            </a:xfrm>
            <a:prstGeom prst="bentConnector3">
              <a:avLst>
                <a:gd fmla="val 50001" name="adj1"/>
              </a:avLst>
            </a:prstGeom>
            <a:noFill/>
            <a:ln cap="flat" cmpd="sng" w="9525">
              <a:solidFill>
                <a:srgbClr val="C2C2C2"/>
              </a:solidFill>
              <a:prstDash val="solid"/>
              <a:round/>
              <a:headEnd len="sm" w="sm" type="none"/>
              <a:tailEnd len="sm" w="sm" type="none"/>
            </a:ln>
          </p:spPr>
        </p:cxnSp>
        <p:cxnSp>
          <p:nvCxnSpPr>
            <p:cNvPr id="442" name="Google Shape;442;p26"/>
            <p:cNvCxnSpPr>
              <a:stCxn id="435" idx="0"/>
              <a:endCxn id="434" idx="2"/>
            </p:cNvCxnSpPr>
            <p:nvPr/>
          </p:nvCxnSpPr>
          <p:spPr>
            <a:xfrm rot="-5400000">
              <a:off x="2169465" y="3696644"/>
              <a:ext cx="457200" cy="807000"/>
            </a:xfrm>
            <a:prstGeom prst="bentConnector3">
              <a:avLst>
                <a:gd fmla="val 50005" name="adj1"/>
              </a:avLst>
            </a:prstGeom>
            <a:noFill/>
            <a:ln cap="flat" cmpd="sng" w="9525">
              <a:solidFill>
                <a:srgbClr val="C2C2C2"/>
              </a:solidFill>
              <a:prstDash val="solid"/>
              <a:round/>
              <a:headEnd len="sm" w="sm" type="none"/>
              <a:tailEnd len="sm" w="sm" type="none"/>
            </a:ln>
          </p:spPr>
        </p:cxnSp>
        <p:cxnSp>
          <p:nvCxnSpPr>
            <p:cNvPr id="443" name="Google Shape;443;p26"/>
            <p:cNvCxnSpPr>
              <a:stCxn id="433" idx="2"/>
              <a:endCxn id="438" idx="0"/>
            </p:cNvCxnSpPr>
            <p:nvPr/>
          </p:nvCxnSpPr>
          <p:spPr>
            <a:xfrm flipH="1" rot="-5400000">
              <a:off x="6582890" y="3630900"/>
              <a:ext cx="457200" cy="938400"/>
            </a:xfrm>
            <a:prstGeom prst="bentConnector3">
              <a:avLst>
                <a:gd fmla="val 50001" name="adj1"/>
              </a:avLst>
            </a:prstGeom>
            <a:noFill/>
            <a:ln cap="flat" cmpd="sng" w="9525">
              <a:solidFill>
                <a:srgbClr val="C2C2C2"/>
              </a:solidFill>
              <a:prstDash val="solid"/>
              <a:round/>
              <a:headEnd len="sm" w="sm" type="none"/>
              <a:tailEnd len="sm" w="sm" type="none"/>
            </a:ln>
          </p:spPr>
        </p:cxnSp>
        <p:cxnSp>
          <p:nvCxnSpPr>
            <p:cNvPr id="444" name="Google Shape;444;p26"/>
            <p:cNvCxnSpPr>
              <a:stCxn id="437" idx="0"/>
              <a:endCxn id="433" idx="2"/>
            </p:cNvCxnSpPr>
            <p:nvPr/>
          </p:nvCxnSpPr>
          <p:spPr>
            <a:xfrm rot="-5400000">
              <a:off x="5710769" y="3697237"/>
              <a:ext cx="457200" cy="805800"/>
            </a:xfrm>
            <a:prstGeom prst="bentConnector3">
              <a:avLst>
                <a:gd fmla="val 50004" name="adj1"/>
              </a:avLst>
            </a:prstGeom>
            <a:noFill/>
            <a:ln cap="flat" cmpd="sng" w="9525">
              <a:solidFill>
                <a:srgbClr val="C2C2C2"/>
              </a:solidFill>
              <a:prstDash val="solid"/>
              <a:round/>
              <a:headEnd len="sm" w="sm" type="none"/>
              <a:tailEnd len="sm" w="sm" type="none"/>
            </a:ln>
          </p:spPr>
        </p:cxnSp>
      </p:grpSp>
      <p:sp>
        <p:nvSpPr>
          <p:cNvPr id="445" name="Google Shape;445;p26"/>
          <p:cNvSpPr txBox="1"/>
          <p:nvPr/>
        </p:nvSpPr>
        <p:spPr>
          <a:xfrm>
            <a:off x="79375" y="5021288"/>
            <a:ext cx="17214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Karla"/>
                <a:ea typeface="Karla"/>
                <a:cs typeface="Karla"/>
                <a:sym typeface="Karla"/>
              </a:rPr>
              <a:t>Monomeric</a:t>
            </a:r>
            <a:endParaRPr b="1">
              <a:latin typeface="Karla"/>
              <a:ea typeface="Karla"/>
              <a:cs typeface="Karla"/>
              <a:sym typeface="Karla"/>
            </a:endParaRPr>
          </a:p>
        </p:txBody>
      </p:sp>
      <p:sp>
        <p:nvSpPr>
          <p:cNvPr id="446" name="Google Shape;446;p26"/>
          <p:cNvSpPr txBox="1"/>
          <p:nvPr/>
        </p:nvSpPr>
        <p:spPr>
          <a:xfrm>
            <a:off x="4013251" y="5025313"/>
            <a:ext cx="1929900" cy="3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Karla"/>
                <a:ea typeface="Karla"/>
                <a:cs typeface="Karla"/>
                <a:sym typeface="Karla"/>
              </a:rPr>
              <a:t>Monomeric</a:t>
            </a:r>
            <a:endParaRPr b="1">
              <a:latin typeface="Karla"/>
              <a:ea typeface="Karla"/>
              <a:cs typeface="Karla"/>
              <a:sym typeface="Karla"/>
            </a:endParaRPr>
          </a:p>
        </p:txBody>
      </p:sp>
      <p:sp>
        <p:nvSpPr>
          <p:cNvPr id="447" name="Google Shape;447;p26"/>
          <p:cNvSpPr txBox="1"/>
          <p:nvPr/>
        </p:nvSpPr>
        <p:spPr>
          <a:xfrm>
            <a:off x="2013450" y="5025313"/>
            <a:ext cx="1596900" cy="3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Karla"/>
                <a:ea typeface="Karla"/>
                <a:cs typeface="Karla"/>
                <a:sym typeface="Karla"/>
              </a:rPr>
              <a:t>Dimeric</a:t>
            </a:r>
            <a:endParaRPr b="1">
              <a:latin typeface="Karla"/>
              <a:ea typeface="Karla"/>
              <a:cs typeface="Karla"/>
              <a:sym typeface="Karla"/>
            </a:endParaRPr>
          </a:p>
        </p:txBody>
      </p:sp>
      <p:sp>
        <p:nvSpPr>
          <p:cNvPr id="448" name="Google Shape;448;p26"/>
          <p:cNvSpPr txBox="1"/>
          <p:nvPr/>
        </p:nvSpPr>
        <p:spPr>
          <a:xfrm>
            <a:off x="6084775" y="5025313"/>
            <a:ext cx="1596900" cy="366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Karla"/>
                <a:ea typeface="Karla"/>
                <a:cs typeface="Karla"/>
                <a:sym typeface="Karla"/>
              </a:rPr>
              <a:t>Dimeric</a:t>
            </a:r>
            <a:endParaRPr b="1">
              <a:latin typeface="Karla"/>
              <a:ea typeface="Karla"/>
              <a:cs typeface="Karla"/>
              <a:sym typeface="Karla"/>
            </a:endParaRPr>
          </a:p>
        </p:txBody>
      </p:sp>
      <p:sp>
        <p:nvSpPr>
          <p:cNvPr id="449" name="Google Shape;449;p26"/>
          <p:cNvSpPr txBox="1"/>
          <p:nvPr/>
        </p:nvSpPr>
        <p:spPr>
          <a:xfrm>
            <a:off x="398493" y="6929539"/>
            <a:ext cx="48123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lt2"/>
                </a:solidFill>
                <a:latin typeface="Karla"/>
                <a:ea typeface="Karla"/>
                <a:cs typeface="Karla"/>
                <a:sym typeface="Karla"/>
              </a:rPr>
              <a:t>Iodinated contrast media (ICM)</a:t>
            </a:r>
            <a:endParaRPr b="1" sz="2000">
              <a:solidFill>
                <a:schemeClr val="lt2"/>
              </a:solidFill>
              <a:latin typeface="Karla"/>
              <a:ea typeface="Karla"/>
              <a:cs typeface="Karla"/>
              <a:sym typeface="Karla"/>
            </a:endParaRPr>
          </a:p>
        </p:txBody>
      </p:sp>
      <p:sp>
        <p:nvSpPr>
          <p:cNvPr id="450" name="Google Shape;450;p26"/>
          <p:cNvSpPr txBox="1"/>
          <p:nvPr/>
        </p:nvSpPr>
        <p:spPr>
          <a:xfrm>
            <a:off x="158545" y="7388242"/>
            <a:ext cx="7455600" cy="1633500"/>
          </a:xfrm>
          <a:prstGeom prst="rect">
            <a:avLst/>
          </a:prstGeom>
          <a:noFill/>
          <a:ln>
            <a:noFill/>
          </a:ln>
        </p:spPr>
        <p:txBody>
          <a:bodyPr anchorCtr="0" anchor="t" bIns="93950" lIns="93950" spcFirstLastPara="1" rIns="93950" wrap="square" tIns="93950">
            <a:noAutofit/>
          </a:bodyPr>
          <a:lstStyle/>
          <a:p>
            <a:pPr indent="-330200" lvl="0" marL="469900" rtl="0" algn="l">
              <a:lnSpc>
                <a:spcPct val="100000"/>
              </a:lnSpc>
              <a:spcBef>
                <a:spcPts val="0"/>
              </a:spcBef>
              <a:spcAft>
                <a:spcPts val="0"/>
              </a:spcAft>
              <a:buClr>
                <a:schemeClr val="dk1"/>
              </a:buClr>
              <a:buSzPts val="1400"/>
              <a:buFont typeface="Karla"/>
              <a:buChar char="○"/>
            </a:pPr>
            <a:r>
              <a:rPr lang="en" sz="1400">
                <a:solidFill>
                  <a:schemeClr val="dk1"/>
                </a:solidFill>
                <a:latin typeface="Karla"/>
                <a:ea typeface="Karla"/>
                <a:cs typeface="Karla"/>
                <a:sym typeface="Karla"/>
              </a:rPr>
              <a:t>Iodinated contrast media generally have a good safety record.</a:t>
            </a:r>
            <a:endParaRPr sz="1400">
              <a:solidFill>
                <a:schemeClr val="dk1"/>
              </a:solidFill>
              <a:latin typeface="Karla"/>
              <a:ea typeface="Karla"/>
              <a:cs typeface="Karla"/>
              <a:sym typeface="Karla"/>
            </a:endParaRPr>
          </a:p>
          <a:p>
            <a:pPr indent="-330200" lvl="0" marL="469900" rtl="0" algn="l">
              <a:lnSpc>
                <a:spcPct val="100000"/>
              </a:lnSpc>
              <a:spcBef>
                <a:spcPts val="0"/>
              </a:spcBef>
              <a:spcAft>
                <a:spcPts val="0"/>
              </a:spcAft>
              <a:buClr>
                <a:schemeClr val="dk1"/>
              </a:buClr>
              <a:buSzPts val="1400"/>
              <a:buFont typeface="Karla"/>
              <a:buChar char="○"/>
            </a:pPr>
            <a:r>
              <a:rPr lang="en" sz="1400">
                <a:solidFill>
                  <a:schemeClr val="dk1"/>
                </a:solidFill>
                <a:latin typeface="Karla"/>
                <a:ea typeface="Karla"/>
                <a:cs typeface="Karla"/>
                <a:sym typeface="Karla"/>
              </a:rPr>
              <a:t>Adverse effects from the intravascular administration of ICM are generally mild and self-limited. </a:t>
            </a:r>
            <a:endParaRPr sz="1400">
              <a:solidFill>
                <a:schemeClr val="dk1"/>
              </a:solidFill>
              <a:latin typeface="Karla"/>
              <a:ea typeface="Karla"/>
              <a:cs typeface="Karla"/>
              <a:sym typeface="Karla"/>
            </a:endParaRPr>
          </a:p>
          <a:p>
            <a:pPr indent="-330200" lvl="0" marL="469900" rtl="0" algn="l">
              <a:lnSpc>
                <a:spcPct val="100000"/>
              </a:lnSpc>
              <a:spcBef>
                <a:spcPts val="0"/>
              </a:spcBef>
              <a:spcAft>
                <a:spcPts val="0"/>
              </a:spcAft>
              <a:buClr>
                <a:schemeClr val="dk1"/>
              </a:buClr>
              <a:buSzPts val="1400"/>
              <a:buFont typeface="Karla"/>
              <a:buChar char="○"/>
            </a:pPr>
            <a:r>
              <a:rPr lang="en" sz="1400">
                <a:solidFill>
                  <a:schemeClr val="dk1"/>
                </a:solidFill>
                <a:latin typeface="Karla"/>
                <a:ea typeface="Karla"/>
                <a:cs typeface="Karla"/>
                <a:sym typeface="Karla"/>
              </a:rPr>
              <a:t>Reactions that occur from the extravascular use of ICM are rare. </a:t>
            </a:r>
            <a:endParaRPr sz="1400">
              <a:solidFill>
                <a:schemeClr val="dk1"/>
              </a:solidFill>
              <a:latin typeface="Karla"/>
              <a:ea typeface="Karla"/>
              <a:cs typeface="Karla"/>
              <a:sym typeface="Karla"/>
            </a:endParaRPr>
          </a:p>
          <a:p>
            <a:pPr indent="-330200" lvl="0" marL="469900" rtl="0" algn="l">
              <a:lnSpc>
                <a:spcPct val="100000"/>
              </a:lnSpc>
              <a:spcBef>
                <a:spcPts val="0"/>
              </a:spcBef>
              <a:spcAft>
                <a:spcPts val="0"/>
              </a:spcAft>
              <a:buClr>
                <a:schemeClr val="dk1"/>
              </a:buClr>
              <a:buSzPts val="1400"/>
              <a:buFont typeface="Karla"/>
              <a:buChar char="○"/>
            </a:pPr>
            <a:r>
              <a:rPr lang="en" sz="1400">
                <a:solidFill>
                  <a:schemeClr val="dk1"/>
                </a:solidFill>
                <a:latin typeface="Karla"/>
                <a:ea typeface="Karla"/>
                <a:cs typeface="Karla"/>
                <a:sym typeface="Karla"/>
              </a:rPr>
              <a:t>Nevertheless, severe or life-threatening reactions can occur with either route of administration.</a:t>
            </a:r>
            <a:endParaRPr sz="1400">
              <a:solidFill>
                <a:schemeClr val="dk1"/>
              </a:solidFill>
              <a:latin typeface="Karla"/>
              <a:ea typeface="Karla"/>
              <a:cs typeface="Karla"/>
              <a:sym typeface="Karla"/>
            </a:endParaRPr>
          </a:p>
        </p:txBody>
      </p:sp>
      <p:grpSp>
        <p:nvGrpSpPr>
          <p:cNvPr id="451" name="Google Shape;451;p26"/>
          <p:cNvGrpSpPr/>
          <p:nvPr/>
        </p:nvGrpSpPr>
        <p:grpSpPr>
          <a:xfrm>
            <a:off x="43918" y="531690"/>
            <a:ext cx="274864" cy="316972"/>
            <a:chOff x="304245" y="1858207"/>
            <a:chExt cx="319386" cy="406165"/>
          </a:xfrm>
        </p:grpSpPr>
        <p:sp>
          <p:nvSpPr>
            <p:cNvPr id="452" name="Google Shape;452;p26"/>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453" name="Google Shape;453;p26"/>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grpSp>
      <p:grpSp>
        <p:nvGrpSpPr>
          <p:cNvPr id="454" name="Google Shape;454;p26"/>
          <p:cNvGrpSpPr/>
          <p:nvPr/>
        </p:nvGrpSpPr>
        <p:grpSpPr>
          <a:xfrm>
            <a:off x="43918" y="7008690"/>
            <a:ext cx="274864" cy="316972"/>
            <a:chOff x="304245" y="1858207"/>
            <a:chExt cx="319386" cy="406165"/>
          </a:xfrm>
        </p:grpSpPr>
        <p:sp>
          <p:nvSpPr>
            <p:cNvPr id="455" name="Google Shape;455;p26"/>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2"/>
                </a:solidFill>
                <a:latin typeface="Arial"/>
                <a:ea typeface="Arial"/>
                <a:cs typeface="Arial"/>
                <a:sym typeface="Arial"/>
              </a:endParaRPr>
            </a:p>
          </p:txBody>
        </p:sp>
        <p:sp>
          <p:nvSpPr>
            <p:cNvPr id="456" name="Google Shape;456;p26"/>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2"/>
                </a:solidFill>
                <a:latin typeface="Arial"/>
                <a:ea typeface="Arial"/>
                <a:cs typeface="Arial"/>
                <a:sym typeface="Arial"/>
              </a:endParaRPr>
            </a:p>
          </p:txBody>
        </p:sp>
      </p:grpSp>
      <p:grpSp>
        <p:nvGrpSpPr>
          <p:cNvPr id="457" name="Google Shape;457;p26"/>
          <p:cNvGrpSpPr/>
          <p:nvPr/>
        </p:nvGrpSpPr>
        <p:grpSpPr>
          <a:xfrm>
            <a:off x="43918" y="8989890"/>
            <a:ext cx="274864" cy="316972"/>
            <a:chOff x="304245" y="1858207"/>
            <a:chExt cx="319386" cy="406165"/>
          </a:xfrm>
        </p:grpSpPr>
        <p:sp>
          <p:nvSpPr>
            <p:cNvPr id="458" name="Google Shape;458;p26"/>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459" name="Google Shape;459;p26"/>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27"/>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7"/>
          <p:cNvSpPr/>
          <p:nvPr/>
        </p:nvSpPr>
        <p:spPr>
          <a:xfrm>
            <a:off x="1531800" y="-75425"/>
            <a:ext cx="4708800" cy="4587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66" name="Google Shape;466;p27"/>
          <p:cNvSpPr txBox="1"/>
          <p:nvPr/>
        </p:nvSpPr>
        <p:spPr>
          <a:xfrm>
            <a:off x="1772100" y="-75425"/>
            <a:ext cx="4228200" cy="6297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300">
                <a:solidFill>
                  <a:srgbClr val="005E68"/>
                </a:solidFill>
                <a:latin typeface="Arvo"/>
                <a:ea typeface="Arvo"/>
                <a:cs typeface="Arvo"/>
                <a:sym typeface="Arvo"/>
              </a:rPr>
              <a:t>Contrast Medium Hazard </a:t>
            </a:r>
            <a:endParaRPr b="1" sz="2300">
              <a:solidFill>
                <a:srgbClr val="005E68"/>
              </a:solidFill>
              <a:latin typeface="Arvo"/>
              <a:ea typeface="Arvo"/>
              <a:cs typeface="Arvo"/>
              <a:sym typeface="Arvo"/>
            </a:endParaRPr>
          </a:p>
          <a:p>
            <a:pPr indent="0" lvl="0" marL="0" rtl="0" algn="ctr">
              <a:spcBef>
                <a:spcPts val="0"/>
              </a:spcBef>
              <a:spcAft>
                <a:spcPts val="0"/>
              </a:spcAft>
              <a:buNone/>
            </a:pPr>
            <a:r>
              <a:t/>
            </a:r>
            <a:endParaRPr b="1" sz="2300">
              <a:solidFill>
                <a:srgbClr val="005E68"/>
              </a:solidFill>
              <a:latin typeface="Arvo"/>
              <a:ea typeface="Arvo"/>
              <a:cs typeface="Arvo"/>
              <a:sym typeface="Arvo"/>
            </a:endParaRPr>
          </a:p>
        </p:txBody>
      </p:sp>
      <p:sp>
        <p:nvSpPr>
          <p:cNvPr id="467" name="Google Shape;467;p27"/>
          <p:cNvSpPr txBox="1"/>
          <p:nvPr/>
        </p:nvSpPr>
        <p:spPr>
          <a:xfrm>
            <a:off x="-145775" y="501693"/>
            <a:ext cx="4799700" cy="4587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300">
                <a:solidFill>
                  <a:schemeClr val="accent1"/>
                </a:solidFill>
                <a:latin typeface="Karla"/>
                <a:ea typeface="Karla"/>
                <a:cs typeface="Karla"/>
                <a:sym typeface="Karla"/>
              </a:rPr>
              <a:t>Iodinated Contrast Agents</a:t>
            </a:r>
            <a:endParaRPr b="1" sz="2300">
              <a:solidFill>
                <a:schemeClr val="accent1"/>
              </a:solidFill>
              <a:latin typeface="Karla"/>
              <a:ea typeface="Karla"/>
              <a:cs typeface="Karla"/>
              <a:sym typeface="Karla"/>
            </a:endParaRPr>
          </a:p>
          <a:p>
            <a:pPr indent="0" lvl="0" marL="0" rtl="0" algn="ctr">
              <a:spcBef>
                <a:spcPts val="0"/>
              </a:spcBef>
              <a:spcAft>
                <a:spcPts val="0"/>
              </a:spcAft>
              <a:buNone/>
            </a:pPr>
            <a:r>
              <a:t/>
            </a:r>
            <a:endParaRPr b="1" sz="2300">
              <a:solidFill>
                <a:schemeClr val="accent1"/>
              </a:solidFill>
              <a:latin typeface="Karla"/>
              <a:ea typeface="Karla"/>
              <a:cs typeface="Karla"/>
              <a:sym typeface="Karla"/>
            </a:endParaRPr>
          </a:p>
        </p:txBody>
      </p:sp>
      <p:sp>
        <p:nvSpPr>
          <p:cNvPr id="468" name="Google Shape;468;p27"/>
          <p:cNvSpPr txBox="1"/>
          <p:nvPr/>
        </p:nvSpPr>
        <p:spPr>
          <a:xfrm>
            <a:off x="88075" y="998200"/>
            <a:ext cx="7254900" cy="1549500"/>
          </a:xfrm>
          <a:prstGeom prst="rect">
            <a:avLst/>
          </a:prstGeom>
          <a:noFill/>
          <a:ln>
            <a:noFill/>
          </a:ln>
        </p:spPr>
        <p:txBody>
          <a:bodyPr anchorCtr="0" anchor="t" bIns="79750" lIns="79750" spcFirstLastPara="1" rIns="79750" wrap="square" tIns="79750">
            <a:noAutofit/>
          </a:bodyPr>
          <a:lstStyle/>
          <a:p>
            <a:pPr indent="-279400" lvl="0" marL="393700" rtl="0" algn="l">
              <a:spcBef>
                <a:spcPts val="0"/>
              </a:spcBef>
              <a:spcAft>
                <a:spcPts val="0"/>
              </a:spcAft>
              <a:buSzPts val="1400"/>
              <a:buFont typeface="Spectral"/>
              <a:buChar char="●"/>
            </a:pPr>
            <a:r>
              <a:rPr lang="en">
                <a:latin typeface="Karla"/>
                <a:ea typeface="Karla"/>
                <a:cs typeface="Karla"/>
                <a:sym typeface="Karla"/>
              </a:rPr>
              <a:t>The toxicity of contrast agents decreases as osmolality approaches that of serum. </a:t>
            </a:r>
            <a:endParaRPr>
              <a:latin typeface="Karla"/>
              <a:ea typeface="Karla"/>
              <a:cs typeface="Karla"/>
              <a:sym typeface="Karla"/>
            </a:endParaRPr>
          </a:p>
          <a:p>
            <a:pPr indent="-279400" lvl="0" marL="393700" rtl="0" algn="l">
              <a:spcBef>
                <a:spcPts val="0"/>
              </a:spcBef>
              <a:spcAft>
                <a:spcPts val="0"/>
              </a:spcAft>
              <a:buSzPts val="1400"/>
              <a:buFont typeface="Spectral"/>
              <a:buChar char="●"/>
            </a:pPr>
            <a:r>
              <a:rPr lang="en">
                <a:latin typeface="Karla"/>
                <a:ea typeface="Karla"/>
                <a:cs typeface="Karla"/>
                <a:sym typeface="Karla"/>
              </a:rPr>
              <a:t>This has been accomplished by developing non-ionizing compounds and then combining two monomers to form a dimer.</a:t>
            </a:r>
            <a:endParaRPr>
              <a:latin typeface="Karla"/>
              <a:ea typeface="Karla"/>
              <a:cs typeface="Karla"/>
              <a:sym typeface="Karla"/>
            </a:endParaRPr>
          </a:p>
          <a:p>
            <a:pPr indent="-279400" lvl="0" marL="393700" rtl="0" algn="l">
              <a:spcBef>
                <a:spcPts val="0"/>
              </a:spcBef>
              <a:spcAft>
                <a:spcPts val="0"/>
              </a:spcAft>
              <a:buSzPts val="1400"/>
              <a:buFont typeface="Spectral"/>
              <a:buChar char="●"/>
            </a:pPr>
            <a:r>
              <a:rPr lang="en">
                <a:latin typeface="Karla"/>
                <a:ea typeface="Karla"/>
                <a:cs typeface="Karla"/>
                <a:sym typeface="Karla"/>
              </a:rPr>
              <a:t>Currently used iodinated agents are cleared almost completely by Glomerular filtration.</a:t>
            </a:r>
            <a:endParaRPr>
              <a:latin typeface="Karla"/>
              <a:ea typeface="Karla"/>
              <a:cs typeface="Karla"/>
              <a:sym typeface="Karla"/>
            </a:endParaRPr>
          </a:p>
          <a:p>
            <a:pPr indent="-279400" lvl="0" marL="393700" rtl="0" algn="l">
              <a:spcBef>
                <a:spcPts val="0"/>
              </a:spcBef>
              <a:spcAft>
                <a:spcPts val="0"/>
              </a:spcAft>
              <a:buSzPts val="1400"/>
              <a:buFont typeface="Spectral"/>
              <a:buChar char="●"/>
            </a:pPr>
            <a:r>
              <a:rPr lang="en">
                <a:latin typeface="Karla"/>
                <a:ea typeface="Karla"/>
                <a:cs typeface="Karla"/>
                <a:sym typeface="Karla"/>
              </a:rPr>
              <a:t>Circulatory half life is 1–2 hours, assuming normal renal function.</a:t>
            </a:r>
            <a:endParaRPr>
              <a:latin typeface="Karla"/>
              <a:ea typeface="Karla"/>
              <a:cs typeface="Karla"/>
              <a:sym typeface="Karla"/>
            </a:endParaRPr>
          </a:p>
        </p:txBody>
      </p:sp>
      <p:sp>
        <p:nvSpPr>
          <p:cNvPr id="469" name="Google Shape;469;p27"/>
          <p:cNvSpPr txBox="1"/>
          <p:nvPr/>
        </p:nvSpPr>
        <p:spPr>
          <a:xfrm>
            <a:off x="311425" y="2559100"/>
            <a:ext cx="6386400" cy="4587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300">
                <a:solidFill>
                  <a:schemeClr val="accent1"/>
                </a:solidFill>
                <a:latin typeface="Karla"/>
                <a:ea typeface="Karla"/>
                <a:cs typeface="Karla"/>
                <a:sym typeface="Karla"/>
              </a:rPr>
              <a:t>Effect of Ionic vs. Non-ionic Contrast Agents </a:t>
            </a:r>
            <a:endParaRPr b="1" sz="2300">
              <a:solidFill>
                <a:schemeClr val="accent1"/>
              </a:solidFill>
              <a:latin typeface="Karla"/>
              <a:ea typeface="Karla"/>
              <a:cs typeface="Karla"/>
              <a:sym typeface="Karla"/>
            </a:endParaRPr>
          </a:p>
          <a:p>
            <a:pPr indent="0" lvl="0" marL="0" rtl="0" algn="ctr">
              <a:spcBef>
                <a:spcPts val="0"/>
              </a:spcBef>
              <a:spcAft>
                <a:spcPts val="0"/>
              </a:spcAft>
              <a:buNone/>
            </a:pPr>
            <a:r>
              <a:t/>
            </a:r>
            <a:endParaRPr b="1" sz="2300">
              <a:solidFill>
                <a:schemeClr val="accent1"/>
              </a:solidFill>
              <a:latin typeface="Karla"/>
              <a:ea typeface="Karla"/>
              <a:cs typeface="Karla"/>
              <a:sym typeface="Karla"/>
            </a:endParaRPr>
          </a:p>
          <a:p>
            <a:pPr indent="0" lvl="0" marL="0" rtl="0" algn="ctr">
              <a:spcBef>
                <a:spcPts val="0"/>
              </a:spcBef>
              <a:spcAft>
                <a:spcPts val="0"/>
              </a:spcAft>
              <a:buNone/>
            </a:pPr>
            <a:r>
              <a:t/>
            </a:r>
            <a:endParaRPr b="1" sz="2300">
              <a:solidFill>
                <a:schemeClr val="accent1"/>
              </a:solidFill>
              <a:latin typeface="Karla"/>
              <a:ea typeface="Karla"/>
              <a:cs typeface="Karla"/>
              <a:sym typeface="Karla"/>
            </a:endParaRPr>
          </a:p>
        </p:txBody>
      </p:sp>
      <p:graphicFrame>
        <p:nvGraphicFramePr>
          <p:cNvPr id="470" name="Google Shape;470;p27"/>
          <p:cNvGraphicFramePr/>
          <p:nvPr/>
        </p:nvGraphicFramePr>
        <p:xfrm>
          <a:off x="394675" y="3276600"/>
          <a:ext cx="3000000" cy="3000000"/>
        </p:xfrm>
        <a:graphic>
          <a:graphicData uri="http://schemas.openxmlformats.org/drawingml/2006/table">
            <a:tbl>
              <a:tblPr>
                <a:noFill/>
                <a:tableStyleId>{6448C395-967D-4096-B908-74812C4CA1CC}</a:tableStyleId>
              </a:tblPr>
              <a:tblGrid>
                <a:gridCol w="3491525"/>
                <a:gridCol w="3491525"/>
              </a:tblGrid>
              <a:tr h="381000">
                <a:tc>
                  <a:txBody>
                    <a:bodyPr/>
                    <a:lstStyle/>
                    <a:p>
                      <a:pPr indent="0" lvl="0" marL="0" rtl="0" algn="ctr">
                        <a:spcBef>
                          <a:spcPts val="0"/>
                        </a:spcBef>
                        <a:spcAft>
                          <a:spcPts val="0"/>
                        </a:spcAft>
                        <a:buNone/>
                      </a:pPr>
                      <a:r>
                        <a:rPr b="1" lang="en">
                          <a:solidFill>
                            <a:srgbClr val="FFFFFF"/>
                          </a:solidFill>
                          <a:latin typeface="Karla"/>
                          <a:ea typeface="Karla"/>
                          <a:cs typeface="Karla"/>
                          <a:sym typeface="Karla"/>
                        </a:rPr>
                        <a:t>Ionic</a:t>
                      </a:r>
                      <a:endParaRPr b="1">
                        <a:solidFill>
                          <a:srgbClr val="FFFFFF"/>
                        </a:solidFill>
                        <a:latin typeface="Karla"/>
                        <a:ea typeface="Karla"/>
                        <a:cs typeface="Karla"/>
                        <a:sym typeface="Karla"/>
                      </a:endParaRPr>
                    </a:p>
                  </a:txBody>
                  <a:tcPr marT="91425" marB="91425" marR="91425" marL="91425" anchor="ctr">
                    <a:solidFill>
                      <a:srgbClr val="17757F"/>
                    </a:solidFill>
                  </a:tcPr>
                </a:tc>
                <a:tc>
                  <a:txBody>
                    <a:bodyPr/>
                    <a:lstStyle/>
                    <a:p>
                      <a:pPr indent="0" lvl="0" marL="0" rtl="0" algn="ctr">
                        <a:spcBef>
                          <a:spcPts val="0"/>
                        </a:spcBef>
                        <a:spcAft>
                          <a:spcPts val="0"/>
                        </a:spcAft>
                        <a:buNone/>
                      </a:pPr>
                      <a:r>
                        <a:rPr b="1" lang="en">
                          <a:solidFill>
                            <a:srgbClr val="FFFFFF"/>
                          </a:solidFill>
                          <a:latin typeface="Karla"/>
                          <a:ea typeface="Karla"/>
                          <a:cs typeface="Karla"/>
                          <a:sym typeface="Karla"/>
                        </a:rPr>
                        <a:t>Non ionic</a:t>
                      </a:r>
                      <a:endParaRPr b="1">
                        <a:solidFill>
                          <a:srgbClr val="FFFFFF"/>
                        </a:solidFill>
                        <a:latin typeface="Karla"/>
                        <a:ea typeface="Karla"/>
                        <a:cs typeface="Karla"/>
                        <a:sym typeface="Karla"/>
                      </a:endParaRPr>
                    </a:p>
                  </a:txBody>
                  <a:tcPr marT="91425" marB="91425" marR="91425" marL="91425" anchor="ctr">
                    <a:solidFill>
                      <a:srgbClr val="17757F"/>
                    </a:solidFill>
                  </a:tcPr>
                </a:tc>
              </a:tr>
              <a:tr h="381000">
                <a:tc>
                  <a:txBody>
                    <a:bodyPr/>
                    <a:lstStyle/>
                    <a:p>
                      <a:pPr indent="0" lvl="0" marL="0" rtl="0" algn="ctr">
                        <a:spcBef>
                          <a:spcPts val="0"/>
                        </a:spcBef>
                        <a:spcAft>
                          <a:spcPts val="0"/>
                        </a:spcAft>
                        <a:buNone/>
                      </a:pPr>
                      <a:r>
                        <a:rPr lang="en">
                          <a:latin typeface="Karla"/>
                          <a:ea typeface="Karla"/>
                          <a:cs typeface="Karla"/>
                          <a:sym typeface="Karla"/>
                        </a:rPr>
                        <a:t>Dissociate into separate ion when injected</a:t>
                      </a:r>
                      <a:endParaRPr>
                        <a:latin typeface="Karla"/>
                        <a:ea typeface="Karla"/>
                        <a:cs typeface="Karla"/>
                        <a:sym typeface="Karla"/>
                      </a:endParaRPr>
                    </a:p>
                  </a:txBody>
                  <a:tcPr marT="91425" marB="91425" marR="91425" marL="91425">
                    <a:solidFill>
                      <a:srgbClr val="EEEEEE"/>
                    </a:solidFill>
                  </a:tcPr>
                </a:tc>
                <a:tc>
                  <a:txBody>
                    <a:bodyPr/>
                    <a:lstStyle/>
                    <a:p>
                      <a:pPr indent="0" lvl="0" marL="0" rtl="0" algn="ctr">
                        <a:spcBef>
                          <a:spcPts val="0"/>
                        </a:spcBef>
                        <a:spcAft>
                          <a:spcPts val="0"/>
                        </a:spcAft>
                        <a:buNone/>
                      </a:pPr>
                      <a:r>
                        <a:rPr lang="en">
                          <a:latin typeface="Karla"/>
                          <a:ea typeface="Karla"/>
                          <a:cs typeface="Karla"/>
                          <a:sym typeface="Karla"/>
                        </a:rPr>
                        <a:t>Does not dissociate</a:t>
                      </a:r>
                      <a:endParaRPr>
                        <a:latin typeface="Karla"/>
                        <a:ea typeface="Karla"/>
                        <a:cs typeface="Karla"/>
                        <a:sym typeface="Karla"/>
                      </a:endParaRPr>
                    </a:p>
                  </a:txBody>
                  <a:tcPr marT="91425" marB="91425" marR="91425" marL="91425">
                    <a:solidFill>
                      <a:srgbClr val="EEEEEE"/>
                    </a:solidFill>
                  </a:tcPr>
                </a:tc>
              </a:tr>
              <a:tr h="381000">
                <a:tc>
                  <a:txBody>
                    <a:bodyPr/>
                    <a:lstStyle/>
                    <a:p>
                      <a:pPr indent="0" lvl="0" marL="0" rtl="0" algn="ctr">
                        <a:spcBef>
                          <a:spcPts val="0"/>
                        </a:spcBef>
                        <a:spcAft>
                          <a:spcPts val="0"/>
                        </a:spcAft>
                        <a:buNone/>
                      </a:pPr>
                      <a:r>
                        <a:rPr lang="en">
                          <a:solidFill>
                            <a:schemeClr val="accent6"/>
                          </a:solidFill>
                          <a:latin typeface="Karla"/>
                          <a:ea typeface="Karla"/>
                          <a:cs typeface="Karla"/>
                          <a:sym typeface="Karla"/>
                        </a:rPr>
                        <a:t>Creates hypertonic condition</a:t>
                      </a:r>
                      <a:endParaRPr>
                        <a:solidFill>
                          <a:schemeClr val="accent6"/>
                        </a:solidFill>
                        <a:latin typeface="Karla"/>
                        <a:ea typeface="Karla"/>
                        <a:cs typeface="Karla"/>
                        <a:sym typeface="Karla"/>
                      </a:endParaRPr>
                    </a:p>
                  </a:txBody>
                  <a:tcPr marT="91425" marB="91425" marR="91425" marL="91425">
                    <a:solidFill>
                      <a:srgbClr val="EEEEEE"/>
                    </a:solidFill>
                  </a:tcPr>
                </a:tc>
                <a:tc>
                  <a:txBody>
                    <a:bodyPr/>
                    <a:lstStyle/>
                    <a:p>
                      <a:pPr indent="0" lvl="0" marL="0" rtl="0" algn="ctr">
                        <a:spcBef>
                          <a:spcPts val="0"/>
                        </a:spcBef>
                        <a:spcAft>
                          <a:spcPts val="0"/>
                        </a:spcAft>
                        <a:buNone/>
                      </a:pPr>
                      <a:r>
                        <a:rPr lang="en">
                          <a:latin typeface="Karla"/>
                          <a:ea typeface="Karla"/>
                          <a:cs typeface="Karla"/>
                          <a:sym typeface="Karla"/>
                        </a:rPr>
                        <a:t>Remains near isotonic</a:t>
                      </a:r>
                      <a:endParaRPr>
                        <a:latin typeface="Karla"/>
                        <a:ea typeface="Karla"/>
                        <a:cs typeface="Karla"/>
                        <a:sym typeface="Karla"/>
                      </a:endParaRPr>
                    </a:p>
                  </a:txBody>
                  <a:tcPr marT="91425" marB="91425" marR="91425" marL="91425">
                    <a:solidFill>
                      <a:srgbClr val="EEEEEE"/>
                    </a:solidFill>
                  </a:tcPr>
                </a:tc>
              </a:tr>
              <a:tr h="381000">
                <a:tc>
                  <a:txBody>
                    <a:bodyPr/>
                    <a:lstStyle/>
                    <a:p>
                      <a:pPr indent="0" lvl="0" marL="0" rtl="0" algn="ctr">
                        <a:spcBef>
                          <a:spcPts val="0"/>
                        </a:spcBef>
                        <a:spcAft>
                          <a:spcPts val="0"/>
                        </a:spcAft>
                        <a:buNone/>
                      </a:pPr>
                      <a:r>
                        <a:rPr lang="en">
                          <a:solidFill>
                            <a:schemeClr val="accent6"/>
                          </a:solidFill>
                          <a:latin typeface="Karla"/>
                          <a:ea typeface="Karla"/>
                          <a:cs typeface="Karla"/>
                          <a:sym typeface="Karla"/>
                        </a:rPr>
                        <a:t>Increase in blood osmolality</a:t>
                      </a:r>
                      <a:endParaRPr>
                        <a:solidFill>
                          <a:schemeClr val="accent6"/>
                        </a:solidFill>
                        <a:latin typeface="Karla"/>
                        <a:ea typeface="Karla"/>
                        <a:cs typeface="Karla"/>
                        <a:sym typeface="Karla"/>
                      </a:endParaRPr>
                    </a:p>
                  </a:txBody>
                  <a:tcPr marT="91425" marB="91425" marR="91425" marL="91425">
                    <a:solidFill>
                      <a:srgbClr val="EEEEEE"/>
                    </a:solidFill>
                  </a:tcPr>
                </a:tc>
                <a:tc>
                  <a:txBody>
                    <a:bodyPr/>
                    <a:lstStyle/>
                    <a:p>
                      <a:pPr indent="0" lvl="0" marL="0" rtl="0" algn="ctr">
                        <a:lnSpc>
                          <a:spcPct val="115000"/>
                        </a:lnSpc>
                        <a:spcBef>
                          <a:spcPts val="0"/>
                        </a:spcBef>
                        <a:spcAft>
                          <a:spcPts val="0"/>
                        </a:spcAft>
                        <a:buNone/>
                      </a:pPr>
                      <a:r>
                        <a:rPr lang="en" sz="1300">
                          <a:solidFill>
                            <a:schemeClr val="dk1"/>
                          </a:solidFill>
                          <a:latin typeface="Arvo"/>
                          <a:ea typeface="Arvo"/>
                          <a:cs typeface="Arvo"/>
                          <a:sym typeface="Arvo"/>
                        </a:rPr>
                        <a:t>No significant increase</a:t>
                      </a:r>
                      <a:endParaRPr>
                        <a:latin typeface="Karla"/>
                        <a:ea typeface="Karla"/>
                        <a:cs typeface="Karla"/>
                        <a:sym typeface="Karla"/>
                      </a:endParaRPr>
                    </a:p>
                  </a:txBody>
                  <a:tcPr marT="91425" marB="91425" marR="91425" marL="91425">
                    <a:solidFill>
                      <a:srgbClr val="EEEEEE"/>
                    </a:solidFill>
                  </a:tcPr>
                </a:tc>
              </a:tr>
              <a:tr h="381000">
                <a:tc>
                  <a:txBody>
                    <a:bodyPr/>
                    <a:lstStyle/>
                    <a:p>
                      <a:pPr indent="0" lvl="0" marL="0" rtl="0" algn="ctr">
                        <a:spcBef>
                          <a:spcPts val="0"/>
                        </a:spcBef>
                        <a:spcAft>
                          <a:spcPts val="0"/>
                        </a:spcAft>
                        <a:buNone/>
                      </a:pPr>
                      <a:r>
                        <a:rPr lang="en">
                          <a:solidFill>
                            <a:srgbClr val="CC0000"/>
                          </a:solidFill>
                          <a:latin typeface="Karla"/>
                          <a:ea typeface="Karla"/>
                          <a:cs typeface="Karla"/>
                          <a:sym typeface="Karla"/>
                        </a:rPr>
                        <a:t>Less money</a:t>
                      </a:r>
                      <a:endParaRPr>
                        <a:solidFill>
                          <a:srgbClr val="CC0000"/>
                        </a:solidFill>
                        <a:latin typeface="Karla"/>
                        <a:ea typeface="Karla"/>
                        <a:cs typeface="Karla"/>
                        <a:sym typeface="Karla"/>
                      </a:endParaRPr>
                    </a:p>
                  </a:txBody>
                  <a:tcPr marT="91425" marB="91425" marR="91425" marL="91425">
                    <a:solidFill>
                      <a:srgbClr val="EEEEEE"/>
                    </a:solidFill>
                  </a:tcPr>
                </a:tc>
                <a:tc>
                  <a:txBody>
                    <a:bodyPr/>
                    <a:lstStyle/>
                    <a:p>
                      <a:pPr indent="0" lvl="0" marL="0" rtl="0" algn="ctr">
                        <a:spcBef>
                          <a:spcPts val="0"/>
                        </a:spcBef>
                        <a:spcAft>
                          <a:spcPts val="0"/>
                        </a:spcAft>
                        <a:buNone/>
                      </a:pPr>
                      <a:r>
                        <a:rPr lang="en">
                          <a:solidFill>
                            <a:srgbClr val="CC0000"/>
                          </a:solidFill>
                          <a:latin typeface="Karla"/>
                          <a:ea typeface="Karla"/>
                          <a:cs typeface="Karla"/>
                          <a:sym typeface="Karla"/>
                        </a:rPr>
                        <a:t>More money</a:t>
                      </a:r>
                      <a:endParaRPr>
                        <a:solidFill>
                          <a:srgbClr val="CC0000"/>
                        </a:solidFill>
                        <a:latin typeface="Karla"/>
                        <a:ea typeface="Karla"/>
                        <a:cs typeface="Karla"/>
                        <a:sym typeface="Karla"/>
                      </a:endParaRPr>
                    </a:p>
                  </a:txBody>
                  <a:tcPr marT="91425" marB="91425" marR="91425" marL="91425">
                    <a:solidFill>
                      <a:srgbClr val="EEEEEE"/>
                    </a:solidFill>
                  </a:tcPr>
                </a:tc>
              </a:tr>
              <a:tr h="381000">
                <a:tc>
                  <a:txBody>
                    <a:bodyPr/>
                    <a:lstStyle/>
                    <a:p>
                      <a:pPr indent="0" lvl="0" marL="0" rtl="0" algn="ctr">
                        <a:spcBef>
                          <a:spcPts val="0"/>
                        </a:spcBef>
                        <a:spcAft>
                          <a:spcPts val="0"/>
                        </a:spcAft>
                        <a:buNone/>
                      </a:pPr>
                      <a:r>
                        <a:rPr lang="en">
                          <a:solidFill>
                            <a:schemeClr val="accent6"/>
                          </a:solidFill>
                          <a:latin typeface="Karla"/>
                          <a:ea typeface="Karla"/>
                          <a:cs typeface="Karla"/>
                          <a:sym typeface="Karla"/>
                        </a:rPr>
                        <a:t>More</a:t>
                      </a:r>
                      <a:r>
                        <a:rPr lang="en">
                          <a:latin typeface="Karla"/>
                          <a:ea typeface="Karla"/>
                          <a:cs typeface="Karla"/>
                          <a:sym typeface="Karla"/>
                        </a:rPr>
                        <a:t> </a:t>
                      </a:r>
                      <a:r>
                        <a:rPr lang="en">
                          <a:solidFill>
                            <a:schemeClr val="accent6"/>
                          </a:solidFill>
                          <a:latin typeface="Karla"/>
                          <a:ea typeface="Karla"/>
                          <a:cs typeface="Karla"/>
                          <a:sym typeface="Karla"/>
                        </a:rPr>
                        <a:t>reaction</a:t>
                      </a:r>
                      <a:endParaRPr>
                        <a:solidFill>
                          <a:schemeClr val="accent6"/>
                        </a:solidFill>
                        <a:latin typeface="Karla"/>
                        <a:ea typeface="Karla"/>
                        <a:cs typeface="Karla"/>
                        <a:sym typeface="Karla"/>
                      </a:endParaRPr>
                    </a:p>
                  </a:txBody>
                  <a:tcPr marT="91425" marB="91425" marR="91425" marL="91425">
                    <a:solidFill>
                      <a:srgbClr val="EEEEEE"/>
                    </a:solidFill>
                  </a:tcPr>
                </a:tc>
                <a:tc>
                  <a:txBody>
                    <a:bodyPr/>
                    <a:lstStyle/>
                    <a:p>
                      <a:pPr indent="0" lvl="0" marL="0" rtl="0" algn="ctr">
                        <a:spcBef>
                          <a:spcPts val="0"/>
                        </a:spcBef>
                        <a:spcAft>
                          <a:spcPts val="0"/>
                        </a:spcAft>
                        <a:buNone/>
                      </a:pPr>
                      <a:r>
                        <a:rPr lang="en">
                          <a:solidFill>
                            <a:srgbClr val="CC0000"/>
                          </a:solidFill>
                          <a:latin typeface="Karla"/>
                          <a:ea typeface="Karla"/>
                          <a:cs typeface="Karla"/>
                          <a:sym typeface="Karla"/>
                        </a:rPr>
                        <a:t>Less reaction</a:t>
                      </a:r>
                      <a:endParaRPr>
                        <a:solidFill>
                          <a:srgbClr val="CC0000"/>
                        </a:solidFill>
                        <a:latin typeface="Karla"/>
                        <a:ea typeface="Karla"/>
                        <a:cs typeface="Karla"/>
                        <a:sym typeface="Karla"/>
                      </a:endParaRPr>
                    </a:p>
                  </a:txBody>
                  <a:tcPr marT="91425" marB="91425" marR="91425" marL="91425">
                    <a:solidFill>
                      <a:srgbClr val="EEEEEE"/>
                    </a:solidFill>
                  </a:tcPr>
                </a:tc>
              </a:tr>
            </a:tbl>
          </a:graphicData>
        </a:graphic>
      </p:graphicFrame>
      <p:sp>
        <p:nvSpPr>
          <p:cNvPr id="471" name="Google Shape;471;p27"/>
          <p:cNvSpPr txBox="1"/>
          <p:nvPr/>
        </p:nvSpPr>
        <p:spPr>
          <a:xfrm>
            <a:off x="235225" y="6140500"/>
            <a:ext cx="6983100" cy="4587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300">
                <a:solidFill>
                  <a:schemeClr val="accent1"/>
                </a:solidFill>
                <a:latin typeface="Karla"/>
                <a:ea typeface="Karla"/>
                <a:cs typeface="Karla"/>
                <a:sym typeface="Karla"/>
              </a:rPr>
              <a:t>Methods of Administration of Contrast Material</a:t>
            </a:r>
            <a:endParaRPr b="1" sz="2300">
              <a:solidFill>
                <a:schemeClr val="accent1"/>
              </a:solidFill>
              <a:latin typeface="Karla"/>
              <a:ea typeface="Karla"/>
              <a:cs typeface="Karla"/>
              <a:sym typeface="Karla"/>
            </a:endParaRPr>
          </a:p>
          <a:p>
            <a:pPr indent="0" lvl="0" marL="0" rtl="0" algn="ctr">
              <a:spcBef>
                <a:spcPts val="0"/>
              </a:spcBef>
              <a:spcAft>
                <a:spcPts val="0"/>
              </a:spcAft>
              <a:buNone/>
            </a:pPr>
            <a:r>
              <a:t/>
            </a:r>
            <a:endParaRPr b="1" sz="2300">
              <a:solidFill>
                <a:schemeClr val="accent1"/>
              </a:solidFill>
              <a:latin typeface="Karla"/>
              <a:ea typeface="Karla"/>
              <a:cs typeface="Karla"/>
              <a:sym typeface="Karla"/>
            </a:endParaRPr>
          </a:p>
          <a:p>
            <a:pPr indent="0" lvl="0" marL="0" rtl="0" algn="ctr">
              <a:spcBef>
                <a:spcPts val="0"/>
              </a:spcBef>
              <a:spcAft>
                <a:spcPts val="0"/>
              </a:spcAft>
              <a:buNone/>
            </a:pPr>
            <a:r>
              <a:t/>
            </a:r>
            <a:endParaRPr b="1" sz="2300">
              <a:solidFill>
                <a:schemeClr val="accent1"/>
              </a:solidFill>
              <a:latin typeface="Karla"/>
              <a:ea typeface="Karla"/>
              <a:cs typeface="Karla"/>
              <a:sym typeface="Karla"/>
            </a:endParaRPr>
          </a:p>
          <a:p>
            <a:pPr indent="0" lvl="0" marL="0" rtl="0" algn="ctr">
              <a:spcBef>
                <a:spcPts val="0"/>
              </a:spcBef>
              <a:spcAft>
                <a:spcPts val="0"/>
              </a:spcAft>
              <a:buNone/>
            </a:pPr>
            <a:r>
              <a:t/>
            </a:r>
            <a:endParaRPr b="1" sz="2300">
              <a:solidFill>
                <a:schemeClr val="accent1"/>
              </a:solidFill>
              <a:latin typeface="Karla"/>
              <a:ea typeface="Karla"/>
              <a:cs typeface="Karla"/>
              <a:sym typeface="Karla"/>
            </a:endParaRPr>
          </a:p>
        </p:txBody>
      </p:sp>
      <p:sp>
        <p:nvSpPr>
          <p:cNvPr id="472" name="Google Shape;472;p27"/>
          <p:cNvSpPr txBox="1"/>
          <p:nvPr/>
        </p:nvSpPr>
        <p:spPr>
          <a:xfrm>
            <a:off x="76200" y="6705600"/>
            <a:ext cx="6983100" cy="3000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1"/>
              </a:buClr>
              <a:buSzPts val="1400"/>
              <a:buFont typeface="Karla"/>
              <a:buAutoNum type="arabicPeriod"/>
            </a:pPr>
            <a:r>
              <a:rPr b="1" lang="en">
                <a:solidFill>
                  <a:schemeClr val="dk1"/>
                </a:solidFill>
                <a:latin typeface="Karla"/>
                <a:ea typeface="Karla"/>
                <a:cs typeface="Karla"/>
                <a:sym typeface="Karla"/>
              </a:rPr>
              <a:t>INGESTED</a:t>
            </a:r>
            <a:r>
              <a:rPr lang="en">
                <a:solidFill>
                  <a:schemeClr val="dk1"/>
                </a:solidFill>
                <a:latin typeface="Karla"/>
                <a:ea typeface="Karla"/>
                <a:cs typeface="Karla"/>
                <a:sym typeface="Karla"/>
              </a:rPr>
              <a:t> </a:t>
            </a:r>
            <a:endParaRPr>
              <a:solidFill>
                <a:schemeClr val="dk1"/>
              </a:solidFill>
              <a:latin typeface="Karla"/>
              <a:ea typeface="Karla"/>
              <a:cs typeface="Karla"/>
              <a:sym typeface="Karla"/>
            </a:endParaRPr>
          </a:p>
          <a:p>
            <a:pPr indent="-317500" lvl="1" marL="914400" rtl="0" algn="l">
              <a:lnSpc>
                <a:spcPct val="150000"/>
              </a:lnSpc>
              <a:spcBef>
                <a:spcPts val="0"/>
              </a:spcBef>
              <a:spcAft>
                <a:spcPts val="0"/>
              </a:spcAft>
              <a:buClr>
                <a:schemeClr val="dk1"/>
              </a:buClr>
              <a:buSzPts val="1400"/>
              <a:buFont typeface="Karla"/>
              <a:buChar char="○"/>
            </a:pPr>
            <a:r>
              <a:rPr lang="en">
                <a:solidFill>
                  <a:schemeClr val="dk1"/>
                </a:solidFill>
                <a:latin typeface="Karla"/>
                <a:ea typeface="Karla"/>
                <a:cs typeface="Karla"/>
                <a:sym typeface="Karla"/>
              </a:rPr>
              <a:t>Oral: Barium sulfate suspension.</a:t>
            </a:r>
            <a:endParaRPr>
              <a:solidFill>
                <a:schemeClr val="dk1"/>
              </a:solidFill>
              <a:latin typeface="Karla"/>
              <a:ea typeface="Karla"/>
              <a:cs typeface="Karla"/>
              <a:sym typeface="Karla"/>
            </a:endParaRPr>
          </a:p>
          <a:p>
            <a:pPr indent="-317500" lvl="0" marL="457200" rtl="0" algn="l">
              <a:lnSpc>
                <a:spcPct val="115000"/>
              </a:lnSpc>
              <a:spcBef>
                <a:spcPts val="0"/>
              </a:spcBef>
              <a:spcAft>
                <a:spcPts val="0"/>
              </a:spcAft>
              <a:buClr>
                <a:schemeClr val="dk1"/>
              </a:buClr>
              <a:buSzPts val="1400"/>
              <a:buFont typeface="Karla"/>
              <a:buAutoNum type="arabicPeriod"/>
            </a:pPr>
            <a:r>
              <a:rPr b="1" lang="en">
                <a:solidFill>
                  <a:schemeClr val="dk1"/>
                </a:solidFill>
                <a:latin typeface="Karla"/>
                <a:ea typeface="Karla"/>
                <a:cs typeface="Karla"/>
                <a:sym typeface="Karla"/>
              </a:rPr>
              <a:t>RETROGRADE</a:t>
            </a:r>
            <a:endParaRPr b="1">
              <a:solidFill>
                <a:schemeClr val="dk1"/>
              </a:solidFill>
              <a:latin typeface="Karla"/>
              <a:ea typeface="Karla"/>
              <a:cs typeface="Karla"/>
              <a:sym typeface="Karla"/>
            </a:endParaRPr>
          </a:p>
          <a:p>
            <a:pPr indent="-317500" lvl="1" marL="914400" rtl="0" algn="l">
              <a:lnSpc>
                <a:spcPct val="150000"/>
              </a:lnSpc>
              <a:spcBef>
                <a:spcPts val="0"/>
              </a:spcBef>
              <a:spcAft>
                <a:spcPts val="0"/>
              </a:spcAft>
              <a:buClr>
                <a:schemeClr val="dk1"/>
              </a:buClr>
              <a:buSzPts val="1400"/>
              <a:buFont typeface="Karla"/>
              <a:buChar char="○"/>
            </a:pPr>
            <a:r>
              <a:rPr lang="en">
                <a:solidFill>
                  <a:schemeClr val="dk1"/>
                </a:solidFill>
                <a:latin typeface="Karla"/>
                <a:ea typeface="Karla"/>
                <a:cs typeface="Karla"/>
                <a:sym typeface="Karla"/>
              </a:rPr>
              <a:t>Against normal flow: </a:t>
            </a:r>
            <a:r>
              <a:rPr b="1" lang="en">
                <a:solidFill>
                  <a:schemeClr val="accent6"/>
                </a:solidFill>
                <a:latin typeface="Karla"/>
                <a:ea typeface="Karla"/>
                <a:cs typeface="Karla"/>
                <a:sym typeface="Karla"/>
              </a:rPr>
              <a:t>Barium enema</a:t>
            </a:r>
            <a:r>
              <a:rPr lang="en">
                <a:solidFill>
                  <a:schemeClr val="dk1"/>
                </a:solidFill>
                <a:latin typeface="Karla"/>
                <a:ea typeface="Karla"/>
                <a:cs typeface="Karla"/>
                <a:sym typeface="Karla"/>
              </a:rPr>
              <a:t>.</a:t>
            </a:r>
            <a:endParaRPr>
              <a:solidFill>
                <a:schemeClr val="dk1"/>
              </a:solidFill>
              <a:latin typeface="Karla"/>
              <a:ea typeface="Karla"/>
              <a:cs typeface="Karla"/>
              <a:sym typeface="Karla"/>
            </a:endParaRPr>
          </a:p>
          <a:p>
            <a:pPr indent="-317500" lvl="0" marL="457200" rtl="0" algn="l">
              <a:lnSpc>
                <a:spcPct val="115000"/>
              </a:lnSpc>
              <a:spcBef>
                <a:spcPts val="0"/>
              </a:spcBef>
              <a:spcAft>
                <a:spcPts val="0"/>
              </a:spcAft>
              <a:buClr>
                <a:schemeClr val="dk1"/>
              </a:buClr>
              <a:buSzPts val="1400"/>
              <a:buFont typeface="Karla"/>
              <a:buAutoNum type="arabicPeriod"/>
            </a:pPr>
            <a:r>
              <a:rPr b="1" lang="en">
                <a:solidFill>
                  <a:schemeClr val="dk1"/>
                </a:solidFill>
                <a:latin typeface="Karla"/>
                <a:ea typeface="Karla"/>
                <a:cs typeface="Karla"/>
                <a:sym typeface="Karla"/>
              </a:rPr>
              <a:t>INTRATHECAL</a:t>
            </a:r>
            <a:endParaRPr b="1">
              <a:solidFill>
                <a:schemeClr val="dk1"/>
              </a:solidFill>
              <a:latin typeface="Karla"/>
              <a:ea typeface="Karla"/>
              <a:cs typeface="Karla"/>
              <a:sym typeface="Karla"/>
            </a:endParaRPr>
          </a:p>
          <a:p>
            <a:pPr indent="-317500" lvl="1" marL="914400" rtl="0" algn="l">
              <a:lnSpc>
                <a:spcPct val="150000"/>
              </a:lnSpc>
              <a:spcBef>
                <a:spcPts val="0"/>
              </a:spcBef>
              <a:spcAft>
                <a:spcPts val="0"/>
              </a:spcAft>
              <a:buClr>
                <a:schemeClr val="dk1"/>
              </a:buClr>
              <a:buSzPts val="1400"/>
              <a:buFont typeface="Karla"/>
              <a:buChar char="○"/>
            </a:pPr>
            <a:r>
              <a:rPr lang="en">
                <a:solidFill>
                  <a:schemeClr val="dk1"/>
                </a:solidFill>
                <a:latin typeface="Karla"/>
                <a:ea typeface="Karla"/>
                <a:cs typeface="Karla"/>
                <a:sym typeface="Karla"/>
              </a:rPr>
              <a:t>Spinal canal </a:t>
            </a:r>
            <a:r>
              <a:rPr lang="en">
                <a:solidFill>
                  <a:srgbClr val="6AA84F"/>
                </a:solidFill>
                <a:latin typeface="Karla"/>
                <a:ea typeface="Karla"/>
                <a:cs typeface="Karla"/>
                <a:sym typeface="Karla"/>
              </a:rPr>
              <a:t>CSF</a:t>
            </a:r>
            <a:r>
              <a:rPr lang="en">
                <a:solidFill>
                  <a:schemeClr val="dk1"/>
                </a:solidFill>
                <a:latin typeface="Karla"/>
                <a:ea typeface="Karla"/>
                <a:cs typeface="Karla"/>
                <a:sym typeface="Karla"/>
              </a:rPr>
              <a:t> </a:t>
            </a:r>
            <a:r>
              <a:rPr lang="en">
                <a:solidFill>
                  <a:schemeClr val="dk1"/>
                </a:solidFill>
                <a:latin typeface="Karla"/>
                <a:ea typeface="Karla"/>
                <a:cs typeface="Karla"/>
                <a:sym typeface="Karla"/>
              </a:rPr>
              <a:t>aka </a:t>
            </a:r>
            <a:r>
              <a:rPr b="1" lang="en">
                <a:solidFill>
                  <a:schemeClr val="accent6"/>
                </a:solidFill>
                <a:latin typeface="Karla"/>
                <a:ea typeface="Karla"/>
                <a:cs typeface="Karla"/>
                <a:sym typeface="Karla"/>
              </a:rPr>
              <a:t>myelography</a:t>
            </a:r>
            <a:endParaRPr b="1">
              <a:solidFill>
                <a:schemeClr val="accent6"/>
              </a:solidFill>
              <a:latin typeface="Karla"/>
              <a:ea typeface="Karla"/>
              <a:cs typeface="Karla"/>
              <a:sym typeface="Karla"/>
            </a:endParaRPr>
          </a:p>
          <a:p>
            <a:pPr indent="-317500" lvl="0" marL="457200" rtl="0" algn="l">
              <a:lnSpc>
                <a:spcPct val="115000"/>
              </a:lnSpc>
              <a:spcBef>
                <a:spcPts val="0"/>
              </a:spcBef>
              <a:spcAft>
                <a:spcPts val="0"/>
              </a:spcAft>
              <a:buClr>
                <a:schemeClr val="dk1"/>
              </a:buClr>
              <a:buSzPts val="1400"/>
              <a:buFont typeface="Karla"/>
              <a:buAutoNum type="arabicPeriod"/>
            </a:pPr>
            <a:r>
              <a:rPr b="1" lang="en">
                <a:solidFill>
                  <a:schemeClr val="dk1"/>
                </a:solidFill>
                <a:latin typeface="Karla"/>
                <a:ea typeface="Karla"/>
                <a:cs typeface="Karla"/>
                <a:sym typeface="Karla"/>
              </a:rPr>
              <a:t>INTRAVENOUS </a:t>
            </a:r>
            <a:r>
              <a:rPr lang="en">
                <a:solidFill>
                  <a:srgbClr val="6AA84F"/>
                </a:solidFill>
                <a:latin typeface="Karla"/>
                <a:ea typeface="Karla"/>
                <a:cs typeface="Karla"/>
                <a:sym typeface="Karla"/>
              </a:rPr>
              <a:t>Most Common Method!</a:t>
            </a:r>
            <a:endParaRPr>
              <a:solidFill>
                <a:srgbClr val="6AA84F"/>
              </a:solidFill>
              <a:latin typeface="Karla"/>
              <a:ea typeface="Karla"/>
              <a:cs typeface="Karla"/>
              <a:sym typeface="Karla"/>
            </a:endParaRPr>
          </a:p>
          <a:p>
            <a:pPr indent="-317500" lvl="1" marL="914400" rtl="0" algn="l">
              <a:lnSpc>
                <a:spcPct val="115000"/>
              </a:lnSpc>
              <a:spcBef>
                <a:spcPts val="0"/>
              </a:spcBef>
              <a:spcAft>
                <a:spcPts val="0"/>
              </a:spcAft>
              <a:buClr>
                <a:schemeClr val="dk1"/>
              </a:buClr>
              <a:buSzPts val="1400"/>
              <a:buFont typeface="Karla"/>
              <a:buChar char="○"/>
            </a:pPr>
            <a:r>
              <a:rPr lang="en">
                <a:solidFill>
                  <a:schemeClr val="dk1"/>
                </a:solidFill>
                <a:latin typeface="Karla"/>
                <a:ea typeface="Karla"/>
                <a:cs typeface="Karla"/>
                <a:sym typeface="Karla"/>
              </a:rPr>
              <a:t>I</a:t>
            </a:r>
            <a:r>
              <a:rPr lang="en">
                <a:solidFill>
                  <a:schemeClr val="dk1"/>
                </a:solidFill>
                <a:latin typeface="Karla"/>
                <a:ea typeface="Karla"/>
                <a:cs typeface="Karla"/>
                <a:sym typeface="Karla"/>
              </a:rPr>
              <a:t>njecting into bloodstream.</a:t>
            </a:r>
            <a:endParaRPr>
              <a:solidFill>
                <a:schemeClr val="dk1"/>
              </a:solidFill>
              <a:latin typeface="Karla"/>
              <a:ea typeface="Karla"/>
              <a:cs typeface="Karla"/>
              <a:sym typeface="Karla"/>
            </a:endParaRPr>
          </a:p>
          <a:p>
            <a:pPr indent="-317500" lvl="1" marL="914400" rtl="0" algn="l">
              <a:lnSpc>
                <a:spcPct val="115000"/>
              </a:lnSpc>
              <a:spcBef>
                <a:spcPts val="0"/>
              </a:spcBef>
              <a:spcAft>
                <a:spcPts val="0"/>
              </a:spcAft>
              <a:buClr>
                <a:schemeClr val="dk1"/>
              </a:buClr>
              <a:buSzPts val="1400"/>
              <a:buFont typeface="Karla"/>
              <a:buChar char="○"/>
            </a:pPr>
            <a:r>
              <a:rPr lang="en">
                <a:solidFill>
                  <a:schemeClr val="dk1"/>
                </a:solidFill>
                <a:latin typeface="Karla"/>
                <a:ea typeface="Karla"/>
                <a:cs typeface="Karla"/>
                <a:sym typeface="Karla"/>
              </a:rPr>
              <a:t>Anything other than oral.</a:t>
            </a:r>
            <a:endParaRPr>
              <a:solidFill>
                <a:schemeClr val="dk1"/>
              </a:solidFill>
              <a:latin typeface="Karla"/>
              <a:ea typeface="Karla"/>
              <a:cs typeface="Karla"/>
              <a:sym typeface="Karla"/>
            </a:endParaRPr>
          </a:p>
        </p:txBody>
      </p:sp>
      <p:sp>
        <p:nvSpPr>
          <p:cNvPr id="473" name="Google Shape;473;p27"/>
          <p:cNvSpPr txBox="1"/>
          <p:nvPr/>
        </p:nvSpPr>
        <p:spPr>
          <a:xfrm>
            <a:off x="4653925" y="7537600"/>
            <a:ext cx="2043900" cy="664200"/>
          </a:xfrm>
          <a:prstGeom prst="rect">
            <a:avLst/>
          </a:prstGeom>
          <a:noFill/>
          <a:ln cap="flat" cmpd="sng" w="19050">
            <a:solidFill>
              <a:srgbClr val="999999"/>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accent6"/>
                </a:solidFill>
                <a:latin typeface="Karla"/>
                <a:ea typeface="Karla"/>
                <a:cs typeface="Karla"/>
                <a:sym typeface="Karla"/>
              </a:rPr>
              <a:t>Note:</a:t>
            </a:r>
            <a:r>
              <a:rPr lang="en" sz="1100">
                <a:solidFill>
                  <a:schemeClr val="accent6"/>
                </a:solidFill>
                <a:latin typeface="Karla"/>
                <a:ea typeface="Karla"/>
                <a:cs typeface="Karla"/>
                <a:sym typeface="Karla"/>
              </a:rPr>
              <a:t>Has highest degree of radiation among ct chest and x-ray</a:t>
            </a:r>
            <a:endParaRPr sz="1100">
              <a:solidFill>
                <a:schemeClr val="accent6"/>
              </a:solidFill>
              <a:latin typeface="Karla"/>
              <a:ea typeface="Karla"/>
              <a:cs typeface="Karla"/>
              <a:sym typeface="Karla"/>
            </a:endParaRPr>
          </a:p>
          <a:p>
            <a:pPr indent="0" lvl="0" marL="0" rtl="0" algn="l">
              <a:spcBef>
                <a:spcPts val="0"/>
              </a:spcBef>
              <a:spcAft>
                <a:spcPts val="0"/>
              </a:spcAft>
              <a:buNone/>
            </a:pPr>
            <a:r>
              <a:t/>
            </a:r>
            <a:endParaRPr sz="1100">
              <a:latin typeface="Karla"/>
              <a:ea typeface="Karla"/>
              <a:cs typeface="Karla"/>
              <a:sym typeface="Karla"/>
            </a:endParaRPr>
          </a:p>
        </p:txBody>
      </p:sp>
      <p:cxnSp>
        <p:nvCxnSpPr>
          <p:cNvPr id="474" name="Google Shape;474;p27"/>
          <p:cNvCxnSpPr>
            <a:endCxn id="473" idx="1"/>
          </p:cNvCxnSpPr>
          <p:nvPr/>
        </p:nvCxnSpPr>
        <p:spPr>
          <a:xfrm>
            <a:off x="4144825" y="7731700"/>
            <a:ext cx="509100" cy="138000"/>
          </a:xfrm>
          <a:prstGeom prst="curvedConnector3">
            <a:avLst>
              <a:gd fmla="val 50000" name="adj1"/>
            </a:avLst>
          </a:prstGeom>
          <a:noFill/>
          <a:ln cap="flat" cmpd="sng" w="9525">
            <a:solidFill>
              <a:schemeClr val="accent6"/>
            </a:solidFill>
            <a:prstDash val="solid"/>
            <a:round/>
            <a:headEnd len="med" w="med" type="triangle"/>
            <a:tailEnd len="med" w="med" type="none"/>
          </a:ln>
        </p:spPr>
      </p:cxnSp>
      <p:grpSp>
        <p:nvGrpSpPr>
          <p:cNvPr id="475" name="Google Shape;475;p27"/>
          <p:cNvGrpSpPr/>
          <p:nvPr/>
        </p:nvGrpSpPr>
        <p:grpSpPr>
          <a:xfrm>
            <a:off x="43918" y="607890"/>
            <a:ext cx="274864" cy="316972"/>
            <a:chOff x="304245" y="1858207"/>
            <a:chExt cx="319386" cy="406165"/>
          </a:xfrm>
        </p:grpSpPr>
        <p:sp>
          <p:nvSpPr>
            <p:cNvPr id="476" name="Google Shape;476;p27"/>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477" name="Google Shape;477;p27"/>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grpSp>
      <p:grpSp>
        <p:nvGrpSpPr>
          <p:cNvPr id="478" name="Google Shape;478;p27"/>
          <p:cNvGrpSpPr/>
          <p:nvPr/>
        </p:nvGrpSpPr>
        <p:grpSpPr>
          <a:xfrm>
            <a:off x="43918" y="2665290"/>
            <a:ext cx="274864" cy="316972"/>
            <a:chOff x="304245" y="1858207"/>
            <a:chExt cx="319386" cy="406165"/>
          </a:xfrm>
        </p:grpSpPr>
        <p:sp>
          <p:nvSpPr>
            <p:cNvPr id="479" name="Google Shape;479;p27"/>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480" name="Google Shape;480;p27"/>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grpSp>
      <p:grpSp>
        <p:nvGrpSpPr>
          <p:cNvPr id="481" name="Google Shape;481;p27"/>
          <p:cNvGrpSpPr/>
          <p:nvPr/>
        </p:nvGrpSpPr>
        <p:grpSpPr>
          <a:xfrm>
            <a:off x="43918" y="6246690"/>
            <a:ext cx="274864" cy="316972"/>
            <a:chOff x="304245" y="1858207"/>
            <a:chExt cx="319386" cy="406165"/>
          </a:xfrm>
        </p:grpSpPr>
        <p:sp>
          <p:nvSpPr>
            <p:cNvPr id="482" name="Google Shape;482;p27"/>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483" name="Google Shape;483;p27"/>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grpSp>
      <p:sp>
        <p:nvSpPr>
          <p:cNvPr id="484" name="Google Shape;484;p27"/>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13</a:t>
            </a:r>
            <a:endParaRPr sz="1800">
              <a:solidFill>
                <a:srgbClr val="005E68"/>
              </a:solidFill>
              <a:latin typeface="Spectral"/>
              <a:ea typeface="Spectral"/>
              <a:cs typeface="Spectral"/>
              <a:sym typeface="Spectr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28"/>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8"/>
          <p:cNvSpPr/>
          <p:nvPr/>
        </p:nvSpPr>
        <p:spPr>
          <a:xfrm>
            <a:off x="1531800" y="-75425"/>
            <a:ext cx="4708800" cy="4587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1" name="Google Shape;491;p28"/>
          <p:cNvSpPr txBox="1"/>
          <p:nvPr/>
        </p:nvSpPr>
        <p:spPr>
          <a:xfrm>
            <a:off x="1772100" y="-75425"/>
            <a:ext cx="4228200" cy="6297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300">
                <a:solidFill>
                  <a:srgbClr val="005E68"/>
                </a:solidFill>
                <a:latin typeface="Arvo"/>
                <a:ea typeface="Arvo"/>
                <a:cs typeface="Arvo"/>
                <a:sym typeface="Arvo"/>
              </a:rPr>
              <a:t>Contrast Medium Hazard </a:t>
            </a:r>
            <a:endParaRPr b="1" sz="2300">
              <a:solidFill>
                <a:srgbClr val="005E68"/>
              </a:solidFill>
              <a:latin typeface="Arvo"/>
              <a:ea typeface="Arvo"/>
              <a:cs typeface="Arvo"/>
              <a:sym typeface="Arvo"/>
            </a:endParaRPr>
          </a:p>
          <a:p>
            <a:pPr indent="0" lvl="0" marL="0" rtl="0" algn="ctr">
              <a:spcBef>
                <a:spcPts val="0"/>
              </a:spcBef>
              <a:spcAft>
                <a:spcPts val="0"/>
              </a:spcAft>
              <a:buNone/>
            </a:pPr>
            <a:r>
              <a:t/>
            </a:r>
            <a:endParaRPr b="1" sz="2300">
              <a:solidFill>
                <a:srgbClr val="005E68"/>
              </a:solidFill>
              <a:latin typeface="Arvo"/>
              <a:ea typeface="Arvo"/>
              <a:cs typeface="Arvo"/>
              <a:sym typeface="Arvo"/>
            </a:endParaRPr>
          </a:p>
        </p:txBody>
      </p:sp>
      <p:sp>
        <p:nvSpPr>
          <p:cNvPr id="492" name="Google Shape;492;p28"/>
          <p:cNvSpPr txBox="1"/>
          <p:nvPr/>
        </p:nvSpPr>
        <p:spPr>
          <a:xfrm>
            <a:off x="-145775" y="501693"/>
            <a:ext cx="4799700" cy="458700"/>
          </a:xfrm>
          <a:prstGeom prst="rect">
            <a:avLst/>
          </a:prstGeom>
          <a:noFill/>
          <a:ln>
            <a:noFill/>
          </a:ln>
        </p:spPr>
        <p:txBody>
          <a:bodyPr anchorCtr="0" anchor="t" bIns="79750" lIns="79750" spcFirstLastPara="1" rIns="79750" wrap="square" tIns="79750">
            <a:noAutofit/>
          </a:bodyPr>
          <a:lstStyle/>
          <a:p>
            <a:pPr indent="0" lvl="0" marL="0" rtl="0" algn="l">
              <a:spcBef>
                <a:spcPts val="0"/>
              </a:spcBef>
              <a:spcAft>
                <a:spcPts val="0"/>
              </a:spcAft>
              <a:buNone/>
            </a:pPr>
            <a:r>
              <a:rPr b="1" lang="en" sz="2300">
                <a:solidFill>
                  <a:srgbClr val="0D8F9D"/>
                </a:solidFill>
                <a:latin typeface="Karla"/>
                <a:ea typeface="Karla"/>
                <a:cs typeface="Karla"/>
                <a:sym typeface="Karla"/>
              </a:rPr>
              <a:t>       Reaction Classification</a:t>
            </a:r>
            <a:endParaRPr b="1" sz="2300">
              <a:solidFill>
                <a:srgbClr val="0D8F9D"/>
              </a:solidFill>
              <a:latin typeface="Karla"/>
              <a:ea typeface="Karla"/>
              <a:cs typeface="Karla"/>
              <a:sym typeface="Karla"/>
            </a:endParaRPr>
          </a:p>
          <a:p>
            <a:pPr indent="0" lvl="0" marL="0" rtl="0" algn="ctr">
              <a:spcBef>
                <a:spcPts val="0"/>
              </a:spcBef>
              <a:spcAft>
                <a:spcPts val="0"/>
              </a:spcAft>
              <a:buNone/>
            </a:pPr>
            <a:r>
              <a:t/>
            </a:r>
            <a:endParaRPr b="1" sz="2300">
              <a:solidFill>
                <a:srgbClr val="0D8F9D"/>
              </a:solidFill>
              <a:latin typeface="Karla"/>
              <a:ea typeface="Karla"/>
              <a:cs typeface="Karla"/>
              <a:sym typeface="Karla"/>
            </a:endParaRPr>
          </a:p>
        </p:txBody>
      </p:sp>
      <p:sp>
        <p:nvSpPr>
          <p:cNvPr id="493" name="Google Shape;493;p28"/>
          <p:cNvSpPr/>
          <p:nvPr/>
        </p:nvSpPr>
        <p:spPr>
          <a:xfrm>
            <a:off x="561813" y="1078816"/>
            <a:ext cx="3140100" cy="4479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Karla"/>
                <a:ea typeface="Karla"/>
                <a:cs typeface="Karla"/>
                <a:sym typeface="Karla"/>
              </a:rPr>
              <a:t>Immediate reactions</a:t>
            </a:r>
            <a:endParaRPr b="1">
              <a:solidFill>
                <a:srgbClr val="FFFFFF"/>
              </a:solidFill>
              <a:latin typeface="Karla"/>
              <a:ea typeface="Karla"/>
              <a:cs typeface="Karla"/>
              <a:sym typeface="Karla"/>
            </a:endParaRPr>
          </a:p>
        </p:txBody>
      </p:sp>
      <p:sp>
        <p:nvSpPr>
          <p:cNvPr id="494" name="Google Shape;494;p28"/>
          <p:cNvSpPr/>
          <p:nvPr/>
        </p:nvSpPr>
        <p:spPr>
          <a:xfrm>
            <a:off x="4070488" y="1078816"/>
            <a:ext cx="3140100" cy="447900"/>
          </a:xfrm>
          <a:prstGeom prst="roundRect">
            <a:avLst>
              <a:gd fmla="val 16667" name="adj"/>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Karla"/>
                <a:ea typeface="Karla"/>
                <a:cs typeface="Karla"/>
                <a:sym typeface="Karla"/>
              </a:rPr>
              <a:t>Delayed reactions</a:t>
            </a:r>
            <a:endParaRPr b="1">
              <a:solidFill>
                <a:srgbClr val="FFFFFF"/>
              </a:solidFill>
              <a:latin typeface="Karla"/>
              <a:ea typeface="Karla"/>
              <a:cs typeface="Karla"/>
              <a:sym typeface="Karla"/>
            </a:endParaRPr>
          </a:p>
        </p:txBody>
      </p:sp>
      <p:sp>
        <p:nvSpPr>
          <p:cNvPr id="495" name="Google Shape;495;p28"/>
          <p:cNvSpPr txBox="1"/>
          <p:nvPr/>
        </p:nvSpPr>
        <p:spPr>
          <a:xfrm>
            <a:off x="508175" y="1591675"/>
            <a:ext cx="3193800" cy="772800"/>
          </a:xfrm>
          <a:prstGeom prst="rect">
            <a:avLst/>
          </a:prstGeom>
          <a:noFill/>
          <a:ln>
            <a:noFill/>
          </a:ln>
        </p:spPr>
        <p:txBody>
          <a:bodyPr anchorCtr="0" anchor="t" bIns="79750" lIns="79750" spcFirstLastPara="1" rIns="79750" wrap="square" tIns="79750">
            <a:noAutofit/>
          </a:bodyPr>
          <a:lstStyle/>
          <a:p>
            <a:pPr indent="-279400" lvl="0" marL="393700" rtl="0" algn="l">
              <a:spcBef>
                <a:spcPts val="0"/>
              </a:spcBef>
              <a:spcAft>
                <a:spcPts val="0"/>
              </a:spcAft>
              <a:buSzPts val="1400"/>
              <a:buFont typeface="Karla"/>
              <a:buChar char="❖"/>
            </a:pPr>
            <a:r>
              <a:rPr lang="en">
                <a:latin typeface="Karla"/>
                <a:ea typeface="Karla"/>
                <a:cs typeface="Karla"/>
                <a:sym typeface="Karla"/>
              </a:rPr>
              <a:t>Were defined as those occurring within the department (within one hour).</a:t>
            </a:r>
            <a:endParaRPr>
              <a:latin typeface="Karla"/>
              <a:ea typeface="Karla"/>
              <a:cs typeface="Karla"/>
              <a:sym typeface="Karla"/>
            </a:endParaRPr>
          </a:p>
        </p:txBody>
      </p:sp>
      <p:sp>
        <p:nvSpPr>
          <p:cNvPr id="496" name="Google Shape;496;p28"/>
          <p:cNvSpPr txBox="1"/>
          <p:nvPr/>
        </p:nvSpPr>
        <p:spPr>
          <a:xfrm>
            <a:off x="4013375" y="1568950"/>
            <a:ext cx="3193800" cy="978600"/>
          </a:xfrm>
          <a:prstGeom prst="rect">
            <a:avLst/>
          </a:prstGeom>
          <a:noFill/>
          <a:ln>
            <a:noFill/>
          </a:ln>
        </p:spPr>
        <p:txBody>
          <a:bodyPr anchorCtr="0" anchor="t" bIns="79750" lIns="79750" spcFirstLastPara="1" rIns="79750" wrap="square" tIns="79750">
            <a:noAutofit/>
          </a:bodyPr>
          <a:lstStyle/>
          <a:p>
            <a:pPr indent="-279400" lvl="0" marL="393700" rtl="0" algn="l">
              <a:spcBef>
                <a:spcPts val="0"/>
              </a:spcBef>
              <a:spcAft>
                <a:spcPts val="0"/>
              </a:spcAft>
              <a:buSzPts val="1400"/>
              <a:buFont typeface="Karla"/>
              <a:buChar char="❖"/>
            </a:pPr>
            <a:r>
              <a:rPr lang="en">
                <a:latin typeface="Karla"/>
                <a:ea typeface="Karla"/>
                <a:cs typeface="Karla"/>
                <a:sym typeface="Karla"/>
              </a:rPr>
              <a:t>As those occurring between the time the patient left the department and up to seven days later.</a:t>
            </a:r>
            <a:endParaRPr>
              <a:latin typeface="Karla"/>
              <a:ea typeface="Karla"/>
              <a:cs typeface="Karla"/>
              <a:sym typeface="Karla"/>
            </a:endParaRPr>
          </a:p>
        </p:txBody>
      </p:sp>
      <p:sp>
        <p:nvSpPr>
          <p:cNvPr id="497" name="Google Shape;497;p28"/>
          <p:cNvSpPr txBox="1"/>
          <p:nvPr/>
        </p:nvSpPr>
        <p:spPr>
          <a:xfrm>
            <a:off x="88075" y="2674600"/>
            <a:ext cx="7254900" cy="1549500"/>
          </a:xfrm>
          <a:prstGeom prst="rect">
            <a:avLst/>
          </a:prstGeom>
          <a:noFill/>
          <a:ln>
            <a:noFill/>
          </a:ln>
        </p:spPr>
        <p:txBody>
          <a:bodyPr anchorCtr="0" anchor="t" bIns="79750" lIns="79750" spcFirstLastPara="1" rIns="79750" wrap="square" tIns="79750">
            <a:noAutofit/>
          </a:bodyPr>
          <a:lstStyle/>
          <a:p>
            <a:pPr indent="0" lvl="0" marL="0" rtl="0" algn="l">
              <a:lnSpc>
                <a:spcPct val="115000"/>
              </a:lnSpc>
              <a:spcBef>
                <a:spcPts val="0"/>
              </a:spcBef>
              <a:spcAft>
                <a:spcPts val="0"/>
              </a:spcAft>
              <a:buNone/>
            </a:pPr>
            <a:r>
              <a:rPr lang="en">
                <a:latin typeface="Karla"/>
                <a:ea typeface="Karla"/>
                <a:cs typeface="Karla"/>
                <a:sym typeface="Karla"/>
              </a:rPr>
              <a:t>The American College of Radiology has divided adverse reactions severity to contrast agents into the following categories:</a:t>
            </a:r>
            <a:endParaRPr>
              <a:latin typeface="Karla"/>
              <a:ea typeface="Karla"/>
              <a:cs typeface="Karla"/>
              <a:sym typeface="Karla"/>
            </a:endParaRPr>
          </a:p>
          <a:p>
            <a:pPr indent="-317500" lvl="0" marL="457200" rtl="0" algn="l">
              <a:lnSpc>
                <a:spcPct val="115000"/>
              </a:lnSpc>
              <a:spcBef>
                <a:spcPts val="0"/>
              </a:spcBef>
              <a:spcAft>
                <a:spcPts val="0"/>
              </a:spcAft>
              <a:buSzPts val="1400"/>
              <a:buFont typeface="Karla"/>
              <a:buChar char="❖"/>
            </a:pPr>
            <a:r>
              <a:rPr lang="en">
                <a:latin typeface="Karla"/>
                <a:ea typeface="Karla"/>
                <a:cs typeface="Karla"/>
                <a:sym typeface="Karla"/>
              </a:rPr>
              <a:t>Mild </a:t>
            </a:r>
            <a:endParaRPr>
              <a:latin typeface="Karla"/>
              <a:ea typeface="Karla"/>
              <a:cs typeface="Karla"/>
              <a:sym typeface="Karla"/>
            </a:endParaRPr>
          </a:p>
          <a:p>
            <a:pPr indent="-317500" lvl="0" marL="457200" rtl="0" algn="l">
              <a:lnSpc>
                <a:spcPct val="115000"/>
              </a:lnSpc>
              <a:spcBef>
                <a:spcPts val="0"/>
              </a:spcBef>
              <a:spcAft>
                <a:spcPts val="0"/>
              </a:spcAft>
              <a:buSzPts val="1400"/>
              <a:buFont typeface="Karla"/>
              <a:buChar char="❖"/>
            </a:pPr>
            <a:r>
              <a:rPr lang="en">
                <a:latin typeface="Karla"/>
                <a:ea typeface="Karla"/>
                <a:cs typeface="Karla"/>
                <a:sym typeface="Karla"/>
              </a:rPr>
              <a:t>Moderate </a:t>
            </a:r>
            <a:endParaRPr>
              <a:latin typeface="Karla"/>
              <a:ea typeface="Karla"/>
              <a:cs typeface="Karla"/>
              <a:sym typeface="Karla"/>
            </a:endParaRPr>
          </a:p>
          <a:p>
            <a:pPr indent="-317500" lvl="0" marL="457200" rtl="0" algn="l">
              <a:lnSpc>
                <a:spcPct val="115000"/>
              </a:lnSpc>
              <a:spcBef>
                <a:spcPts val="0"/>
              </a:spcBef>
              <a:spcAft>
                <a:spcPts val="0"/>
              </a:spcAft>
              <a:buSzPts val="1400"/>
              <a:buFont typeface="Karla"/>
              <a:buChar char="❖"/>
            </a:pPr>
            <a:r>
              <a:rPr lang="en">
                <a:latin typeface="Karla"/>
                <a:ea typeface="Karla"/>
                <a:cs typeface="Karla"/>
                <a:sym typeface="Karla"/>
              </a:rPr>
              <a:t>Severe</a:t>
            </a:r>
            <a:endParaRPr>
              <a:latin typeface="Karla"/>
              <a:ea typeface="Karla"/>
              <a:cs typeface="Karla"/>
              <a:sym typeface="Karla"/>
            </a:endParaRPr>
          </a:p>
        </p:txBody>
      </p:sp>
      <p:sp>
        <p:nvSpPr>
          <p:cNvPr id="498" name="Google Shape;498;p28"/>
          <p:cNvSpPr txBox="1"/>
          <p:nvPr/>
        </p:nvSpPr>
        <p:spPr>
          <a:xfrm>
            <a:off x="253800" y="4105950"/>
            <a:ext cx="5871600" cy="452400"/>
          </a:xfrm>
          <a:prstGeom prst="rect">
            <a:avLst/>
          </a:prstGeom>
          <a:noFill/>
          <a:ln>
            <a:noFill/>
          </a:ln>
        </p:spPr>
        <p:txBody>
          <a:bodyPr anchorCtr="0" anchor="t" bIns="79750" lIns="79750" spcFirstLastPara="1" rIns="79750" wrap="square" tIns="79750">
            <a:noAutofit/>
          </a:bodyPr>
          <a:lstStyle/>
          <a:p>
            <a:pPr indent="0" lvl="0" marL="0" rtl="0" algn="l">
              <a:spcBef>
                <a:spcPts val="0"/>
              </a:spcBef>
              <a:spcAft>
                <a:spcPts val="0"/>
              </a:spcAft>
              <a:buNone/>
            </a:pPr>
            <a:r>
              <a:rPr b="1" lang="en" sz="2300">
                <a:solidFill>
                  <a:schemeClr val="accent1"/>
                </a:solidFill>
                <a:latin typeface="Karla"/>
                <a:ea typeface="Karla"/>
                <a:cs typeface="Karla"/>
                <a:sym typeface="Karla"/>
              </a:rPr>
              <a:t>  Mild reaction </a:t>
            </a:r>
            <a:r>
              <a:rPr b="1" lang="en" sz="2300">
                <a:solidFill>
                  <a:srgbClr val="F54132"/>
                </a:solidFill>
                <a:latin typeface="Karla"/>
                <a:ea typeface="Karla"/>
                <a:cs typeface="Karla"/>
                <a:sym typeface="Karla"/>
              </a:rPr>
              <a:t>(5%)</a:t>
            </a:r>
            <a:r>
              <a:rPr b="1" lang="en" sz="2300">
                <a:solidFill>
                  <a:schemeClr val="accent1"/>
                </a:solidFill>
                <a:latin typeface="Karla"/>
                <a:ea typeface="Karla"/>
                <a:cs typeface="Karla"/>
                <a:sym typeface="Karla"/>
              </a:rPr>
              <a:t> </a:t>
            </a:r>
            <a:endParaRPr b="1" sz="2300">
              <a:solidFill>
                <a:schemeClr val="accent1"/>
              </a:solidFill>
              <a:latin typeface="Karla"/>
              <a:ea typeface="Karla"/>
              <a:cs typeface="Karla"/>
              <a:sym typeface="Karla"/>
            </a:endParaRPr>
          </a:p>
          <a:p>
            <a:pPr indent="0" lvl="0" marL="0" rtl="0" algn="ctr">
              <a:spcBef>
                <a:spcPts val="0"/>
              </a:spcBef>
              <a:spcAft>
                <a:spcPts val="0"/>
              </a:spcAft>
              <a:buClr>
                <a:schemeClr val="dk1"/>
              </a:buClr>
              <a:buSzPts val="1100"/>
              <a:buFont typeface="Arial"/>
              <a:buNone/>
            </a:pPr>
            <a:r>
              <a:t/>
            </a:r>
            <a:endParaRPr b="1" sz="2300">
              <a:solidFill>
                <a:schemeClr val="accent1"/>
              </a:solidFill>
              <a:latin typeface="Karla"/>
              <a:ea typeface="Karla"/>
              <a:cs typeface="Karla"/>
              <a:sym typeface="Karla"/>
            </a:endParaRPr>
          </a:p>
        </p:txBody>
      </p:sp>
      <p:sp>
        <p:nvSpPr>
          <p:cNvPr id="499" name="Google Shape;499;p28"/>
          <p:cNvSpPr txBox="1"/>
          <p:nvPr/>
        </p:nvSpPr>
        <p:spPr>
          <a:xfrm>
            <a:off x="88075" y="4579600"/>
            <a:ext cx="7254900" cy="1549500"/>
          </a:xfrm>
          <a:prstGeom prst="rect">
            <a:avLst/>
          </a:prstGeom>
          <a:noFill/>
          <a:ln>
            <a:noFill/>
          </a:ln>
        </p:spPr>
        <p:txBody>
          <a:bodyPr anchorCtr="0" anchor="t" bIns="79750" lIns="79750" spcFirstLastPara="1" rIns="79750" wrap="square" tIns="79750">
            <a:noAutofit/>
          </a:bodyPr>
          <a:lstStyle/>
          <a:p>
            <a:pPr indent="-279400" lvl="0" marL="393700" rtl="0" algn="l">
              <a:lnSpc>
                <a:spcPct val="115000"/>
              </a:lnSpc>
              <a:spcBef>
                <a:spcPts val="0"/>
              </a:spcBef>
              <a:spcAft>
                <a:spcPts val="0"/>
              </a:spcAft>
              <a:buSzPts val="1400"/>
              <a:buFont typeface="Spectral"/>
              <a:buChar char="●"/>
            </a:pPr>
            <a:r>
              <a:rPr lang="en">
                <a:latin typeface="Karla"/>
                <a:ea typeface="Karla"/>
                <a:cs typeface="Karla"/>
                <a:sym typeface="Karla"/>
              </a:rPr>
              <a:t>Signs and symptoms appear self-limited without evidence of progression.</a:t>
            </a:r>
            <a:endParaRPr>
              <a:latin typeface="Karla"/>
              <a:ea typeface="Karla"/>
              <a:cs typeface="Karla"/>
              <a:sym typeface="Karla"/>
            </a:endParaRPr>
          </a:p>
          <a:p>
            <a:pPr indent="-279400" lvl="0" marL="393700" rtl="0" algn="l">
              <a:lnSpc>
                <a:spcPct val="115000"/>
              </a:lnSpc>
              <a:spcBef>
                <a:spcPts val="0"/>
              </a:spcBef>
              <a:spcAft>
                <a:spcPts val="0"/>
              </a:spcAft>
              <a:buSzPts val="1400"/>
              <a:buFont typeface="Spectral"/>
              <a:buChar char="●"/>
            </a:pPr>
            <a:r>
              <a:rPr lang="en">
                <a:latin typeface="Karla"/>
                <a:ea typeface="Karla"/>
                <a:cs typeface="Karla"/>
                <a:sym typeface="Karla"/>
              </a:rPr>
              <a:t>Nausea, vomiting, warmth, headache, dizziness, shaking, altered taste, itching, flushing, chills, sweats, rash, nasal stuffiness, swelling: eyes, face and anxiety.</a:t>
            </a:r>
            <a:endParaRPr>
              <a:latin typeface="Karla"/>
              <a:ea typeface="Karla"/>
              <a:cs typeface="Karla"/>
              <a:sym typeface="Karla"/>
            </a:endParaRPr>
          </a:p>
          <a:p>
            <a:pPr indent="-279400" lvl="0" marL="393700" rtl="0" algn="l">
              <a:lnSpc>
                <a:spcPct val="115000"/>
              </a:lnSpc>
              <a:spcBef>
                <a:spcPts val="0"/>
              </a:spcBef>
              <a:spcAft>
                <a:spcPts val="0"/>
              </a:spcAft>
              <a:buSzPts val="1400"/>
              <a:buFont typeface="Spectral"/>
              <a:buChar char="●"/>
            </a:pPr>
            <a:r>
              <a:rPr b="1" lang="en">
                <a:latin typeface="Karla"/>
                <a:ea typeface="Karla"/>
                <a:cs typeface="Karla"/>
                <a:sym typeface="Karla"/>
              </a:rPr>
              <a:t>Treatment</a:t>
            </a:r>
            <a:r>
              <a:rPr lang="en">
                <a:latin typeface="Karla"/>
                <a:ea typeface="Karla"/>
                <a:cs typeface="Karla"/>
                <a:sym typeface="Karla"/>
              </a:rPr>
              <a:t>: Observation and reassurance. Usually no intervention or medication is required; however, these reactions may progress into a more severe category.</a:t>
            </a:r>
            <a:endParaRPr>
              <a:latin typeface="Karla"/>
              <a:ea typeface="Karla"/>
              <a:cs typeface="Karla"/>
              <a:sym typeface="Karla"/>
            </a:endParaRPr>
          </a:p>
        </p:txBody>
      </p:sp>
      <p:sp>
        <p:nvSpPr>
          <p:cNvPr id="500" name="Google Shape;500;p28"/>
          <p:cNvSpPr txBox="1"/>
          <p:nvPr/>
        </p:nvSpPr>
        <p:spPr>
          <a:xfrm>
            <a:off x="253800" y="6010950"/>
            <a:ext cx="5871600" cy="452400"/>
          </a:xfrm>
          <a:prstGeom prst="rect">
            <a:avLst/>
          </a:prstGeom>
          <a:noFill/>
          <a:ln>
            <a:noFill/>
          </a:ln>
        </p:spPr>
        <p:txBody>
          <a:bodyPr anchorCtr="0" anchor="t" bIns="79750" lIns="79750" spcFirstLastPara="1" rIns="79750" wrap="square" tIns="79750">
            <a:noAutofit/>
          </a:bodyPr>
          <a:lstStyle/>
          <a:p>
            <a:pPr indent="0" lvl="0" marL="0" rtl="0" algn="l">
              <a:spcBef>
                <a:spcPts val="0"/>
              </a:spcBef>
              <a:spcAft>
                <a:spcPts val="0"/>
              </a:spcAft>
              <a:buNone/>
            </a:pPr>
            <a:r>
              <a:rPr b="1" lang="en" sz="2300">
                <a:solidFill>
                  <a:schemeClr val="accent1"/>
                </a:solidFill>
                <a:latin typeface="Karla"/>
                <a:ea typeface="Karla"/>
                <a:cs typeface="Karla"/>
                <a:sym typeface="Karla"/>
              </a:rPr>
              <a:t>  Moderate reaction </a:t>
            </a:r>
            <a:r>
              <a:rPr b="1" lang="en" sz="2300">
                <a:solidFill>
                  <a:srgbClr val="F54132"/>
                </a:solidFill>
                <a:latin typeface="Karla"/>
                <a:ea typeface="Karla"/>
                <a:cs typeface="Karla"/>
                <a:sym typeface="Karla"/>
              </a:rPr>
              <a:t>(1%)</a:t>
            </a:r>
            <a:endParaRPr b="1" sz="2300">
              <a:solidFill>
                <a:srgbClr val="F54132"/>
              </a:solidFill>
              <a:latin typeface="Karla"/>
              <a:ea typeface="Karla"/>
              <a:cs typeface="Karla"/>
              <a:sym typeface="Karla"/>
            </a:endParaRPr>
          </a:p>
          <a:p>
            <a:pPr indent="0" lvl="0" marL="0" rtl="0" algn="ctr">
              <a:spcBef>
                <a:spcPts val="0"/>
              </a:spcBef>
              <a:spcAft>
                <a:spcPts val="0"/>
              </a:spcAft>
              <a:buClr>
                <a:schemeClr val="dk1"/>
              </a:buClr>
              <a:buSzPts val="1100"/>
              <a:buFont typeface="Arial"/>
              <a:buNone/>
            </a:pPr>
            <a:r>
              <a:t/>
            </a:r>
            <a:endParaRPr b="1" sz="2300">
              <a:solidFill>
                <a:schemeClr val="accent1"/>
              </a:solidFill>
              <a:latin typeface="Karla"/>
              <a:ea typeface="Karla"/>
              <a:cs typeface="Karla"/>
              <a:sym typeface="Karla"/>
            </a:endParaRPr>
          </a:p>
        </p:txBody>
      </p:sp>
      <p:sp>
        <p:nvSpPr>
          <p:cNvPr id="501" name="Google Shape;501;p28"/>
          <p:cNvSpPr txBox="1"/>
          <p:nvPr/>
        </p:nvSpPr>
        <p:spPr>
          <a:xfrm>
            <a:off x="88075" y="6484600"/>
            <a:ext cx="7254900" cy="1355100"/>
          </a:xfrm>
          <a:prstGeom prst="rect">
            <a:avLst/>
          </a:prstGeom>
          <a:noFill/>
          <a:ln>
            <a:noFill/>
          </a:ln>
        </p:spPr>
        <p:txBody>
          <a:bodyPr anchorCtr="0" anchor="t" bIns="79750" lIns="79750" spcFirstLastPara="1" rIns="79750" wrap="square" tIns="79750">
            <a:noAutofit/>
          </a:bodyPr>
          <a:lstStyle/>
          <a:p>
            <a:pPr indent="-279400" lvl="0" marL="393700" rtl="0" algn="l">
              <a:lnSpc>
                <a:spcPct val="115000"/>
              </a:lnSpc>
              <a:spcBef>
                <a:spcPts val="0"/>
              </a:spcBef>
              <a:spcAft>
                <a:spcPts val="0"/>
              </a:spcAft>
              <a:buSzPts val="1400"/>
              <a:buFont typeface="Spectral"/>
              <a:buChar char="●"/>
            </a:pPr>
            <a:r>
              <a:rPr lang="en">
                <a:latin typeface="Karla"/>
                <a:ea typeface="Karla"/>
                <a:cs typeface="Karla"/>
                <a:sym typeface="Karla"/>
              </a:rPr>
              <a:t>Reactions which require treatment but are not immediately life-threatening.</a:t>
            </a:r>
            <a:endParaRPr>
              <a:latin typeface="Karla"/>
              <a:ea typeface="Karla"/>
              <a:cs typeface="Karla"/>
              <a:sym typeface="Karla"/>
            </a:endParaRPr>
          </a:p>
          <a:p>
            <a:pPr indent="-279400" lvl="0" marL="393700" rtl="0" algn="l">
              <a:lnSpc>
                <a:spcPct val="115000"/>
              </a:lnSpc>
              <a:spcBef>
                <a:spcPts val="0"/>
              </a:spcBef>
              <a:spcAft>
                <a:spcPts val="0"/>
              </a:spcAft>
              <a:buSzPts val="1400"/>
              <a:buFont typeface="Spectral"/>
              <a:buChar char="●"/>
            </a:pPr>
            <a:r>
              <a:rPr lang="en">
                <a:latin typeface="Karla"/>
                <a:ea typeface="Karla"/>
                <a:cs typeface="Karla"/>
                <a:sym typeface="Karla"/>
              </a:rPr>
              <a:t>Tachycardia/ bradycardia, hypertension, pronounced cutaneous reaction, hypotension, dyspnea, pulmonary edema, bronchospasm, wheezing and laryngeal edema.</a:t>
            </a:r>
            <a:endParaRPr>
              <a:latin typeface="Karla"/>
              <a:ea typeface="Karla"/>
              <a:cs typeface="Karla"/>
              <a:sym typeface="Karla"/>
            </a:endParaRPr>
          </a:p>
          <a:p>
            <a:pPr indent="-279400" lvl="0" marL="393700" rtl="0" algn="l">
              <a:lnSpc>
                <a:spcPct val="115000"/>
              </a:lnSpc>
              <a:spcBef>
                <a:spcPts val="0"/>
              </a:spcBef>
              <a:spcAft>
                <a:spcPts val="0"/>
              </a:spcAft>
              <a:buSzPts val="1400"/>
              <a:buFont typeface="Spectral"/>
              <a:buChar char="●"/>
            </a:pPr>
            <a:r>
              <a:rPr b="1" lang="en">
                <a:latin typeface="Karla"/>
                <a:ea typeface="Karla"/>
                <a:cs typeface="Karla"/>
                <a:sym typeface="Karla"/>
              </a:rPr>
              <a:t>Treatment</a:t>
            </a:r>
            <a:r>
              <a:rPr lang="en">
                <a:latin typeface="Karla"/>
                <a:ea typeface="Karla"/>
                <a:cs typeface="Karla"/>
                <a:sym typeface="Karla"/>
              </a:rPr>
              <a:t>: Prompt treatment with close observation.</a:t>
            </a:r>
            <a:endParaRPr>
              <a:latin typeface="Karla"/>
              <a:ea typeface="Karla"/>
              <a:cs typeface="Karla"/>
              <a:sym typeface="Karla"/>
            </a:endParaRPr>
          </a:p>
        </p:txBody>
      </p:sp>
      <p:sp>
        <p:nvSpPr>
          <p:cNvPr id="502" name="Google Shape;502;p28"/>
          <p:cNvSpPr txBox="1"/>
          <p:nvPr/>
        </p:nvSpPr>
        <p:spPr>
          <a:xfrm>
            <a:off x="253800" y="7992150"/>
            <a:ext cx="5871600" cy="452400"/>
          </a:xfrm>
          <a:prstGeom prst="rect">
            <a:avLst/>
          </a:prstGeom>
          <a:noFill/>
          <a:ln>
            <a:noFill/>
          </a:ln>
        </p:spPr>
        <p:txBody>
          <a:bodyPr anchorCtr="0" anchor="t" bIns="79750" lIns="79750" spcFirstLastPara="1" rIns="79750" wrap="square" tIns="79750">
            <a:noAutofit/>
          </a:bodyPr>
          <a:lstStyle/>
          <a:p>
            <a:pPr indent="0" lvl="0" marL="0" rtl="0" algn="l">
              <a:spcBef>
                <a:spcPts val="0"/>
              </a:spcBef>
              <a:spcAft>
                <a:spcPts val="0"/>
              </a:spcAft>
              <a:buNone/>
            </a:pPr>
            <a:r>
              <a:rPr b="1" lang="en" sz="2300">
                <a:solidFill>
                  <a:schemeClr val="accent1"/>
                </a:solidFill>
                <a:latin typeface="Karla"/>
                <a:ea typeface="Karla"/>
                <a:cs typeface="Karla"/>
                <a:sym typeface="Karla"/>
              </a:rPr>
              <a:t>  Severe reaction </a:t>
            </a:r>
            <a:r>
              <a:rPr b="1" lang="en" sz="2300">
                <a:solidFill>
                  <a:srgbClr val="F54132"/>
                </a:solidFill>
                <a:latin typeface="Karla"/>
                <a:ea typeface="Karla"/>
                <a:cs typeface="Karla"/>
                <a:sym typeface="Karla"/>
              </a:rPr>
              <a:t>(0.05%)</a:t>
            </a:r>
            <a:endParaRPr b="1" sz="2300">
              <a:solidFill>
                <a:srgbClr val="F54132"/>
              </a:solidFill>
              <a:latin typeface="Karla"/>
              <a:ea typeface="Karla"/>
              <a:cs typeface="Karla"/>
              <a:sym typeface="Karla"/>
            </a:endParaRPr>
          </a:p>
          <a:p>
            <a:pPr indent="0" lvl="0" marL="0" rtl="0" algn="ctr">
              <a:spcBef>
                <a:spcPts val="0"/>
              </a:spcBef>
              <a:spcAft>
                <a:spcPts val="0"/>
              </a:spcAft>
              <a:buClr>
                <a:schemeClr val="dk1"/>
              </a:buClr>
              <a:buSzPts val="1100"/>
              <a:buFont typeface="Arial"/>
              <a:buNone/>
            </a:pPr>
            <a:r>
              <a:t/>
            </a:r>
            <a:endParaRPr b="1" sz="2300">
              <a:solidFill>
                <a:schemeClr val="accent1"/>
              </a:solidFill>
              <a:latin typeface="Karla"/>
              <a:ea typeface="Karla"/>
              <a:cs typeface="Karla"/>
              <a:sym typeface="Karla"/>
            </a:endParaRPr>
          </a:p>
        </p:txBody>
      </p:sp>
      <p:sp>
        <p:nvSpPr>
          <p:cNvPr id="503" name="Google Shape;503;p28"/>
          <p:cNvSpPr txBox="1"/>
          <p:nvPr/>
        </p:nvSpPr>
        <p:spPr>
          <a:xfrm>
            <a:off x="88075" y="8465800"/>
            <a:ext cx="7254900" cy="1549500"/>
          </a:xfrm>
          <a:prstGeom prst="rect">
            <a:avLst/>
          </a:prstGeom>
          <a:noFill/>
          <a:ln>
            <a:noFill/>
          </a:ln>
        </p:spPr>
        <p:txBody>
          <a:bodyPr anchorCtr="0" anchor="t" bIns="79750" lIns="79750" spcFirstLastPara="1" rIns="79750" wrap="square" tIns="79750">
            <a:noAutofit/>
          </a:bodyPr>
          <a:lstStyle/>
          <a:p>
            <a:pPr indent="-279400" lvl="0" marL="393700" rtl="0" algn="l">
              <a:lnSpc>
                <a:spcPct val="115000"/>
              </a:lnSpc>
              <a:spcBef>
                <a:spcPts val="0"/>
              </a:spcBef>
              <a:spcAft>
                <a:spcPts val="0"/>
              </a:spcAft>
              <a:buSzPts val="1400"/>
              <a:buFont typeface="Spectral"/>
              <a:buChar char="●"/>
            </a:pPr>
            <a:r>
              <a:rPr lang="en">
                <a:latin typeface="Karla"/>
                <a:ea typeface="Karla"/>
                <a:cs typeface="Karla"/>
                <a:sym typeface="Karla"/>
              </a:rPr>
              <a:t>Life-threatening with more severe signs or symptoms including: Laryngeal edema (severe), profound hypotension, convulsion, unresponsiveness and cardiopulmonary arrest.</a:t>
            </a:r>
            <a:endParaRPr>
              <a:latin typeface="Karla"/>
              <a:ea typeface="Karla"/>
              <a:cs typeface="Karla"/>
              <a:sym typeface="Karla"/>
            </a:endParaRPr>
          </a:p>
          <a:p>
            <a:pPr indent="-279400" lvl="0" marL="393700" rtl="0" algn="l">
              <a:lnSpc>
                <a:spcPct val="115000"/>
              </a:lnSpc>
              <a:spcBef>
                <a:spcPts val="0"/>
              </a:spcBef>
              <a:spcAft>
                <a:spcPts val="0"/>
              </a:spcAft>
              <a:buSzPts val="1400"/>
              <a:buFont typeface="Spectral"/>
              <a:buChar char="●"/>
            </a:pPr>
            <a:r>
              <a:rPr b="1" lang="en">
                <a:latin typeface="Karla"/>
                <a:ea typeface="Karla"/>
                <a:cs typeface="Karla"/>
                <a:sym typeface="Karla"/>
              </a:rPr>
              <a:t>Treatment</a:t>
            </a:r>
            <a:r>
              <a:rPr lang="en">
                <a:latin typeface="Karla"/>
                <a:ea typeface="Karla"/>
                <a:cs typeface="Karla"/>
                <a:sym typeface="Karla"/>
              </a:rPr>
              <a:t>: Immediate treatment, antiemetic drugs. Usually requires hospitalization.</a:t>
            </a:r>
            <a:endParaRPr>
              <a:latin typeface="Karla"/>
              <a:ea typeface="Karla"/>
              <a:cs typeface="Karla"/>
              <a:sym typeface="Karla"/>
            </a:endParaRPr>
          </a:p>
        </p:txBody>
      </p:sp>
      <p:grpSp>
        <p:nvGrpSpPr>
          <p:cNvPr id="504" name="Google Shape;504;p28"/>
          <p:cNvGrpSpPr/>
          <p:nvPr/>
        </p:nvGrpSpPr>
        <p:grpSpPr>
          <a:xfrm>
            <a:off x="43918" y="607890"/>
            <a:ext cx="274864" cy="316972"/>
            <a:chOff x="304245" y="1858207"/>
            <a:chExt cx="319386" cy="406165"/>
          </a:xfrm>
        </p:grpSpPr>
        <p:sp>
          <p:nvSpPr>
            <p:cNvPr id="505" name="Google Shape;505;p28"/>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28"/>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7" name="Google Shape;507;p28"/>
          <p:cNvGrpSpPr/>
          <p:nvPr/>
        </p:nvGrpSpPr>
        <p:grpSpPr>
          <a:xfrm>
            <a:off x="43918" y="4189290"/>
            <a:ext cx="274864" cy="316972"/>
            <a:chOff x="304245" y="1858207"/>
            <a:chExt cx="319386" cy="406165"/>
          </a:xfrm>
        </p:grpSpPr>
        <p:sp>
          <p:nvSpPr>
            <p:cNvPr id="508" name="Google Shape;508;p28"/>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509" name="Google Shape;509;p28"/>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grpSp>
      <p:grpSp>
        <p:nvGrpSpPr>
          <p:cNvPr id="510" name="Google Shape;510;p28"/>
          <p:cNvGrpSpPr/>
          <p:nvPr/>
        </p:nvGrpSpPr>
        <p:grpSpPr>
          <a:xfrm>
            <a:off x="43918" y="6094290"/>
            <a:ext cx="274864" cy="316972"/>
            <a:chOff x="304245" y="1858207"/>
            <a:chExt cx="319386" cy="406165"/>
          </a:xfrm>
        </p:grpSpPr>
        <p:sp>
          <p:nvSpPr>
            <p:cNvPr id="511" name="Google Shape;511;p28"/>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512" name="Google Shape;512;p28"/>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grpSp>
      <p:grpSp>
        <p:nvGrpSpPr>
          <p:cNvPr id="513" name="Google Shape;513;p28"/>
          <p:cNvGrpSpPr/>
          <p:nvPr/>
        </p:nvGrpSpPr>
        <p:grpSpPr>
          <a:xfrm>
            <a:off x="43918" y="8075490"/>
            <a:ext cx="274864" cy="316972"/>
            <a:chOff x="304245" y="1858207"/>
            <a:chExt cx="319386" cy="406165"/>
          </a:xfrm>
        </p:grpSpPr>
        <p:sp>
          <p:nvSpPr>
            <p:cNvPr id="514" name="Google Shape;514;p28"/>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515" name="Google Shape;515;p28"/>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grpSp>
      <p:sp>
        <p:nvSpPr>
          <p:cNvPr id="516" name="Google Shape;516;p28"/>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14</a:t>
            </a:r>
            <a:endParaRPr sz="1800">
              <a:solidFill>
                <a:srgbClr val="005E68"/>
              </a:solidFill>
              <a:latin typeface="Spectral"/>
              <a:ea typeface="Spectral"/>
              <a:cs typeface="Spectral"/>
              <a:sym typeface="Spectr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29"/>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9"/>
          <p:cNvSpPr/>
          <p:nvPr/>
        </p:nvSpPr>
        <p:spPr>
          <a:xfrm>
            <a:off x="1531800" y="-75425"/>
            <a:ext cx="4708800" cy="4587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3" name="Google Shape;523;p29"/>
          <p:cNvSpPr txBox="1"/>
          <p:nvPr/>
        </p:nvSpPr>
        <p:spPr>
          <a:xfrm>
            <a:off x="1772100" y="-75425"/>
            <a:ext cx="4228200" cy="6297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300">
                <a:solidFill>
                  <a:srgbClr val="005E68"/>
                </a:solidFill>
                <a:latin typeface="Arvo"/>
                <a:ea typeface="Arvo"/>
                <a:cs typeface="Arvo"/>
                <a:sym typeface="Arvo"/>
              </a:rPr>
              <a:t>Contrast Medium Hazard </a:t>
            </a:r>
            <a:endParaRPr b="1" sz="2300">
              <a:solidFill>
                <a:srgbClr val="005E68"/>
              </a:solidFill>
              <a:latin typeface="Arvo"/>
              <a:ea typeface="Arvo"/>
              <a:cs typeface="Arvo"/>
              <a:sym typeface="Arvo"/>
            </a:endParaRPr>
          </a:p>
          <a:p>
            <a:pPr indent="0" lvl="0" marL="0" rtl="0" algn="ctr">
              <a:spcBef>
                <a:spcPts val="0"/>
              </a:spcBef>
              <a:spcAft>
                <a:spcPts val="0"/>
              </a:spcAft>
              <a:buNone/>
            </a:pPr>
            <a:r>
              <a:t/>
            </a:r>
            <a:endParaRPr b="1" sz="2300">
              <a:solidFill>
                <a:srgbClr val="005E68"/>
              </a:solidFill>
              <a:latin typeface="Arvo"/>
              <a:ea typeface="Arvo"/>
              <a:cs typeface="Arvo"/>
              <a:sym typeface="Arvo"/>
            </a:endParaRPr>
          </a:p>
        </p:txBody>
      </p:sp>
      <p:sp>
        <p:nvSpPr>
          <p:cNvPr id="524" name="Google Shape;524;p29"/>
          <p:cNvSpPr txBox="1"/>
          <p:nvPr/>
        </p:nvSpPr>
        <p:spPr>
          <a:xfrm>
            <a:off x="-145775" y="501693"/>
            <a:ext cx="4799700" cy="458700"/>
          </a:xfrm>
          <a:prstGeom prst="rect">
            <a:avLst/>
          </a:prstGeom>
          <a:noFill/>
          <a:ln>
            <a:noFill/>
          </a:ln>
        </p:spPr>
        <p:txBody>
          <a:bodyPr anchorCtr="0" anchor="t" bIns="79750" lIns="79750" spcFirstLastPara="1" rIns="79750" wrap="square" tIns="79750">
            <a:noAutofit/>
          </a:bodyPr>
          <a:lstStyle/>
          <a:p>
            <a:pPr indent="0" lvl="0" marL="0" rtl="0" algn="l">
              <a:spcBef>
                <a:spcPts val="0"/>
              </a:spcBef>
              <a:spcAft>
                <a:spcPts val="0"/>
              </a:spcAft>
              <a:buNone/>
            </a:pPr>
            <a:r>
              <a:rPr b="1" lang="en" sz="2300">
                <a:solidFill>
                  <a:srgbClr val="0D8F9D"/>
                </a:solidFill>
                <a:latin typeface="Karla"/>
                <a:ea typeface="Karla"/>
                <a:cs typeface="Karla"/>
                <a:sym typeface="Karla"/>
              </a:rPr>
              <a:t>       Delayed Contrast Reactions</a:t>
            </a:r>
            <a:endParaRPr b="1" sz="2300">
              <a:solidFill>
                <a:srgbClr val="0D8F9D"/>
              </a:solidFill>
              <a:latin typeface="Karla"/>
              <a:ea typeface="Karla"/>
              <a:cs typeface="Karla"/>
              <a:sym typeface="Karla"/>
            </a:endParaRPr>
          </a:p>
          <a:p>
            <a:pPr indent="0" lvl="0" marL="0" rtl="0" algn="l">
              <a:spcBef>
                <a:spcPts val="0"/>
              </a:spcBef>
              <a:spcAft>
                <a:spcPts val="0"/>
              </a:spcAft>
              <a:buNone/>
            </a:pPr>
            <a:r>
              <a:t/>
            </a:r>
            <a:endParaRPr b="1" sz="2300">
              <a:solidFill>
                <a:srgbClr val="0D8F9D"/>
              </a:solidFill>
              <a:latin typeface="Karla"/>
              <a:ea typeface="Karla"/>
              <a:cs typeface="Karla"/>
              <a:sym typeface="Karla"/>
            </a:endParaRPr>
          </a:p>
          <a:p>
            <a:pPr indent="0" lvl="0" marL="0" rtl="0" algn="ctr">
              <a:spcBef>
                <a:spcPts val="0"/>
              </a:spcBef>
              <a:spcAft>
                <a:spcPts val="0"/>
              </a:spcAft>
              <a:buNone/>
            </a:pPr>
            <a:r>
              <a:t/>
            </a:r>
            <a:endParaRPr b="1" sz="2300">
              <a:solidFill>
                <a:srgbClr val="0D8F9D"/>
              </a:solidFill>
              <a:latin typeface="Karla"/>
              <a:ea typeface="Karla"/>
              <a:cs typeface="Karla"/>
              <a:sym typeface="Karla"/>
            </a:endParaRPr>
          </a:p>
        </p:txBody>
      </p:sp>
      <p:sp>
        <p:nvSpPr>
          <p:cNvPr id="525" name="Google Shape;525;p29"/>
          <p:cNvSpPr txBox="1"/>
          <p:nvPr/>
        </p:nvSpPr>
        <p:spPr>
          <a:xfrm>
            <a:off x="88075" y="998200"/>
            <a:ext cx="7254900" cy="1083000"/>
          </a:xfrm>
          <a:prstGeom prst="rect">
            <a:avLst/>
          </a:prstGeom>
          <a:noFill/>
          <a:ln>
            <a:noFill/>
          </a:ln>
        </p:spPr>
        <p:txBody>
          <a:bodyPr anchorCtr="0" anchor="t" bIns="79750" lIns="79750" spcFirstLastPara="1" rIns="79750" wrap="square" tIns="79750">
            <a:noAutofit/>
          </a:bodyPr>
          <a:lstStyle/>
          <a:p>
            <a:pPr indent="-279400" lvl="0" marL="393700" rtl="0" algn="l">
              <a:lnSpc>
                <a:spcPct val="115000"/>
              </a:lnSpc>
              <a:spcBef>
                <a:spcPts val="0"/>
              </a:spcBef>
              <a:spcAft>
                <a:spcPts val="0"/>
              </a:spcAft>
              <a:buSzPts val="1400"/>
              <a:buFont typeface="Spectral"/>
              <a:buChar char="●"/>
            </a:pPr>
            <a:r>
              <a:rPr lang="en">
                <a:latin typeface="Karla"/>
                <a:ea typeface="Karla"/>
                <a:cs typeface="Karla"/>
                <a:sym typeface="Karla"/>
              </a:rPr>
              <a:t>Delayed contrast reactions can occur anywhere from 3 hours to 7 days following the administration of contrast. </a:t>
            </a:r>
            <a:endParaRPr>
              <a:latin typeface="Karla"/>
              <a:ea typeface="Karla"/>
              <a:cs typeface="Karla"/>
              <a:sym typeface="Karla"/>
            </a:endParaRPr>
          </a:p>
          <a:p>
            <a:pPr indent="-279400" lvl="0" marL="393700" rtl="0" algn="l">
              <a:lnSpc>
                <a:spcPct val="115000"/>
              </a:lnSpc>
              <a:spcBef>
                <a:spcPts val="0"/>
              </a:spcBef>
              <a:spcAft>
                <a:spcPts val="0"/>
              </a:spcAft>
              <a:buSzPts val="1400"/>
              <a:buFont typeface="Spectral"/>
              <a:buChar char="●"/>
            </a:pPr>
            <a:r>
              <a:rPr lang="en">
                <a:latin typeface="Karla"/>
                <a:ea typeface="Karla"/>
                <a:cs typeface="Karla"/>
                <a:sym typeface="Karla"/>
              </a:rPr>
              <a:t>It is important for anyone administering intravenous contrast media to be aware of delayed reactions.</a:t>
            </a:r>
            <a:endParaRPr>
              <a:latin typeface="Karla"/>
              <a:ea typeface="Karla"/>
              <a:cs typeface="Karla"/>
              <a:sym typeface="Karla"/>
            </a:endParaRPr>
          </a:p>
        </p:txBody>
      </p:sp>
      <p:grpSp>
        <p:nvGrpSpPr>
          <p:cNvPr id="526" name="Google Shape;526;p29"/>
          <p:cNvGrpSpPr/>
          <p:nvPr/>
        </p:nvGrpSpPr>
        <p:grpSpPr>
          <a:xfrm>
            <a:off x="436993" y="2118990"/>
            <a:ext cx="3240814" cy="2559547"/>
            <a:chOff x="676926" y="6481540"/>
            <a:chExt cx="5504100" cy="3983730"/>
          </a:xfrm>
        </p:grpSpPr>
        <p:sp>
          <p:nvSpPr>
            <p:cNvPr id="527" name="Google Shape;527;p29"/>
            <p:cNvSpPr/>
            <p:nvPr/>
          </p:nvSpPr>
          <p:spPr>
            <a:xfrm>
              <a:off x="676926" y="6481540"/>
              <a:ext cx="5504100" cy="574800"/>
            </a:xfrm>
            <a:prstGeom prst="roundRect">
              <a:avLst>
                <a:gd fmla="val 16667" name="adj"/>
              </a:avLst>
            </a:prstGeom>
            <a:solidFill>
              <a:schemeClr val="accent1"/>
            </a:solidFill>
            <a:ln>
              <a:noFill/>
            </a:ln>
          </p:spPr>
          <p:txBody>
            <a:bodyPr anchorCtr="0" anchor="ctr" bIns="48000" lIns="48000" spcFirstLastPara="1" rIns="48000" wrap="square" tIns="48000">
              <a:noAutofit/>
            </a:bodyPr>
            <a:lstStyle/>
            <a:p>
              <a:pPr indent="0" lvl="0" marL="0" rtl="0" algn="ctr">
                <a:spcBef>
                  <a:spcPts val="0"/>
                </a:spcBef>
                <a:spcAft>
                  <a:spcPts val="0"/>
                </a:spcAft>
                <a:buNone/>
              </a:pPr>
              <a:r>
                <a:rPr b="1" lang="en">
                  <a:solidFill>
                    <a:srgbClr val="FFFFFF"/>
                  </a:solidFill>
                  <a:latin typeface="Karla"/>
                  <a:ea typeface="Karla"/>
                  <a:cs typeface="Karla"/>
                  <a:sym typeface="Karla"/>
                </a:rPr>
                <a:t>More common reactions include:</a:t>
              </a:r>
              <a:endParaRPr>
                <a:solidFill>
                  <a:srgbClr val="FFFFFF"/>
                </a:solidFill>
                <a:latin typeface="Karla"/>
                <a:ea typeface="Karla"/>
                <a:cs typeface="Karla"/>
                <a:sym typeface="Karla"/>
              </a:endParaRPr>
            </a:p>
          </p:txBody>
        </p:sp>
        <p:cxnSp>
          <p:nvCxnSpPr>
            <p:cNvPr id="528" name="Google Shape;528;p29"/>
            <p:cNvCxnSpPr/>
            <p:nvPr/>
          </p:nvCxnSpPr>
          <p:spPr>
            <a:xfrm>
              <a:off x="973063" y="7090524"/>
              <a:ext cx="6600" cy="3185700"/>
            </a:xfrm>
            <a:prstGeom prst="straightConnector1">
              <a:avLst/>
            </a:prstGeom>
            <a:noFill/>
            <a:ln cap="flat" cmpd="sng" w="9525">
              <a:solidFill>
                <a:srgbClr val="005E68"/>
              </a:solidFill>
              <a:prstDash val="solid"/>
              <a:round/>
              <a:headEnd len="med" w="med" type="none"/>
              <a:tailEnd len="med" w="med" type="none"/>
            </a:ln>
          </p:spPr>
        </p:cxnSp>
        <p:cxnSp>
          <p:nvCxnSpPr>
            <p:cNvPr id="529" name="Google Shape;529;p29"/>
            <p:cNvCxnSpPr/>
            <p:nvPr/>
          </p:nvCxnSpPr>
          <p:spPr>
            <a:xfrm flipH="1" rot="10800000">
              <a:off x="979915" y="7436007"/>
              <a:ext cx="651600" cy="3600"/>
            </a:xfrm>
            <a:prstGeom prst="straightConnector1">
              <a:avLst/>
            </a:prstGeom>
            <a:noFill/>
            <a:ln cap="flat" cmpd="sng" w="9525">
              <a:solidFill>
                <a:srgbClr val="005E68"/>
              </a:solidFill>
              <a:prstDash val="solid"/>
              <a:round/>
              <a:headEnd len="med" w="med" type="none"/>
              <a:tailEnd len="med" w="med" type="none"/>
            </a:ln>
          </p:spPr>
        </p:cxnSp>
        <p:sp>
          <p:nvSpPr>
            <p:cNvPr id="530" name="Google Shape;530;p29"/>
            <p:cNvSpPr txBox="1"/>
            <p:nvPr/>
          </p:nvSpPr>
          <p:spPr>
            <a:xfrm>
              <a:off x="1631481" y="7213311"/>
              <a:ext cx="3913500" cy="435300"/>
            </a:xfrm>
            <a:prstGeom prst="rect">
              <a:avLst/>
            </a:prstGeom>
            <a:noFill/>
            <a:ln cap="flat" cmpd="sng" w="9525">
              <a:solidFill>
                <a:srgbClr val="005E68"/>
              </a:solidFill>
              <a:prstDash val="solid"/>
              <a:round/>
              <a:headEnd len="sm" w="sm" type="none"/>
              <a:tailEnd len="sm" w="sm" type="none"/>
            </a:ln>
          </p:spPr>
          <p:txBody>
            <a:bodyPr anchorCtr="0" anchor="ctr" bIns="48000" lIns="48000" spcFirstLastPara="1" rIns="48000" wrap="square" tIns="48000">
              <a:noAutofit/>
            </a:bodyPr>
            <a:lstStyle/>
            <a:p>
              <a:pPr indent="0" lvl="0" marL="0" rtl="0" algn="l">
                <a:spcBef>
                  <a:spcPts val="0"/>
                </a:spcBef>
                <a:spcAft>
                  <a:spcPts val="0"/>
                </a:spcAft>
                <a:buNone/>
              </a:pPr>
              <a:r>
                <a:rPr lang="en">
                  <a:solidFill>
                    <a:schemeClr val="accent6"/>
                  </a:solidFill>
                  <a:latin typeface="Karla"/>
                  <a:ea typeface="Karla"/>
                  <a:cs typeface="Karla"/>
                  <a:sym typeface="Karla"/>
                </a:rPr>
                <a:t>Cutaneous exanthema </a:t>
              </a:r>
              <a:endParaRPr>
                <a:solidFill>
                  <a:schemeClr val="accent6"/>
                </a:solidFill>
                <a:latin typeface="Karla"/>
                <a:ea typeface="Karla"/>
                <a:cs typeface="Karla"/>
                <a:sym typeface="Karla"/>
              </a:endParaRPr>
            </a:p>
          </p:txBody>
        </p:sp>
        <p:cxnSp>
          <p:nvCxnSpPr>
            <p:cNvPr id="531" name="Google Shape;531;p29"/>
            <p:cNvCxnSpPr/>
            <p:nvPr/>
          </p:nvCxnSpPr>
          <p:spPr>
            <a:xfrm flipH="1" rot="10800000">
              <a:off x="979915" y="8161248"/>
              <a:ext cx="651600" cy="3600"/>
            </a:xfrm>
            <a:prstGeom prst="straightConnector1">
              <a:avLst/>
            </a:prstGeom>
            <a:noFill/>
            <a:ln cap="flat" cmpd="sng" w="9525">
              <a:solidFill>
                <a:srgbClr val="005E68"/>
              </a:solidFill>
              <a:prstDash val="solid"/>
              <a:round/>
              <a:headEnd len="med" w="med" type="none"/>
              <a:tailEnd len="med" w="med" type="none"/>
            </a:ln>
          </p:spPr>
        </p:cxnSp>
        <p:sp>
          <p:nvSpPr>
            <p:cNvPr id="532" name="Google Shape;532;p29"/>
            <p:cNvSpPr txBox="1"/>
            <p:nvPr/>
          </p:nvSpPr>
          <p:spPr>
            <a:xfrm>
              <a:off x="1631481" y="7938552"/>
              <a:ext cx="3913500" cy="435300"/>
            </a:xfrm>
            <a:prstGeom prst="rect">
              <a:avLst/>
            </a:prstGeom>
            <a:noFill/>
            <a:ln cap="flat" cmpd="sng" w="9525">
              <a:solidFill>
                <a:srgbClr val="005E68"/>
              </a:solidFill>
              <a:prstDash val="solid"/>
              <a:round/>
              <a:headEnd len="sm" w="sm" type="none"/>
              <a:tailEnd len="sm" w="sm" type="none"/>
            </a:ln>
          </p:spPr>
          <p:txBody>
            <a:bodyPr anchorCtr="0" anchor="ctr" bIns="48000" lIns="48000" spcFirstLastPara="1" rIns="48000" wrap="square" tIns="48000">
              <a:noAutofit/>
            </a:bodyPr>
            <a:lstStyle/>
            <a:p>
              <a:pPr indent="0" lvl="0" marL="0" rtl="0" algn="l">
                <a:spcBef>
                  <a:spcPts val="0"/>
                </a:spcBef>
                <a:spcAft>
                  <a:spcPts val="0"/>
                </a:spcAft>
                <a:buNone/>
              </a:pPr>
              <a:r>
                <a:rPr lang="en">
                  <a:solidFill>
                    <a:schemeClr val="accent6"/>
                  </a:solidFill>
                  <a:latin typeface="Karla"/>
                  <a:ea typeface="Karla"/>
                  <a:cs typeface="Karla"/>
                  <a:sym typeface="Karla"/>
                </a:rPr>
                <a:t>Pruritus without urticaria</a:t>
              </a:r>
              <a:endParaRPr>
                <a:solidFill>
                  <a:schemeClr val="accent6"/>
                </a:solidFill>
                <a:latin typeface="Karla"/>
                <a:ea typeface="Karla"/>
                <a:cs typeface="Karla"/>
                <a:sym typeface="Karla"/>
              </a:endParaRPr>
            </a:p>
          </p:txBody>
        </p:sp>
        <p:cxnSp>
          <p:nvCxnSpPr>
            <p:cNvPr id="533" name="Google Shape;533;p29"/>
            <p:cNvCxnSpPr/>
            <p:nvPr/>
          </p:nvCxnSpPr>
          <p:spPr>
            <a:xfrm flipH="1" rot="10800000">
              <a:off x="981998" y="8844337"/>
              <a:ext cx="651600" cy="3600"/>
            </a:xfrm>
            <a:prstGeom prst="straightConnector1">
              <a:avLst/>
            </a:prstGeom>
            <a:noFill/>
            <a:ln cap="flat" cmpd="sng" w="9525">
              <a:solidFill>
                <a:srgbClr val="005E68"/>
              </a:solidFill>
              <a:prstDash val="solid"/>
              <a:round/>
              <a:headEnd len="med" w="med" type="none"/>
              <a:tailEnd len="med" w="med" type="none"/>
            </a:ln>
          </p:spPr>
        </p:cxnSp>
        <p:sp>
          <p:nvSpPr>
            <p:cNvPr id="534" name="Google Shape;534;p29"/>
            <p:cNvSpPr txBox="1"/>
            <p:nvPr/>
          </p:nvSpPr>
          <p:spPr>
            <a:xfrm>
              <a:off x="1633564" y="8621641"/>
              <a:ext cx="3913500" cy="435300"/>
            </a:xfrm>
            <a:prstGeom prst="rect">
              <a:avLst/>
            </a:prstGeom>
            <a:noFill/>
            <a:ln cap="flat" cmpd="sng" w="9525">
              <a:solidFill>
                <a:srgbClr val="005E68"/>
              </a:solidFill>
              <a:prstDash val="solid"/>
              <a:round/>
              <a:headEnd len="sm" w="sm" type="none"/>
              <a:tailEnd len="sm" w="sm" type="none"/>
            </a:ln>
          </p:spPr>
          <p:txBody>
            <a:bodyPr anchorCtr="0" anchor="ctr" bIns="48000" lIns="48000" spcFirstLastPara="1" rIns="48000" wrap="square" tIns="48000">
              <a:noAutofit/>
            </a:bodyPr>
            <a:lstStyle/>
            <a:p>
              <a:pPr indent="0" lvl="0" marL="0" rtl="0" algn="l">
                <a:spcBef>
                  <a:spcPts val="0"/>
                </a:spcBef>
                <a:spcAft>
                  <a:spcPts val="0"/>
                </a:spcAft>
                <a:buNone/>
              </a:pPr>
              <a:r>
                <a:rPr lang="en">
                  <a:solidFill>
                    <a:schemeClr val="accent6"/>
                  </a:solidFill>
                  <a:latin typeface="Karla"/>
                  <a:ea typeface="Karla"/>
                  <a:cs typeface="Karla"/>
                  <a:sym typeface="Karla"/>
                </a:rPr>
                <a:t>Nausea and vomiting</a:t>
              </a:r>
              <a:endParaRPr>
                <a:solidFill>
                  <a:schemeClr val="accent6"/>
                </a:solidFill>
                <a:latin typeface="Karla"/>
                <a:ea typeface="Karla"/>
                <a:cs typeface="Karla"/>
                <a:sym typeface="Karla"/>
              </a:endParaRPr>
            </a:p>
          </p:txBody>
        </p:sp>
        <p:cxnSp>
          <p:nvCxnSpPr>
            <p:cNvPr id="535" name="Google Shape;535;p29"/>
            <p:cNvCxnSpPr/>
            <p:nvPr/>
          </p:nvCxnSpPr>
          <p:spPr>
            <a:xfrm flipH="1" rot="10800000">
              <a:off x="979915" y="9527425"/>
              <a:ext cx="651600" cy="3600"/>
            </a:xfrm>
            <a:prstGeom prst="straightConnector1">
              <a:avLst/>
            </a:prstGeom>
            <a:noFill/>
            <a:ln cap="flat" cmpd="sng" w="9525">
              <a:solidFill>
                <a:srgbClr val="005E68"/>
              </a:solidFill>
              <a:prstDash val="solid"/>
              <a:round/>
              <a:headEnd len="med" w="med" type="none"/>
              <a:tailEnd len="med" w="med" type="none"/>
            </a:ln>
          </p:spPr>
        </p:cxnSp>
        <p:sp>
          <p:nvSpPr>
            <p:cNvPr id="536" name="Google Shape;536;p29"/>
            <p:cNvSpPr txBox="1"/>
            <p:nvPr/>
          </p:nvSpPr>
          <p:spPr>
            <a:xfrm>
              <a:off x="1631481" y="9304729"/>
              <a:ext cx="3913500" cy="435300"/>
            </a:xfrm>
            <a:prstGeom prst="rect">
              <a:avLst/>
            </a:prstGeom>
            <a:noFill/>
            <a:ln cap="flat" cmpd="sng" w="9525">
              <a:solidFill>
                <a:srgbClr val="005E68"/>
              </a:solidFill>
              <a:prstDash val="solid"/>
              <a:round/>
              <a:headEnd len="sm" w="sm" type="none"/>
              <a:tailEnd len="sm" w="sm" type="none"/>
            </a:ln>
          </p:spPr>
          <p:txBody>
            <a:bodyPr anchorCtr="0" anchor="ctr" bIns="48000" lIns="48000" spcFirstLastPara="1" rIns="48000" wrap="square" tIns="48000">
              <a:noAutofit/>
            </a:bodyPr>
            <a:lstStyle/>
            <a:p>
              <a:pPr indent="0" lvl="0" marL="0" rtl="0" algn="l">
                <a:spcBef>
                  <a:spcPts val="0"/>
                </a:spcBef>
                <a:spcAft>
                  <a:spcPts val="0"/>
                </a:spcAft>
                <a:buNone/>
              </a:pPr>
              <a:r>
                <a:rPr lang="en">
                  <a:solidFill>
                    <a:schemeClr val="accent6"/>
                  </a:solidFill>
                  <a:latin typeface="Karla"/>
                  <a:ea typeface="Karla"/>
                  <a:cs typeface="Karla"/>
                  <a:sym typeface="Karla"/>
                </a:rPr>
                <a:t>Drowsiness </a:t>
              </a:r>
              <a:endParaRPr>
                <a:solidFill>
                  <a:schemeClr val="accent6"/>
                </a:solidFill>
                <a:latin typeface="Karla"/>
                <a:ea typeface="Karla"/>
                <a:cs typeface="Karla"/>
                <a:sym typeface="Karla"/>
              </a:endParaRPr>
            </a:p>
          </p:txBody>
        </p:sp>
        <p:cxnSp>
          <p:nvCxnSpPr>
            <p:cNvPr id="537" name="Google Shape;537;p29"/>
            <p:cNvCxnSpPr/>
            <p:nvPr/>
          </p:nvCxnSpPr>
          <p:spPr>
            <a:xfrm flipH="1" rot="10800000">
              <a:off x="981998" y="10252666"/>
              <a:ext cx="651600" cy="3600"/>
            </a:xfrm>
            <a:prstGeom prst="straightConnector1">
              <a:avLst/>
            </a:prstGeom>
            <a:noFill/>
            <a:ln cap="flat" cmpd="sng" w="9525">
              <a:solidFill>
                <a:srgbClr val="005E68"/>
              </a:solidFill>
              <a:prstDash val="solid"/>
              <a:round/>
              <a:headEnd len="med" w="med" type="none"/>
              <a:tailEnd len="med" w="med" type="none"/>
            </a:ln>
          </p:spPr>
        </p:cxnSp>
        <p:sp>
          <p:nvSpPr>
            <p:cNvPr id="538" name="Google Shape;538;p29"/>
            <p:cNvSpPr txBox="1"/>
            <p:nvPr/>
          </p:nvSpPr>
          <p:spPr>
            <a:xfrm>
              <a:off x="1633564" y="10029970"/>
              <a:ext cx="3913500" cy="435300"/>
            </a:xfrm>
            <a:prstGeom prst="rect">
              <a:avLst/>
            </a:prstGeom>
            <a:noFill/>
            <a:ln cap="flat" cmpd="sng" w="9525">
              <a:solidFill>
                <a:srgbClr val="005E68"/>
              </a:solidFill>
              <a:prstDash val="solid"/>
              <a:round/>
              <a:headEnd len="sm" w="sm" type="none"/>
              <a:tailEnd len="sm" w="sm" type="none"/>
            </a:ln>
          </p:spPr>
          <p:txBody>
            <a:bodyPr anchorCtr="0" anchor="ctr" bIns="48000" lIns="48000" spcFirstLastPara="1" rIns="48000" wrap="square" tIns="48000">
              <a:noAutofit/>
            </a:bodyPr>
            <a:lstStyle/>
            <a:p>
              <a:pPr indent="0" lvl="0" marL="0" rtl="0" algn="l">
                <a:spcBef>
                  <a:spcPts val="0"/>
                </a:spcBef>
                <a:spcAft>
                  <a:spcPts val="0"/>
                </a:spcAft>
                <a:buNone/>
              </a:pPr>
              <a:r>
                <a:rPr lang="en">
                  <a:solidFill>
                    <a:schemeClr val="accent6"/>
                  </a:solidFill>
                  <a:latin typeface="Karla"/>
                  <a:ea typeface="Karla"/>
                  <a:cs typeface="Karla"/>
                  <a:sym typeface="Karla"/>
                </a:rPr>
                <a:t>Headache</a:t>
              </a:r>
              <a:endParaRPr>
                <a:solidFill>
                  <a:schemeClr val="accent6"/>
                </a:solidFill>
                <a:latin typeface="Karla"/>
                <a:ea typeface="Karla"/>
                <a:cs typeface="Karla"/>
                <a:sym typeface="Karla"/>
              </a:endParaRPr>
            </a:p>
          </p:txBody>
        </p:sp>
      </p:grpSp>
      <p:grpSp>
        <p:nvGrpSpPr>
          <p:cNvPr id="539" name="Google Shape;539;p29"/>
          <p:cNvGrpSpPr/>
          <p:nvPr/>
        </p:nvGrpSpPr>
        <p:grpSpPr>
          <a:xfrm>
            <a:off x="4094593" y="2118990"/>
            <a:ext cx="3240814" cy="2559547"/>
            <a:chOff x="676926" y="6481540"/>
            <a:chExt cx="5504100" cy="3983730"/>
          </a:xfrm>
        </p:grpSpPr>
        <p:sp>
          <p:nvSpPr>
            <p:cNvPr id="540" name="Google Shape;540;p29"/>
            <p:cNvSpPr/>
            <p:nvPr/>
          </p:nvSpPr>
          <p:spPr>
            <a:xfrm>
              <a:off x="676926" y="6481540"/>
              <a:ext cx="5504100" cy="574800"/>
            </a:xfrm>
            <a:prstGeom prst="roundRect">
              <a:avLst>
                <a:gd fmla="val 16667" name="adj"/>
              </a:avLst>
            </a:prstGeom>
            <a:solidFill>
              <a:schemeClr val="accent1"/>
            </a:solidFill>
            <a:ln>
              <a:noFill/>
            </a:ln>
          </p:spPr>
          <p:txBody>
            <a:bodyPr anchorCtr="0" anchor="ctr" bIns="48000" lIns="48000" spcFirstLastPara="1" rIns="48000" wrap="square" tIns="48000">
              <a:noAutofit/>
            </a:bodyPr>
            <a:lstStyle/>
            <a:p>
              <a:pPr indent="0" lvl="0" marL="0" rtl="0" algn="ctr">
                <a:spcBef>
                  <a:spcPts val="0"/>
                </a:spcBef>
                <a:spcAft>
                  <a:spcPts val="0"/>
                </a:spcAft>
                <a:buNone/>
              </a:pPr>
              <a:r>
                <a:rPr b="1" lang="en">
                  <a:solidFill>
                    <a:srgbClr val="FFFFFF"/>
                  </a:solidFill>
                  <a:latin typeface="Karla"/>
                  <a:ea typeface="Karla"/>
                  <a:cs typeface="Karla"/>
                  <a:sym typeface="Karla"/>
                </a:rPr>
                <a:t>Other symptoms: </a:t>
              </a:r>
              <a:endParaRPr>
                <a:solidFill>
                  <a:srgbClr val="FFFFFF"/>
                </a:solidFill>
                <a:latin typeface="Karla"/>
                <a:ea typeface="Karla"/>
                <a:cs typeface="Karla"/>
                <a:sym typeface="Karla"/>
              </a:endParaRPr>
            </a:p>
          </p:txBody>
        </p:sp>
        <p:cxnSp>
          <p:nvCxnSpPr>
            <p:cNvPr id="541" name="Google Shape;541;p29"/>
            <p:cNvCxnSpPr/>
            <p:nvPr/>
          </p:nvCxnSpPr>
          <p:spPr>
            <a:xfrm>
              <a:off x="973063" y="7090524"/>
              <a:ext cx="6600" cy="3185700"/>
            </a:xfrm>
            <a:prstGeom prst="straightConnector1">
              <a:avLst/>
            </a:prstGeom>
            <a:noFill/>
            <a:ln cap="flat" cmpd="sng" w="9525">
              <a:solidFill>
                <a:srgbClr val="005E68"/>
              </a:solidFill>
              <a:prstDash val="solid"/>
              <a:round/>
              <a:headEnd len="med" w="med" type="none"/>
              <a:tailEnd len="med" w="med" type="none"/>
            </a:ln>
          </p:spPr>
        </p:cxnSp>
        <p:cxnSp>
          <p:nvCxnSpPr>
            <p:cNvPr id="542" name="Google Shape;542;p29"/>
            <p:cNvCxnSpPr/>
            <p:nvPr/>
          </p:nvCxnSpPr>
          <p:spPr>
            <a:xfrm flipH="1" rot="10800000">
              <a:off x="979915" y="7436007"/>
              <a:ext cx="651600" cy="3600"/>
            </a:xfrm>
            <a:prstGeom prst="straightConnector1">
              <a:avLst/>
            </a:prstGeom>
            <a:noFill/>
            <a:ln cap="flat" cmpd="sng" w="9525">
              <a:solidFill>
                <a:srgbClr val="005E68"/>
              </a:solidFill>
              <a:prstDash val="solid"/>
              <a:round/>
              <a:headEnd len="med" w="med" type="none"/>
              <a:tailEnd len="med" w="med" type="none"/>
            </a:ln>
          </p:spPr>
        </p:cxnSp>
        <p:sp>
          <p:nvSpPr>
            <p:cNvPr id="543" name="Google Shape;543;p29"/>
            <p:cNvSpPr txBox="1"/>
            <p:nvPr/>
          </p:nvSpPr>
          <p:spPr>
            <a:xfrm>
              <a:off x="1631481" y="7213311"/>
              <a:ext cx="3913500" cy="435300"/>
            </a:xfrm>
            <a:prstGeom prst="rect">
              <a:avLst/>
            </a:prstGeom>
            <a:noFill/>
            <a:ln cap="flat" cmpd="sng" w="9525">
              <a:solidFill>
                <a:srgbClr val="005E68"/>
              </a:solidFill>
              <a:prstDash val="solid"/>
              <a:round/>
              <a:headEnd len="sm" w="sm" type="none"/>
              <a:tailEnd len="sm" w="sm" type="none"/>
            </a:ln>
          </p:spPr>
          <p:txBody>
            <a:bodyPr anchorCtr="0" anchor="ctr" bIns="48000" lIns="48000" spcFirstLastPara="1" rIns="48000" wrap="square" tIns="48000">
              <a:noAutofit/>
            </a:bodyPr>
            <a:lstStyle/>
            <a:p>
              <a:pPr indent="0" lvl="0" marL="0" rtl="0" algn="l">
                <a:spcBef>
                  <a:spcPts val="0"/>
                </a:spcBef>
                <a:spcAft>
                  <a:spcPts val="0"/>
                </a:spcAft>
                <a:buNone/>
              </a:pPr>
              <a:r>
                <a:rPr lang="en">
                  <a:latin typeface="Karla"/>
                  <a:ea typeface="Karla"/>
                  <a:cs typeface="Karla"/>
                  <a:sym typeface="Karla"/>
                </a:rPr>
                <a:t>Flu like symptoms</a:t>
              </a:r>
              <a:endParaRPr>
                <a:latin typeface="Karla"/>
                <a:ea typeface="Karla"/>
                <a:cs typeface="Karla"/>
                <a:sym typeface="Karla"/>
              </a:endParaRPr>
            </a:p>
          </p:txBody>
        </p:sp>
        <p:cxnSp>
          <p:nvCxnSpPr>
            <p:cNvPr id="544" name="Google Shape;544;p29"/>
            <p:cNvCxnSpPr/>
            <p:nvPr/>
          </p:nvCxnSpPr>
          <p:spPr>
            <a:xfrm flipH="1" rot="10800000">
              <a:off x="979915" y="8161248"/>
              <a:ext cx="651600" cy="3600"/>
            </a:xfrm>
            <a:prstGeom prst="straightConnector1">
              <a:avLst/>
            </a:prstGeom>
            <a:noFill/>
            <a:ln cap="flat" cmpd="sng" w="9525">
              <a:solidFill>
                <a:srgbClr val="005E68"/>
              </a:solidFill>
              <a:prstDash val="solid"/>
              <a:round/>
              <a:headEnd len="med" w="med" type="none"/>
              <a:tailEnd len="med" w="med" type="none"/>
            </a:ln>
          </p:spPr>
        </p:cxnSp>
        <p:sp>
          <p:nvSpPr>
            <p:cNvPr id="545" name="Google Shape;545;p29"/>
            <p:cNvSpPr txBox="1"/>
            <p:nvPr/>
          </p:nvSpPr>
          <p:spPr>
            <a:xfrm>
              <a:off x="1631481" y="7938552"/>
              <a:ext cx="3913500" cy="435300"/>
            </a:xfrm>
            <a:prstGeom prst="rect">
              <a:avLst/>
            </a:prstGeom>
            <a:noFill/>
            <a:ln cap="flat" cmpd="sng" w="9525">
              <a:solidFill>
                <a:srgbClr val="005E68"/>
              </a:solidFill>
              <a:prstDash val="solid"/>
              <a:round/>
              <a:headEnd len="sm" w="sm" type="none"/>
              <a:tailEnd len="sm" w="sm" type="none"/>
            </a:ln>
          </p:spPr>
          <p:txBody>
            <a:bodyPr anchorCtr="0" anchor="ctr" bIns="48000" lIns="48000" spcFirstLastPara="1" rIns="48000" wrap="square" tIns="48000">
              <a:noAutofit/>
            </a:bodyPr>
            <a:lstStyle/>
            <a:p>
              <a:pPr indent="0" lvl="0" marL="0" rtl="0" algn="l">
                <a:spcBef>
                  <a:spcPts val="0"/>
                </a:spcBef>
                <a:spcAft>
                  <a:spcPts val="0"/>
                </a:spcAft>
                <a:buNone/>
              </a:pPr>
              <a:r>
                <a:rPr lang="en">
                  <a:latin typeface="Karla"/>
                  <a:ea typeface="Karla"/>
                  <a:cs typeface="Karla"/>
                  <a:sym typeface="Karla"/>
                </a:rPr>
                <a:t>Delayed arm pain</a:t>
              </a:r>
              <a:endParaRPr>
                <a:latin typeface="Karla"/>
                <a:ea typeface="Karla"/>
                <a:cs typeface="Karla"/>
                <a:sym typeface="Karla"/>
              </a:endParaRPr>
            </a:p>
          </p:txBody>
        </p:sp>
        <p:cxnSp>
          <p:nvCxnSpPr>
            <p:cNvPr id="546" name="Google Shape;546;p29"/>
            <p:cNvCxnSpPr/>
            <p:nvPr/>
          </p:nvCxnSpPr>
          <p:spPr>
            <a:xfrm flipH="1" rot="10800000">
              <a:off x="981998" y="8844337"/>
              <a:ext cx="651600" cy="3600"/>
            </a:xfrm>
            <a:prstGeom prst="straightConnector1">
              <a:avLst/>
            </a:prstGeom>
            <a:noFill/>
            <a:ln cap="flat" cmpd="sng" w="9525">
              <a:solidFill>
                <a:srgbClr val="005E68"/>
              </a:solidFill>
              <a:prstDash val="solid"/>
              <a:round/>
              <a:headEnd len="med" w="med" type="none"/>
              <a:tailEnd len="med" w="med" type="none"/>
            </a:ln>
          </p:spPr>
        </p:cxnSp>
        <p:sp>
          <p:nvSpPr>
            <p:cNvPr id="547" name="Google Shape;547;p29"/>
            <p:cNvSpPr txBox="1"/>
            <p:nvPr/>
          </p:nvSpPr>
          <p:spPr>
            <a:xfrm>
              <a:off x="1633564" y="8621641"/>
              <a:ext cx="3913500" cy="435300"/>
            </a:xfrm>
            <a:prstGeom prst="rect">
              <a:avLst/>
            </a:prstGeom>
            <a:noFill/>
            <a:ln cap="flat" cmpd="sng" w="9525">
              <a:solidFill>
                <a:srgbClr val="005E68"/>
              </a:solidFill>
              <a:prstDash val="solid"/>
              <a:round/>
              <a:headEnd len="sm" w="sm" type="none"/>
              <a:tailEnd len="sm" w="sm" type="none"/>
            </a:ln>
          </p:spPr>
          <p:txBody>
            <a:bodyPr anchorCtr="0" anchor="ctr" bIns="48000" lIns="48000" spcFirstLastPara="1" rIns="48000" wrap="square" tIns="48000">
              <a:noAutofit/>
            </a:bodyPr>
            <a:lstStyle/>
            <a:p>
              <a:pPr indent="0" lvl="0" marL="0" rtl="0" algn="l">
                <a:spcBef>
                  <a:spcPts val="0"/>
                </a:spcBef>
                <a:spcAft>
                  <a:spcPts val="0"/>
                </a:spcAft>
                <a:buNone/>
              </a:pPr>
              <a:r>
                <a:rPr lang="en">
                  <a:latin typeface="Karla"/>
                  <a:ea typeface="Karla"/>
                  <a:cs typeface="Karla"/>
                  <a:sym typeface="Karla"/>
                </a:rPr>
                <a:t>Rash/pruritus </a:t>
              </a:r>
              <a:endParaRPr>
                <a:latin typeface="Karla"/>
                <a:ea typeface="Karla"/>
                <a:cs typeface="Karla"/>
                <a:sym typeface="Karla"/>
              </a:endParaRPr>
            </a:p>
          </p:txBody>
        </p:sp>
        <p:cxnSp>
          <p:nvCxnSpPr>
            <p:cNvPr id="548" name="Google Shape;548;p29"/>
            <p:cNvCxnSpPr/>
            <p:nvPr/>
          </p:nvCxnSpPr>
          <p:spPr>
            <a:xfrm flipH="1" rot="10800000">
              <a:off x="979915" y="9527425"/>
              <a:ext cx="651600" cy="3600"/>
            </a:xfrm>
            <a:prstGeom prst="straightConnector1">
              <a:avLst/>
            </a:prstGeom>
            <a:noFill/>
            <a:ln cap="flat" cmpd="sng" w="9525">
              <a:solidFill>
                <a:srgbClr val="005E68"/>
              </a:solidFill>
              <a:prstDash val="solid"/>
              <a:round/>
              <a:headEnd len="med" w="med" type="none"/>
              <a:tailEnd len="med" w="med" type="none"/>
            </a:ln>
          </p:spPr>
        </p:cxnSp>
        <p:sp>
          <p:nvSpPr>
            <p:cNvPr id="549" name="Google Shape;549;p29"/>
            <p:cNvSpPr txBox="1"/>
            <p:nvPr/>
          </p:nvSpPr>
          <p:spPr>
            <a:xfrm>
              <a:off x="1631481" y="9304729"/>
              <a:ext cx="3913500" cy="435300"/>
            </a:xfrm>
            <a:prstGeom prst="rect">
              <a:avLst/>
            </a:prstGeom>
            <a:noFill/>
            <a:ln cap="flat" cmpd="sng" w="9525">
              <a:solidFill>
                <a:srgbClr val="005E68"/>
              </a:solidFill>
              <a:prstDash val="solid"/>
              <a:round/>
              <a:headEnd len="sm" w="sm" type="none"/>
              <a:tailEnd len="sm" w="sm" type="none"/>
            </a:ln>
          </p:spPr>
          <p:txBody>
            <a:bodyPr anchorCtr="0" anchor="ctr" bIns="48000" lIns="48000" spcFirstLastPara="1" rIns="48000" wrap="square" tIns="48000">
              <a:noAutofit/>
            </a:bodyPr>
            <a:lstStyle/>
            <a:p>
              <a:pPr indent="0" lvl="0" marL="0" rtl="0" algn="l">
                <a:spcBef>
                  <a:spcPts val="0"/>
                </a:spcBef>
                <a:spcAft>
                  <a:spcPts val="0"/>
                </a:spcAft>
                <a:buNone/>
              </a:pPr>
              <a:r>
                <a:rPr lang="en">
                  <a:latin typeface="Karla"/>
                  <a:ea typeface="Karla"/>
                  <a:cs typeface="Karla"/>
                  <a:sym typeface="Karla"/>
                </a:rPr>
                <a:t>Salivary gland swelling</a:t>
              </a:r>
              <a:endParaRPr>
                <a:latin typeface="Karla"/>
                <a:ea typeface="Karla"/>
                <a:cs typeface="Karla"/>
                <a:sym typeface="Karla"/>
              </a:endParaRPr>
            </a:p>
          </p:txBody>
        </p:sp>
        <p:cxnSp>
          <p:nvCxnSpPr>
            <p:cNvPr id="550" name="Google Shape;550;p29"/>
            <p:cNvCxnSpPr/>
            <p:nvPr/>
          </p:nvCxnSpPr>
          <p:spPr>
            <a:xfrm flipH="1" rot="10800000">
              <a:off x="981998" y="10252666"/>
              <a:ext cx="651600" cy="3600"/>
            </a:xfrm>
            <a:prstGeom prst="straightConnector1">
              <a:avLst/>
            </a:prstGeom>
            <a:noFill/>
            <a:ln cap="flat" cmpd="sng" w="9525">
              <a:solidFill>
                <a:srgbClr val="005E68"/>
              </a:solidFill>
              <a:prstDash val="solid"/>
              <a:round/>
              <a:headEnd len="med" w="med" type="none"/>
              <a:tailEnd len="med" w="med" type="none"/>
            </a:ln>
          </p:spPr>
        </p:cxnSp>
        <p:sp>
          <p:nvSpPr>
            <p:cNvPr id="551" name="Google Shape;551;p29"/>
            <p:cNvSpPr txBox="1"/>
            <p:nvPr/>
          </p:nvSpPr>
          <p:spPr>
            <a:xfrm>
              <a:off x="1633564" y="10029970"/>
              <a:ext cx="3913500" cy="435300"/>
            </a:xfrm>
            <a:prstGeom prst="rect">
              <a:avLst/>
            </a:prstGeom>
            <a:noFill/>
            <a:ln cap="flat" cmpd="sng" w="9525">
              <a:solidFill>
                <a:srgbClr val="005E68"/>
              </a:solidFill>
              <a:prstDash val="solid"/>
              <a:round/>
              <a:headEnd len="sm" w="sm" type="none"/>
              <a:tailEnd len="sm" w="sm" type="none"/>
            </a:ln>
          </p:spPr>
          <p:txBody>
            <a:bodyPr anchorCtr="0" anchor="ctr" bIns="48000" lIns="48000" spcFirstLastPara="1" rIns="48000" wrap="square" tIns="48000">
              <a:noAutofit/>
            </a:bodyPr>
            <a:lstStyle/>
            <a:p>
              <a:pPr indent="0" lvl="0" marL="0" rtl="0" algn="l">
                <a:spcBef>
                  <a:spcPts val="0"/>
                </a:spcBef>
                <a:spcAft>
                  <a:spcPts val="0"/>
                </a:spcAft>
                <a:buNone/>
              </a:pPr>
              <a:r>
                <a:rPr lang="en">
                  <a:latin typeface="Karla"/>
                  <a:ea typeface="Karla"/>
                  <a:cs typeface="Karla"/>
                  <a:sym typeface="Karla"/>
                </a:rPr>
                <a:t>Steven Johnson syndrome</a:t>
              </a:r>
              <a:endParaRPr>
                <a:latin typeface="Karla"/>
                <a:ea typeface="Karla"/>
                <a:cs typeface="Karla"/>
                <a:sym typeface="Karla"/>
              </a:endParaRPr>
            </a:p>
          </p:txBody>
        </p:sp>
      </p:grpSp>
      <p:sp>
        <p:nvSpPr>
          <p:cNvPr id="552" name="Google Shape;552;p29"/>
          <p:cNvSpPr txBox="1"/>
          <p:nvPr/>
        </p:nvSpPr>
        <p:spPr>
          <a:xfrm>
            <a:off x="88075" y="4808200"/>
            <a:ext cx="7254900" cy="1335900"/>
          </a:xfrm>
          <a:prstGeom prst="rect">
            <a:avLst/>
          </a:prstGeom>
          <a:noFill/>
          <a:ln>
            <a:noFill/>
          </a:ln>
        </p:spPr>
        <p:txBody>
          <a:bodyPr anchorCtr="0" anchor="t" bIns="79750" lIns="79750" spcFirstLastPara="1" rIns="79750" wrap="square" tIns="79750">
            <a:noAutofit/>
          </a:bodyPr>
          <a:lstStyle/>
          <a:p>
            <a:pPr indent="-279400" lvl="0" marL="393700" rtl="0" algn="l">
              <a:lnSpc>
                <a:spcPct val="115000"/>
              </a:lnSpc>
              <a:spcBef>
                <a:spcPts val="0"/>
              </a:spcBef>
              <a:spcAft>
                <a:spcPts val="0"/>
              </a:spcAft>
              <a:buSzPts val="1400"/>
              <a:buFont typeface="Spectral"/>
              <a:buChar char="●"/>
            </a:pPr>
            <a:r>
              <a:rPr b="1" lang="en">
                <a:latin typeface="Karla"/>
                <a:ea typeface="Karla"/>
                <a:cs typeface="Karla"/>
                <a:sym typeface="Karla"/>
              </a:rPr>
              <a:t>Skin effects:</a:t>
            </a:r>
            <a:r>
              <a:rPr lang="en">
                <a:latin typeface="Karla"/>
                <a:ea typeface="Karla"/>
                <a:cs typeface="Karla"/>
                <a:sym typeface="Karla"/>
              </a:rPr>
              <a:t>itching, rash, and hives.</a:t>
            </a:r>
            <a:endParaRPr>
              <a:latin typeface="Karla"/>
              <a:ea typeface="Karla"/>
              <a:cs typeface="Karla"/>
              <a:sym typeface="Karla"/>
            </a:endParaRPr>
          </a:p>
          <a:p>
            <a:pPr indent="-279400" lvl="0" marL="393700" rtl="0" algn="l">
              <a:lnSpc>
                <a:spcPct val="115000"/>
              </a:lnSpc>
              <a:spcBef>
                <a:spcPts val="0"/>
              </a:spcBef>
              <a:spcAft>
                <a:spcPts val="0"/>
              </a:spcAft>
              <a:buSzPts val="1400"/>
              <a:buFont typeface="Spectral"/>
              <a:buChar char="●"/>
            </a:pPr>
            <a:r>
              <a:rPr b="1" lang="en">
                <a:solidFill>
                  <a:schemeClr val="dk1"/>
                </a:solidFill>
                <a:latin typeface="Karla"/>
                <a:ea typeface="Karla"/>
                <a:cs typeface="Karla"/>
                <a:sym typeface="Karla"/>
              </a:rPr>
              <a:t>GI side effects:</a:t>
            </a:r>
            <a:r>
              <a:rPr lang="en">
                <a:solidFill>
                  <a:schemeClr val="dk1"/>
                </a:solidFill>
                <a:latin typeface="Karla"/>
                <a:ea typeface="Karla"/>
                <a:cs typeface="Karla"/>
                <a:sym typeface="Karla"/>
              </a:rPr>
              <a:t> </a:t>
            </a:r>
            <a:r>
              <a:rPr lang="en">
                <a:latin typeface="Karla"/>
                <a:ea typeface="Karla"/>
                <a:cs typeface="Karla"/>
                <a:sym typeface="Karla"/>
              </a:rPr>
              <a:t>Nausea, vomiting, and diarrhea.</a:t>
            </a:r>
            <a:endParaRPr>
              <a:latin typeface="Karla"/>
              <a:ea typeface="Karla"/>
              <a:cs typeface="Karla"/>
              <a:sym typeface="Karla"/>
            </a:endParaRPr>
          </a:p>
          <a:p>
            <a:pPr indent="-279400" lvl="0" marL="393700" rtl="0" algn="l">
              <a:lnSpc>
                <a:spcPct val="115000"/>
              </a:lnSpc>
              <a:spcBef>
                <a:spcPts val="0"/>
              </a:spcBef>
              <a:spcAft>
                <a:spcPts val="0"/>
              </a:spcAft>
              <a:buSzPts val="1400"/>
              <a:buFont typeface="Spectral"/>
              <a:buChar char="●"/>
            </a:pPr>
            <a:r>
              <a:rPr b="1" lang="en">
                <a:latin typeface="Karla"/>
                <a:ea typeface="Karla"/>
                <a:cs typeface="Karla"/>
                <a:sym typeface="Karla"/>
              </a:rPr>
              <a:t>General side effects:</a:t>
            </a:r>
            <a:r>
              <a:rPr lang="en">
                <a:latin typeface="Karla"/>
                <a:ea typeface="Karla"/>
                <a:cs typeface="Karla"/>
                <a:sym typeface="Karla"/>
              </a:rPr>
              <a:t> headache, dizziness, and fever.</a:t>
            </a:r>
            <a:endParaRPr>
              <a:latin typeface="Karla"/>
              <a:ea typeface="Karla"/>
              <a:cs typeface="Karla"/>
              <a:sym typeface="Karla"/>
            </a:endParaRPr>
          </a:p>
          <a:p>
            <a:pPr indent="-279400" lvl="0" marL="393700" rtl="0" algn="l">
              <a:lnSpc>
                <a:spcPct val="115000"/>
              </a:lnSpc>
              <a:spcBef>
                <a:spcPts val="0"/>
              </a:spcBef>
              <a:spcAft>
                <a:spcPts val="0"/>
              </a:spcAft>
              <a:buSzPts val="1400"/>
              <a:buFont typeface="Spectral"/>
              <a:buChar char="●"/>
            </a:pPr>
            <a:r>
              <a:rPr lang="en">
                <a:latin typeface="Karla"/>
                <a:ea typeface="Karla"/>
                <a:cs typeface="Karla"/>
                <a:sym typeface="Karla"/>
              </a:rPr>
              <a:t>Infants and patients older than 60 years old are at increased risk of developing a side effect.</a:t>
            </a:r>
            <a:endParaRPr>
              <a:latin typeface="Karla"/>
              <a:ea typeface="Karla"/>
              <a:cs typeface="Karla"/>
              <a:sym typeface="Karla"/>
            </a:endParaRPr>
          </a:p>
        </p:txBody>
      </p:sp>
      <p:sp>
        <p:nvSpPr>
          <p:cNvPr id="553" name="Google Shape;553;p29"/>
          <p:cNvSpPr txBox="1"/>
          <p:nvPr/>
        </p:nvSpPr>
        <p:spPr>
          <a:xfrm>
            <a:off x="-145775" y="6064293"/>
            <a:ext cx="4799700" cy="458700"/>
          </a:xfrm>
          <a:prstGeom prst="rect">
            <a:avLst/>
          </a:prstGeom>
          <a:noFill/>
          <a:ln>
            <a:noFill/>
          </a:ln>
        </p:spPr>
        <p:txBody>
          <a:bodyPr anchorCtr="0" anchor="t" bIns="79750" lIns="79750" spcFirstLastPara="1" rIns="79750" wrap="square" tIns="79750">
            <a:noAutofit/>
          </a:bodyPr>
          <a:lstStyle/>
          <a:p>
            <a:pPr indent="0" lvl="0" marL="0" rtl="0" algn="l">
              <a:spcBef>
                <a:spcPts val="0"/>
              </a:spcBef>
              <a:spcAft>
                <a:spcPts val="0"/>
              </a:spcAft>
              <a:buNone/>
            </a:pPr>
            <a:r>
              <a:rPr b="1" lang="en" sz="2300">
                <a:solidFill>
                  <a:srgbClr val="0D8F9D"/>
                </a:solidFill>
                <a:latin typeface="Karla"/>
                <a:ea typeface="Karla"/>
                <a:cs typeface="Karla"/>
                <a:sym typeface="Karla"/>
              </a:rPr>
              <a:t>       Some Reaction Medications </a:t>
            </a:r>
            <a:endParaRPr b="1" sz="2300">
              <a:solidFill>
                <a:srgbClr val="0D8F9D"/>
              </a:solidFill>
              <a:latin typeface="Karla"/>
              <a:ea typeface="Karla"/>
              <a:cs typeface="Karla"/>
              <a:sym typeface="Karla"/>
            </a:endParaRPr>
          </a:p>
          <a:p>
            <a:pPr indent="0" lvl="0" marL="0" rtl="0" algn="l">
              <a:spcBef>
                <a:spcPts val="0"/>
              </a:spcBef>
              <a:spcAft>
                <a:spcPts val="0"/>
              </a:spcAft>
              <a:buNone/>
            </a:pPr>
            <a:r>
              <a:t/>
            </a:r>
            <a:endParaRPr b="1" sz="2300">
              <a:solidFill>
                <a:srgbClr val="0D8F9D"/>
              </a:solidFill>
              <a:latin typeface="Karla"/>
              <a:ea typeface="Karla"/>
              <a:cs typeface="Karla"/>
              <a:sym typeface="Karla"/>
            </a:endParaRPr>
          </a:p>
          <a:p>
            <a:pPr indent="0" lvl="0" marL="0" rtl="0" algn="ctr">
              <a:spcBef>
                <a:spcPts val="0"/>
              </a:spcBef>
              <a:spcAft>
                <a:spcPts val="0"/>
              </a:spcAft>
              <a:buNone/>
            </a:pPr>
            <a:r>
              <a:t/>
            </a:r>
            <a:endParaRPr b="1" sz="2300">
              <a:solidFill>
                <a:srgbClr val="0D8F9D"/>
              </a:solidFill>
              <a:latin typeface="Karla"/>
              <a:ea typeface="Karla"/>
              <a:cs typeface="Karla"/>
              <a:sym typeface="Karla"/>
            </a:endParaRPr>
          </a:p>
        </p:txBody>
      </p:sp>
      <p:sp>
        <p:nvSpPr>
          <p:cNvPr id="554" name="Google Shape;554;p29"/>
          <p:cNvSpPr/>
          <p:nvPr/>
        </p:nvSpPr>
        <p:spPr>
          <a:xfrm>
            <a:off x="43926" y="6631950"/>
            <a:ext cx="1570800" cy="629700"/>
          </a:xfrm>
          <a:prstGeom prst="homePlate">
            <a:avLst>
              <a:gd fmla="val 50000" name="adj"/>
            </a:avLst>
          </a:prstGeom>
          <a:solidFill>
            <a:srgbClr val="005E68"/>
          </a:solidFill>
          <a:ln>
            <a:noFill/>
          </a:ln>
        </p:spPr>
        <p:txBody>
          <a:bodyPr anchorCtr="0" anchor="ctr" bIns="79750" lIns="79750" spcFirstLastPara="1" rIns="79750" wrap="square" tIns="79750">
            <a:noAutofit/>
          </a:bodyPr>
          <a:lstStyle/>
          <a:p>
            <a:pPr indent="0" lvl="0" marL="0" rtl="0" algn="l">
              <a:spcBef>
                <a:spcPts val="0"/>
              </a:spcBef>
              <a:spcAft>
                <a:spcPts val="0"/>
              </a:spcAft>
              <a:buNone/>
            </a:pPr>
            <a:r>
              <a:rPr b="1" lang="en" sz="1200">
                <a:solidFill>
                  <a:srgbClr val="FFFFFF"/>
                </a:solidFill>
                <a:latin typeface="Karla"/>
                <a:ea typeface="Karla"/>
                <a:cs typeface="Karla"/>
                <a:sym typeface="Karla"/>
              </a:rPr>
              <a:t>Aggressive fluids</a:t>
            </a:r>
            <a:endParaRPr b="1" sz="1200">
              <a:solidFill>
                <a:srgbClr val="FFFFFF"/>
              </a:solidFill>
              <a:latin typeface="Karla"/>
              <a:ea typeface="Karla"/>
              <a:cs typeface="Karla"/>
              <a:sym typeface="Karla"/>
            </a:endParaRPr>
          </a:p>
        </p:txBody>
      </p:sp>
      <p:sp>
        <p:nvSpPr>
          <p:cNvPr id="555" name="Google Shape;555;p29"/>
          <p:cNvSpPr/>
          <p:nvPr/>
        </p:nvSpPr>
        <p:spPr>
          <a:xfrm>
            <a:off x="1347913" y="6631950"/>
            <a:ext cx="1570800" cy="629700"/>
          </a:xfrm>
          <a:prstGeom prst="chevron">
            <a:avLst>
              <a:gd fmla="val 50000" name="adj"/>
            </a:avLst>
          </a:prstGeom>
          <a:solidFill>
            <a:srgbClr val="005E68">
              <a:alpha val="84310"/>
            </a:srgbClr>
          </a:solidFill>
          <a:ln>
            <a:noFill/>
          </a:ln>
        </p:spPr>
        <p:txBody>
          <a:bodyPr anchorCtr="0" anchor="ctr" bIns="79750" lIns="79750" spcFirstLastPara="1" rIns="79750" wrap="square" tIns="79750">
            <a:noAutofit/>
          </a:bodyPr>
          <a:lstStyle/>
          <a:p>
            <a:pPr indent="0" lvl="0" marL="0" rtl="0" algn="ctr">
              <a:spcBef>
                <a:spcPts val="0"/>
              </a:spcBef>
              <a:spcAft>
                <a:spcPts val="0"/>
              </a:spcAft>
              <a:buNone/>
            </a:pPr>
            <a:r>
              <a:rPr b="1" lang="en" sz="1200">
                <a:solidFill>
                  <a:srgbClr val="FFFFFF"/>
                </a:solidFill>
                <a:latin typeface="Karla"/>
                <a:ea typeface="Karla"/>
                <a:cs typeface="Karla"/>
                <a:sym typeface="Karla"/>
              </a:rPr>
              <a:t>Lasix</a:t>
            </a:r>
            <a:endParaRPr b="1" sz="1200">
              <a:solidFill>
                <a:srgbClr val="FFFFFF"/>
              </a:solidFill>
              <a:latin typeface="Karla"/>
              <a:ea typeface="Karla"/>
              <a:cs typeface="Karla"/>
              <a:sym typeface="Karla"/>
            </a:endParaRPr>
          </a:p>
        </p:txBody>
      </p:sp>
      <p:sp>
        <p:nvSpPr>
          <p:cNvPr id="556" name="Google Shape;556;p29"/>
          <p:cNvSpPr/>
          <p:nvPr/>
        </p:nvSpPr>
        <p:spPr>
          <a:xfrm>
            <a:off x="2684125" y="6631950"/>
            <a:ext cx="1791900" cy="629700"/>
          </a:xfrm>
          <a:prstGeom prst="chevron">
            <a:avLst>
              <a:gd fmla="val 50000" name="adj"/>
            </a:avLst>
          </a:prstGeom>
          <a:solidFill>
            <a:srgbClr val="037A87">
              <a:alpha val="79890"/>
            </a:srgbClr>
          </a:solidFill>
          <a:ln>
            <a:noFill/>
          </a:ln>
        </p:spPr>
        <p:txBody>
          <a:bodyPr anchorCtr="0" anchor="ctr" bIns="79750" lIns="79750" spcFirstLastPara="1" rIns="79750" wrap="square" tIns="79750">
            <a:noAutofit/>
          </a:bodyPr>
          <a:lstStyle/>
          <a:p>
            <a:pPr indent="0" lvl="0" marL="0" rtl="0" algn="ctr">
              <a:spcBef>
                <a:spcPts val="0"/>
              </a:spcBef>
              <a:spcAft>
                <a:spcPts val="0"/>
              </a:spcAft>
              <a:buNone/>
            </a:pPr>
            <a:r>
              <a:rPr b="1" lang="en" sz="1200">
                <a:solidFill>
                  <a:srgbClr val="FFFFFF"/>
                </a:solidFill>
                <a:latin typeface="Karla"/>
                <a:ea typeface="Karla"/>
                <a:cs typeface="Karla"/>
                <a:sym typeface="Karla"/>
              </a:rPr>
              <a:t>Dopamine</a:t>
            </a:r>
            <a:endParaRPr b="1" sz="1200">
              <a:solidFill>
                <a:srgbClr val="FFFFFF"/>
              </a:solidFill>
              <a:latin typeface="Karla"/>
              <a:ea typeface="Karla"/>
              <a:cs typeface="Karla"/>
              <a:sym typeface="Karla"/>
            </a:endParaRPr>
          </a:p>
        </p:txBody>
      </p:sp>
      <p:sp>
        <p:nvSpPr>
          <p:cNvPr id="557" name="Google Shape;557;p29"/>
          <p:cNvSpPr/>
          <p:nvPr/>
        </p:nvSpPr>
        <p:spPr>
          <a:xfrm>
            <a:off x="4218003" y="6631950"/>
            <a:ext cx="1476300" cy="629700"/>
          </a:xfrm>
          <a:prstGeom prst="chevron">
            <a:avLst>
              <a:gd fmla="val 50000" name="adj"/>
            </a:avLst>
          </a:prstGeom>
          <a:solidFill>
            <a:srgbClr val="29949F"/>
          </a:solidFill>
          <a:ln>
            <a:noFill/>
          </a:ln>
        </p:spPr>
        <p:txBody>
          <a:bodyPr anchorCtr="0" anchor="ctr" bIns="79750" lIns="79750" spcFirstLastPara="1" rIns="79750" wrap="square" tIns="79750">
            <a:noAutofit/>
          </a:bodyPr>
          <a:lstStyle/>
          <a:p>
            <a:pPr indent="0" lvl="0" marL="0" rtl="0" algn="ctr">
              <a:spcBef>
                <a:spcPts val="0"/>
              </a:spcBef>
              <a:spcAft>
                <a:spcPts val="0"/>
              </a:spcAft>
              <a:buNone/>
            </a:pPr>
            <a:r>
              <a:rPr b="1" lang="en" sz="1200">
                <a:solidFill>
                  <a:srgbClr val="FFFFFF"/>
                </a:solidFill>
                <a:latin typeface="Karla"/>
                <a:ea typeface="Karla"/>
                <a:cs typeface="Karla"/>
                <a:sym typeface="Karla"/>
              </a:rPr>
              <a:t>Mannitol</a:t>
            </a:r>
            <a:endParaRPr b="1" sz="1200">
              <a:solidFill>
                <a:srgbClr val="FFFFFF"/>
              </a:solidFill>
              <a:latin typeface="Karla"/>
              <a:ea typeface="Karla"/>
              <a:cs typeface="Karla"/>
              <a:sym typeface="Karla"/>
            </a:endParaRPr>
          </a:p>
        </p:txBody>
      </p:sp>
      <p:sp>
        <p:nvSpPr>
          <p:cNvPr id="558" name="Google Shape;558;p29"/>
          <p:cNvSpPr txBox="1"/>
          <p:nvPr/>
        </p:nvSpPr>
        <p:spPr>
          <a:xfrm>
            <a:off x="-145775" y="7359700"/>
            <a:ext cx="6386400" cy="458700"/>
          </a:xfrm>
          <a:prstGeom prst="rect">
            <a:avLst/>
          </a:prstGeom>
          <a:noFill/>
          <a:ln>
            <a:noFill/>
          </a:ln>
        </p:spPr>
        <p:txBody>
          <a:bodyPr anchorCtr="0" anchor="t" bIns="79750" lIns="79750" spcFirstLastPara="1" rIns="79750" wrap="square" tIns="79750">
            <a:noAutofit/>
          </a:bodyPr>
          <a:lstStyle/>
          <a:p>
            <a:pPr indent="0" lvl="0" marL="0" rtl="0" algn="l">
              <a:spcBef>
                <a:spcPts val="0"/>
              </a:spcBef>
              <a:spcAft>
                <a:spcPts val="0"/>
              </a:spcAft>
              <a:buNone/>
            </a:pPr>
            <a:r>
              <a:rPr b="1" lang="en" sz="2300">
                <a:solidFill>
                  <a:srgbClr val="0D8F9D"/>
                </a:solidFill>
                <a:latin typeface="Karla"/>
                <a:ea typeface="Karla"/>
                <a:cs typeface="Karla"/>
                <a:sym typeface="Karla"/>
              </a:rPr>
              <a:t>       Contraindications For Contrast</a:t>
            </a:r>
            <a:endParaRPr b="1" sz="2300">
              <a:solidFill>
                <a:srgbClr val="0D8F9D"/>
              </a:solidFill>
              <a:latin typeface="Karla"/>
              <a:ea typeface="Karla"/>
              <a:cs typeface="Karla"/>
              <a:sym typeface="Karla"/>
            </a:endParaRPr>
          </a:p>
          <a:p>
            <a:pPr indent="0" lvl="0" marL="0" rtl="0" algn="l">
              <a:spcBef>
                <a:spcPts val="0"/>
              </a:spcBef>
              <a:spcAft>
                <a:spcPts val="0"/>
              </a:spcAft>
              <a:buNone/>
            </a:pPr>
            <a:r>
              <a:rPr b="1" lang="en" sz="2300">
                <a:solidFill>
                  <a:srgbClr val="0D8F9D"/>
                </a:solidFill>
                <a:latin typeface="Karla"/>
                <a:ea typeface="Karla"/>
                <a:cs typeface="Karla"/>
                <a:sym typeface="Karla"/>
              </a:rPr>
              <a:t> </a:t>
            </a:r>
            <a:endParaRPr b="1" sz="2300">
              <a:solidFill>
                <a:srgbClr val="0D8F9D"/>
              </a:solidFill>
              <a:latin typeface="Karla"/>
              <a:ea typeface="Karla"/>
              <a:cs typeface="Karla"/>
              <a:sym typeface="Karla"/>
            </a:endParaRPr>
          </a:p>
          <a:p>
            <a:pPr indent="0" lvl="0" marL="0" rtl="0" algn="l">
              <a:spcBef>
                <a:spcPts val="0"/>
              </a:spcBef>
              <a:spcAft>
                <a:spcPts val="0"/>
              </a:spcAft>
              <a:buNone/>
            </a:pPr>
            <a:r>
              <a:t/>
            </a:r>
            <a:endParaRPr b="1" sz="2300">
              <a:solidFill>
                <a:srgbClr val="0D8F9D"/>
              </a:solidFill>
              <a:latin typeface="Karla"/>
              <a:ea typeface="Karla"/>
              <a:cs typeface="Karla"/>
              <a:sym typeface="Karla"/>
            </a:endParaRPr>
          </a:p>
          <a:p>
            <a:pPr indent="0" lvl="0" marL="0" rtl="0" algn="ctr">
              <a:spcBef>
                <a:spcPts val="0"/>
              </a:spcBef>
              <a:spcAft>
                <a:spcPts val="0"/>
              </a:spcAft>
              <a:buNone/>
            </a:pPr>
            <a:r>
              <a:t/>
            </a:r>
            <a:endParaRPr b="1" sz="2300">
              <a:solidFill>
                <a:srgbClr val="0D8F9D"/>
              </a:solidFill>
              <a:latin typeface="Karla"/>
              <a:ea typeface="Karla"/>
              <a:cs typeface="Karla"/>
              <a:sym typeface="Karla"/>
            </a:endParaRPr>
          </a:p>
        </p:txBody>
      </p:sp>
      <p:sp>
        <p:nvSpPr>
          <p:cNvPr id="559" name="Google Shape;559;p29"/>
          <p:cNvSpPr txBox="1"/>
          <p:nvPr/>
        </p:nvSpPr>
        <p:spPr>
          <a:xfrm>
            <a:off x="80700" y="7770950"/>
            <a:ext cx="7378800" cy="28425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Font typeface="Karla"/>
              <a:buAutoNum type="arabicPeriod"/>
            </a:pPr>
            <a:r>
              <a:rPr b="1" lang="en">
                <a:latin typeface="Karla"/>
                <a:ea typeface="Karla"/>
                <a:cs typeface="Karla"/>
                <a:sym typeface="Karla"/>
              </a:rPr>
              <a:t>Renal failure</a:t>
            </a:r>
            <a:endParaRPr b="1">
              <a:latin typeface="Karla"/>
              <a:ea typeface="Karla"/>
              <a:cs typeface="Karla"/>
              <a:sym typeface="Karla"/>
            </a:endParaRPr>
          </a:p>
          <a:p>
            <a:pPr indent="-317500" lvl="0" marL="914400" rtl="0" algn="l">
              <a:lnSpc>
                <a:spcPct val="100000"/>
              </a:lnSpc>
              <a:spcBef>
                <a:spcPts val="0"/>
              </a:spcBef>
              <a:spcAft>
                <a:spcPts val="0"/>
              </a:spcAft>
              <a:buSzPts val="1400"/>
              <a:buFont typeface="Karla"/>
              <a:buChar char="○"/>
            </a:pPr>
            <a:r>
              <a:rPr lang="en">
                <a:solidFill>
                  <a:srgbClr val="CC0000"/>
                </a:solidFill>
                <a:latin typeface="Karla"/>
                <a:ea typeface="Karla"/>
                <a:cs typeface="Karla"/>
                <a:sym typeface="Karla"/>
              </a:rPr>
              <a:t>Check BUN and Creatinine</a:t>
            </a:r>
            <a:r>
              <a:rPr lang="en">
                <a:latin typeface="Karla"/>
                <a:ea typeface="Karla"/>
                <a:cs typeface="Karla"/>
                <a:sym typeface="Karla"/>
              </a:rPr>
              <a:t>, elevated levels could cause renal shutdown</a:t>
            </a:r>
            <a:endParaRPr>
              <a:latin typeface="Karla"/>
              <a:ea typeface="Karla"/>
              <a:cs typeface="Karla"/>
              <a:sym typeface="Karla"/>
            </a:endParaRPr>
          </a:p>
          <a:p>
            <a:pPr indent="-317500" lvl="0" marL="457200" rtl="0" algn="l">
              <a:lnSpc>
                <a:spcPct val="100000"/>
              </a:lnSpc>
              <a:spcBef>
                <a:spcPts val="0"/>
              </a:spcBef>
              <a:spcAft>
                <a:spcPts val="0"/>
              </a:spcAft>
              <a:buSzPts val="1400"/>
              <a:buFont typeface="Karla"/>
              <a:buAutoNum type="arabicPeriod"/>
            </a:pPr>
            <a:r>
              <a:rPr b="1" lang="en">
                <a:latin typeface="Karla"/>
                <a:ea typeface="Karla"/>
                <a:cs typeface="Karla"/>
                <a:sym typeface="Karla"/>
              </a:rPr>
              <a:t>Anuria</a:t>
            </a:r>
            <a:r>
              <a:rPr lang="en">
                <a:latin typeface="Karla"/>
                <a:ea typeface="Karla"/>
                <a:cs typeface="Karla"/>
                <a:sym typeface="Karla"/>
              </a:rPr>
              <a:t> (</a:t>
            </a:r>
            <a:r>
              <a:rPr lang="en">
                <a:solidFill>
                  <a:srgbClr val="CC0000"/>
                </a:solidFill>
                <a:latin typeface="Karla"/>
                <a:ea typeface="Karla"/>
                <a:cs typeface="Karla"/>
                <a:sym typeface="Karla"/>
              </a:rPr>
              <a:t>no urine production</a:t>
            </a:r>
            <a:r>
              <a:rPr lang="en">
                <a:latin typeface="Karla"/>
                <a:ea typeface="Karla"/>
                <a:cs typeface="Karla"/>
                <a:sym typeface="Karla"/>
              </a:rPr>
              <a:t>)</a:t>
            </a:r>
            <a:endParaRPr>
              <a:latin typeface="Karla"/>
              <a:ea typeface="Karla"/>
              <a:cs typeface="Karla"/>
              <a:sym typeface="Karla"/>
            </a:endParaRPr>
          </a:p>
          <a:p>
            <a:pPr indent="-317500" lvl="0" marL="457200" rtl="0" algn="l">
              <a:lnSpc>
                <a:spcPct val="100000"/>
              </a:lnSpc>
              <a:spcBef>
                <a:spcPts val="0"/>
              </a:spcBef>
              <a:spcAft>
                <a:spcPts val="0"/>
              </a:spcAft>
              <a:buSzPts val="1400"/>
              <a:buFont typeface="Karla"/>
              <a:buAutoNum type="arabicPeriod"/>
            </a:pPr>
            <a:r>
              <a:rPr b="1" lang="en">
                <a:latin typeface="Karla"/>
                <a:ea typeface="Karla"/>
                <a:cs typeface="Karla"/>
                <a:sym typeface="Karla"/>
              </a:rPr>
              <a:t>Asthma</a:t>
            </a:r>
            <a:r>
              <a:rPr lang="en">
                <a:latin typeface="Karla"/>
                <a:ea typeface="Karla"/>
                <a:cs typeface="Karla"/>
                <a:sym typeface="Karla"/>
              </a:rPr>
              <a:t> </a:t>
            </a:r>
            <a:endParaRPr>
              <a:latin typeface="Karla"/>
              <a:ea typeface="Karla"/>
              <a:cs typeface="Karla"/>
              <a:sym typeface="Karla"/>
            </a:endParaRPr>
          </a:p>
          <a:p>
            <a:pPr indent="-317500" lvl="0" marL="914400" rtl="0" algn="l">
              <a:lnSpc>
                <a:spcPct val="100000"/>
              </a:lnSpc>
              <a:spcBef>
                <a:spcPts val="0"/>
              </a:spcBef>
              <a:spcAft>
                <a:spcPts val="0"/>
              </a:spcAft>
              <a:buSzPts val="1400"/>
              <a:buFont typeface="Karla"/>
              <a:buChar char="○"/>
            </a:pPr>
            <a:r>
              <a:rPr lang="en">
                <a:solidFill>
                  <a:srgbClr val="CC0000"/>
                </a:solidFill>
                <a:latin typeface="Karla"/>
                <a:ea typeface="Karla"/>
                <a:cs typeface="Karla"/>
                <a:sym typeface="Karla"/>
              </a:rPr>
              <a:t>Possible allergies</a:t>
            </a:r>
            <a:endParaRPr>
              <a:solidFill>
                <a:srgbClr val="CC0000"/>
              </a:solidFill>
              <a:latin typeface="Karla"/>
              <a:ea typeface="Karla"/>
              <a:cs typeface="Karla"/>
              <a:sym typeface="Karla"/>
            </a:endParaRPr>
          </a:p>
          <a:p>
            <a:pPr indent="-317500" lvl="0" marL="457200" rtl="0" algn="l">
              <a:lnSpc>
                <a:spcPct val="100000"/>
              </a:lnSpc>
              <a:spcBef>
                <a:spcPts val="0"/>
              </a:spcBef>
              <a:spcAft>
                <a:spcPts val="0"/>
              </a:spcAft>
              <a:buSzPts val="1400"/>
              <a:buFont typeface="Karla"/>
              <a:buAutoNum type="arabicPeriod"/>
            </a:pPr>
            <a:r>
              <a:rPr b="1" lang="en">
                <a:latin typeface="Karla"/>
                <a:ea typeface="Karla"/>
                <a:cs typeface="Karla"/>
                <a:sym typeface="Karla"/>
              </a:rPr>
              <a:t>History of contrast allergy/ reactions</a:t>
            </a:r>
            <a:endParaRPr b="1">
              <a:latin typeface="Karla"/>
              <a:ea typeface="Karla"/>
              <a:cs typeface="Karla"/>
              <a:sym typeface="Karla"/>
            </a:endParaRPr>
          </a:p>
          <a:p>
            <a:pPr indent="-317500" lvl="0" marL="457200" rtl="0" algn="l">
              <a:lnSpc>
                <a:spcPct val="100000"/>
              </a:lnSpc>
              <a:spcBef>
                <a:spcPts val="0"/>
              </a:spcBef>
              <a:spcAft>
                <a:spcPts val="0"/>
              </a:spcAft>
              <a:buSzPts val="1400"/>
              <a:buFont typeface="Karla"/>
              <a:buAutoNum type="arabicPeriod"/>
            </a:pPr>
            <a:r>
              <a:rPr b="1" lang="en">
                <a:latin typeface="Karla"/>
                <a:ea typeface="Karla"/>
                <a:cs typeface="Karla"/>
                <a:sym typeface="Karla"/>
              </a:rPr>
              <a:t>Diabetes</a:t>
            </a:r>
            <a:endParaRPr b="1">
              <a:latin typeface="Karla"/>
              <a:ea typeface="Karla"/>
              <a:cs typeface="Karla"/>
              <a:sym typeface="Karla"/>
            </a:endParaRPr>
          </a:p>
          <a:p>
            <a:pPr indent="-317500" lvl="0" marL="914400" rtl="0" algn="l">
              <a:lnSpc>
                <a:spcPct val="100000"/>
              </a:lnSpc>
              <a:spcBef>
                <a:spcPts val="0"/>
              </a:spcBef>
              <a:spcAft>
                <a:spcPts val="0"/>
              </a:spcAft>
              <a:buSzPts val="1400"/>
              <a:buFont typeface="Karla"/>
              <a:buChar char="○"/>
            </a:pPr>
            <a:r>
              <a:rPr lang="en">
                <a:latin typeface="Karla"/>
                <a:ea typeface="Karla"/>
                <a:cs typeface="Karla"/>
                <a:sym typeface="Karla"/>
              </a:rPr>
              <a:t>Get a history of medications taken</a:t>
            </a:r>
            <a:endParaRPr>
              <a:latin typeface="Karla"/>
              <a:ea typeface="Karla"/>
              <a:cs typeface="Karla"/>
              <a:sym typeface="Karla"/>
            </a:endParaRPr>
          </a:p>
          <a:p>
            <a:pPr indent="-317500" lvl="0" marL="914400" rtl="0" algn="l">
              <a:lnSpc>
                <a:spcPct val="100000"/>
              </a:lnSpc>
              <a:spcBef>
                <a:spcPts val="0"/>
              </a:spcBef>
              <a:spcAft>
                <a:spcPts val="0"/>
              </a:spcAft>
              <a:buSzPts val="1400"/>
              <a:buFont typeface="Karla"/>
              <a:buChar char="○"/>
            </a:pPr>
            <a:r>
              <a:rPr lang="en">
                <a:solidFill>
                  <a:srgbClr val="CC0000"/>
                </a:solidFill>
                <a:latin typeface="Karla"/>
                <a:ea typeface="Karla"/>
                <a:cs typeface="Karla"/>
                <a:sym typeface="Karla"/>
              </a:rPr>
              <a:t>Glucophage must be stopped 48 hrs before contrast injection.</a:t>
            </a:r>
            <a:endParaRPr>
              <a:solidFill>
                <a:srgbClr val="CC0000"/>
              </a:solidFill>
              <a:latin typeface="Karla"/>
              <a:ea typeface="Karla"/>
              <a:cs typeface="Karla"/>
              <a:sym typeface="Karla"/>
            </a:endParaRPr>
          </a:p>
          <a:p>
            <a:pPr indent="-317500" lvl="0" marL="457200" rtl="0" algn="l">
              <a:lnSpc>
                <a:spcPct val="100000"/>
              </a:lnSpc>
              <a:spcBef>
                <a:spcPts val="0"/>
              </a:spcBef>
              <a:spcAft>
                <a:spcPts val="0"/>
              </a:spcAft>
              <a:buSzPts val="1400"/>
              <a:buFont typeface="Karla"/>
              <a:buAutoNum type="arabicPeriod"/>
            </a:pPr>
            <a:r>
              <a:rPr b="1" lang="en">
                <a:latin typeface="Karla"/>
                <a:ea typeface="Karla"/>
                <a:cs typeface="Karla"/>
                <a:sym typeface="Karla"/>
              </a:rPr>
              <a:t>Multiple Myeloma </a:t>
            </a:r>
            <a:endParaRPr b="1">
              <a:latin typeface="Karla"/>
              <a:ea typeface="Karla"/>
              <a:cs typeface="Karla"/>
              <a:sym typeface="Karla"/>
            </a:endParaRPr>
          </a:p>
          <a:p>
            <a:pPr indent="-317500" lvl="0" marL="457200" rtl="0" algn="l">
              <a:lnSpc>
                <a:spcPct val="100000"/>
              </a:lnSpc>
              <a:spcBef>
                <a:spcPts val="0"/>
              </a:spcBef>
              <a:spcAft>
                <a:spcPts val="0"/>
              </a:spcAft>
              <a:buSzPts val="1400"/>
              <a:buFont typeface="Karla"/>
              <a:buAutoNum type="arabicPeriod"/>
            </a:pPr>
            <a:r>
              <a:rPr b="1" lang="en">
                <a:latin typeface="Karla"/>
                <a:ea typeface="Karla"/>
                <a:cs typeface="Karla"/>
                <a:sym typeface="Karla"/>
              </a:rPr>
              <a:t>Pregnancy</a:t>
            </a:r>
            <a:r>
              <a:rPr lang="en">
                <a:latin typeface="Karla"/>
                <a:ea typeface="Karla"/>
                <a:cs typeface="Karla"/>
                <a:sym typeface="Karla"/>
              </a:rPr>
              <a:t> </a:t>
            </a:r>
            <a:endParaRPr>
              <a:latin typeface="Karla"/>
              <a:ea typeface="Karla"/>
              <a:cs typeface="Karla"/>
              <a:sym typeface="Karla"/>
            </a:endParaRPr>
          </a:p>
          <a:p>
            <a:pPr indent="-317500" lvl="1" marL="914400" rtl="0" algn="l">
              <a:lnSpc>
                <a:spcPct val="100000"/>
              </a:lnSpc>
              <a:spcBef>
                <a:spcPts val="0"/>
              </a:spcBef>
              <a:spcAft>
                <a:spcPts val="0"/>
              </a:spcAft>
              <a:buSzPts val="1400"/>
              <a:buFont typeface="Karla"/>
              <a:buChar char="○"/>
            </a:pPr>
            <a:r>
              <a:rPr lang="en">
                <a:solidFill>
                  <a:srgbClr val="CC0000"/>
                </a:solidFill>
                <a:latin typeface="Karla"/>
                <a:ea typeface="Karla"/>
                <a:cs typeface="Karla"/>
                <a:sym typeface="Karla"/>
              </a:rPr>
              <a:t>Risk of fetal thyroid toxicity</a:t>
            </a:r>
            <a:endParaRPr>
              <a:solidFill>
                <a:srgbClr val="CC0000"/>
              </a:solidFill>
              <a:latin typeface="Karla"/>
              <a:ea typeface="Karla"/>
              <a:cs typeface="Karla"/>
              <a:sym typeface="Karla"/>
            </a:endParaRPr>
          </a:p>
          <a:p>
            <a:pPr indent="-317500" lvl="0" marL="457200" rtl="0" algn="l">
              <a:lnSpc>
                <a:spcPct val="100000"/>
              </a:lnSpc>
              <a:spcBef>
                <a:spcPts val="0"/>
              </a:spcBef>
              <a:spcAft>
                <a:spcPts val="0"/>
              </a:spcAft>
              <a:buSzPts val="1400"/>
              <a:buFont typeface="Karla"/>
              <a:buAutoNum type="arabicPeriod"/>
            </a:pPr>
            <a:r>
              <a:rPr b="1" lang="en">
                <a:latin typeface="Karla"/>
                <a:ea typeface="Karla"/>
                <a:cs typeface="Karla"/>
                <a:sym typeface="Karla"/>
              </a:rPr>
              <a:t>Allergic reaction, pre-medication is available</a:t>
            </a:r>
            <a:endParaRPr b="1">
              <a:latin typeface="Karla"/>
              <a:ea typeface="Karla"/>
              <a:cs typeface="Karla"/>
              <a:sym typeface="Karla"/>
            </a:endParaRPr>
          </a:p>
        </p:txBody>
      </p:sp>
      <p:grpSp>
        <p:nvGrpSpPr>
          <p:cNvPr id="560" name="Google Shape;560;p29"/>
          <p:cNvGrpSpPr/>
          <p:nvPr/>
        </p:nvGrpSpPr>
        <p:grpSpPr>
          <a:xfrm>
            <a:off x="43918" y="607890"/>
            <a:ext cx="274864" cy="316972"/>
            <a:chOff x="304245" y="1858207"/>
            <a:chExt cx="319386" cy="406165"/>
          </a:xfrm>
        </p:grpSpPr>
        <p:sp>
          <p:nvSpPr>
            <p:cNvPr id="561" name="Google Shape;561;p29"/>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29"/>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3" name="Google Shape;563;p29"/>
          <p:cNvGrpSpPr/>
          <p:nvPr/>
        </p:nvGrpSpPr>
        <p:grpSpPr>
          <a:xfrm>
            <a:off x="43918" y="6170490"/>
            <a:ext cx="274864" cy="316972"/>
            <a:chOff x="304245" y="1858207"/>
            <a:chExt cx="319386" cy="406165"/>
          </a:xfrm>
        </p:grpSpPr>
        <p:sp>
          <p:nvSpPr>
            <p:cNvPr id="564" name="Google Shape;564;p29"/>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29"/>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6" name="Google Shape;566;p29"/>
          <p:cNvGrpSpPr/>
          <p:nvPr/>
        </p:nvGrpSpPr>
        <p:grpSpPr>
          <a:xfrm>
            <a:off x="43918" y="7465890"/>
            <a:ext cx="274864" cy="316972"/>
            <a:chOff x="304245" y="1858207"/>
            <a:chExt cx="319386" cy="406165"/>
          </a:xfrm>
        </p:grpSpPr>
        <p:sp>
          <p:nvSpPr>
            <p:cNvPr id="567" name="Google Shape;567;p29"/>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29"/>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9" name="Google Shape;569;p29"/>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15</a:t>
            </a:r>
            <a:endParaRPr sz="1800">
              <a:solidFill>
                <a:srgbClr val="005E68"/>
              </a:solidFill>
              <a:latin typeface="Spectral"/>
              <a:ea typeface="Spectral"/>
              <a:cs typeface="Spectral"/>
              <a:sym typeface="Spectr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30"/>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0"/>
          <p:cNvSpPr/>
          <p:nvPr/>
        </p:nvSpPr>
        <p:spPr>
          <a:xfrm>
            <a:off x="1531800" y="-75425"/>
            <a:ext cx="4708800" cy="4587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6" name="Google Shape;576;p30"/>
          <p:cNvSpPr txBox="1"/>
          <p:nvPr/>
        </p:nvSpPr>
        <p:spPr>
          <a:xfrm>
            <a:off x="1772100" y="-75425"/>
            <a:ext cx="4228200" cy="6297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300">
                <a:solidFill>
                  <a:srgbClr val="005E68"/>
                </a:solidFill>
                <a:latin typeface="Arvo"/>
                <a:ea typeface="Arvo"/>
                <a:cs typeface="Arvo"/>
                <a:sym typeface="Arvo"/>
              </a:rPr>
              <a:t>Contrast Medium Hazard </a:t>
            </a:r>
            <a:endParaRPr b="1" sz="2300">
              <a:solidFill>
                <a:srgbClr val="005E68"/>
              </a:solidFill>
              <a:latin typeface="Arvo"/>
              <a:ea typeface="Arvo"/>
              <a:cs typeface="Arvo"/>
              <a:sym typeface="Arvo"/>
            </a:endParaRPr>
          </a:p>
          <a:p>
            <a:pPr indent="0" lvl="0" marL="0" rtl="0" algn="ctr">
              <a:spcBef>
                <a:spcPts val="0"/>
              </a:spcBef>
              <a:spcAft>
                <a:spcPts val="0"/>
              </a:spcAft>
              <a:buNone/>
            </a:pPr>
            <a:r>
              <a:t/>
            </a:r>
            <a:endParaRPr b="1" sz="2300">
              <a:solidFill>
                <a:srgbClr val="005E68"/>
              </a:solidFill>
              <a:latin typeface="Arvo"/>
              <a:ea typeface="Arvo"/>
              <a:cs typeface="Arvo"/>
              <a:sym typeface="Arvo"/>
            </a:endParaRPr>
          </a:p>
        </p:txBody>
      </p:sp>
      <p:sp>
        <p:nvSpPr>
          <p:cNvPr id="577" name="Google Shape;577;p30"/>
          <p:cNvSpPr txBox="1"/>
          <p:nvPr/>
        </p:nvSpPr>
        <p:spPr>
          <a:xfrm>
            <a:off x="-145775" y="501693"/>
            <a:ext cx="4799700" cy="458700"/>
          </a:xfrm>
          <a:prstGeom prst="rect">
            <a:avLst/>
          </a:prstGeom>
          <a:noFill/>
          <a:ln>
            <a:noFill/>
          </a:ln>
        </p:spPr>
        <p:txBody>
          <a:bodyPr anchorCtr="0" anchor="t" bIns="79750" lIns="79750" spcFirstLastPara="1" rIns="79750" wrap="square" tIns="79750">
            <a:noAutofit/>
          </a:bodyPr>
          <a:lstStyle/>
          <a:p>
            <a:pPr indent="0" lvl="0" marL="0" rtl="0" algn="l">
              <a:spcBef>
                <a:spcPts val="0"/>
              </a:spcBef>
              <a:spcAft>
                <a:spcPts val="0"/>
              </a:spcAft>
              <a:buNone/>
            </a:pPr>
            <a:r>
              <a:rPr b="1" lang="en" sz="2300">
                <a:solidFill>
                  <a:srgbClr val="0D8F9D"/>
                </a:solidFill>
                <a:latin typeface="Karla"/>
                <a:ea typeface="Karla"/>
                <a:cs typeface="Karla"/>
                <a:sym typeface="Karla"/>
              </a:rPr>
              <a:t>       </a:t>
            </a:r>
            <a:r>
              <a:rPr b="1" lang="en" sz="2300">
                <a:solidFill>
                  <a:srgbClr val="0D8F9D"/>
                </a:solidFill>
                <a:latin typeface="Karla"/>
                <a:ea typeface="Karla"/>
                <a:cs typeface="Karla"/>
                <a:sym typeface="Karla"/>
              </a:rPr>
              <a:t>Extravasation</a:t>
            </a:r>
            <a:endParaRPr b="1" sz="2300">
              <a:solidFill>
                <a:srgbClr val="0D8F9D"/>
              </a:solidFill>
              <a:latin typeface="Karla"/>
              <a:ea typeface="Karla"/>
              <a:cs typeface="Karla"/>
              <a:sym typeface="Karla"/>
            </a:endParaRPr>
          </a:p>
          <a:p>
            <a:pPr indent="0" lvl="0" marL="0" rtl="0" algn="l">
              <a:spcBef>
                <a:spcPts val="0"/>
              </a:spcBef>
              <a:spcAft>
                <a:spcPts val="0"/>
              </a:spcAft>
              <a:buNone/>
            </a:pPr>
            <a:r>
              <a:t/>
            </a:r>
            <a:endParaRPr b="1" sz="2300">
              <a:solidFill>
                <a:srgbClr val="0D8F9D"/>
              </a:solidFill>
              <a:latin typeface="Karla"/>
              <a:ea typeface="Karla"/>
              <a:cs typeface="Karla"/>
              <a:sym typeface="Karla"/>
            </a:endParaRPr>
          </a:p>
          <a:p>
            <a:pPr indent="0" lvl="0" marL="0" rtl="0" algn="ctr">
              <a:spcBef>
                <a:spcPts val="0"/>
              </a:spcBef>
              <a:spcAft>
                <a:spcPts val="0"/>
              </a:spcAft>
              <a:buNone/>
            </a:pPr>
            <a:r>
              <a:t/>
            </a:r>
            <a:endParaRPr b="1" sz="2300">
              <a:solidFill>
                <a:srgbClr val="0D8F9D"/>
              </a:solidFill>
              <a:latin typeface="Karla"/>
              <a:ea typeface="Karla"/>
              <a:cs typeface="Karla"/>
              <a:sym typeface="Karla"/>
            </a:endParaRPr>
          </a:p>
        </p:txBody>
      </p:sp>
      <p:sp>
        <p:nvSpPr>
          <p:cNvPr id="578" name="Google Shape;578;p30"/>
          <p:cNvSpPr txBox="1"/>
          <p:nvPr/>
        </p:nvSpPr>
        <p:spPr>
          <a:xfrm>
            <a:off x="88075" y="998200"/>
            <a:ext cx="4565700" cy="1083000"/>
          </a:xfrm>
          <a:prstGeom prst="rect">
            <a:avLst/>
          </a:prstGeom>
          <a:noFill/>
          <a:ln>
            <a:noFill/>
          </a:ln>
        </p:spPr>
        <p:txBody>
          <a:bodyPr anchorCtr="0" anchor="t" bIns="79750" lIns="79750" spcFirstLastPara="1" rIns="79750" wrap="square" tIns="79750">
            <a:noAutofit/>
          </a:bodyPr>
          <a:lstStyle/>
          <a:p>
            <a:pPr indent="-279400" lvl="0" marL="393700" rtl="0" algn="l">
              <a:lnSpc>
                <a:spcPct val="115000"/>
              </a:lnSpc>
              <a:spcBef>
                <a:spcPts val="0"/>
              </a:spcBef>
              <a:spcAft>
                <a:spcPts val="0"/>
              </a:spcAft>
              <a:buSzPts val="1400"/>
              <a:buFont typeface="Spectral"/>
              <a:buChar char="●"/>
            </a:pPr>
            <a:r>
              <a:rPr lang="en">
                <a:latin typeface="Karla"/>
                <a:ea typeface="Karla"/>
                <a:cs typeface="Karla"/>
                <a:sym typeface="Karla"/>
              </a:rPr>
              <a:t>Contrast material has seeped outside of vessel.</a:t>
            </a:r>
            <a:endParaRPr>
              <a:latin typeface="Karla"/>
              <a:ea typeface="Karla"/>
              <a:cs typeface="Karla"/>
              <a:sym typeface="Karla"/>
            </a:endParaRPr>
          </a:p>
          <a:p>
            <a:pPr indent="-279400" lvl="0" marL="393700" rtl="0" algn="l">
              <a:lnSpc>
                <a:spcPct val="115000"/>
              </a:lnSpc>
              <a:spcBef>
                <a:spcPts val="0"/>
              </a:spcBef>
              <a:spcAft>
                <a:spcPts val="0"/>
              </a:spcAft>
              <a:buSzPts val="1400"/>
              <a:buFont typeface="Spectral"/>
              <a:buChar char="●"/>
            </a:pPr>
            <a:r>
              <a:rPr lang="en">
                <a:latin typeface="Karla"/>
                <a:ea typeface="Karla"/>
                <a:cs typeface="Karla"/>
                <a:sym typeface="Karla"/>
              </a:rPr>
              <a:t>Apply warm compress 1st 24 hours.</a:t>
            </a:r>
            <a:endParaRPr>
              <a:latin typeface="Karla"/>
              <a:ea typeface="Karla"/>
              <a:cs typeface="Karla"/>
              <a:sym typeface="Karla"/>
            </a:endParaRPr>
          </a:p>
          <a:p>
            <a:pPr indent="-279400" lvl="0" marL="393700" rtl="0" algn="l">
              <a:lnSpc>
                <a:spcPct val="115000"/>
              </a:lnSpc>
              <a:spcBef>
                <a:spcPts val="0"/>
              </a:spcBef>
              <a:spcAft>
                <a:spcPts val="0"/>
              </a:spcAft>
              <a:buSzPts val="1400"/>
              <a:buFont typeface="Spectral"/>
              <a:buChar char="●"/>
            </a:pPr>
            <a:r>
              <a:rPr lang="en">
                <a:latin typeface="Karla"/>
                <a:ea typeface="Karla"/>
                <a:cs typeface="Karla"/>
                <a:sym typeface="Karla"/>
              </a:rPr>
              <a:t>Cool compress for swelling.</a:t>
            </a:r>
            <a:endParaRPr>
              <a:latin typeface="Karla"/>
              <a:ea typeface="Karla"/>
              <a:cs typeface="Karla"/>
              <a:sym typeface="Karla"/>
            </a:endParaRPr>
          </a:p>
        </p:txBody>
      </p:sp>
      <p:pic>
        <p:nvPicPr>
          <p:cNvPr id="579" name="Google Shape;579;p30"/>
          <p:cNvPicPr preferRelativeResize="0"/>
          <p:nvPr/>
        </p:nvPicPr>
        <p:blipFill rotWithShape="1">
          <a:blip r:embed="rId3">
            <a:alphaModFix/>
          </a:blip>
          <a:srcRect b="0" l="0" r="0" t="0"/>
          <a:stretch/>
        </p:blipFill>
        <p:spPr>
          <a:xfrm>
            <a:off x="6297198" y="1282201"/>
            <a:ext cx="1310525" cy="1752275"/>
          </a:xfrm>
          <a:prstGeom prst="rect">
            <a:avLst/>
          </a:prstGeom>
          <a:noFill/>
          <a:ln>
            <a:noFill/>
          </a:ln>
        </p:spPr>
      </p:pic>
      <p:pic>
        <p:nvPicPr>
          <p:cNvPr id="580" name="Google Shape;580;p30"/>
          <p:cNvPicPr preferRelativeResize="0"/>
          <p:nvPr/>
        </p:nvPicPr>
        <p:blipFill rotWithShape="1">
          <a:blip r:embed="rId4">
            <a:alphaModFix/>
          </a:blip>
          <a:srcRect b="0" l="0" r="0" t="0"/>
          <a:stretch/>
        </p:blipFill>
        <p:spPr>
          <a:xfrm>
            <a:off x="4217487" y="1664900"/>
            <a:ext cx="1922813" cy="1369563"/>
          </a:xfrm>
          <a:prstGeom prst="rect">
            <a:avLst/>
          </a:prstGeom>
          <a:noFill/>
          <a:ln>
            <a:noFill/>
          </a:ln>
        </p:spPr>
      </p:pic>
      <p:sp>
        <p:nvSpPr>
          <p:cNvPr id="581" name="Google Shape;581;p30"/>
          <p:cNvSpPr/>
          <p:nvPr/>
        </p:nvSpPr>
        <p:spPr>
          <a:xfrm>
            <a:off x="352825" y="2086588"/>
            <a:ext cx="3328800" cy="526200"/>
          </a:xfrm>
          <a:prstGeom prst="roundRect">
            <a:avLst>
              <a:gd fmla="val 16667" name="adj"/>
            </a:avLst>
          </a:prstGeom>
          <a:solidFill>
            <a:srgbClr val="9DBDC1">
              <a:alpha val="36870"/>
            </a:srgbClr>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Karla"/>
                <a:ea typeface="Karla"/>
                <a:cs typeface="Karla"/>
                <a:sym typeface="Karla"/>
              </a:rPr>
              <a:t>Extravasation of Contrast into soft tissue of arm.</a:t>
            </a:r>
            <a:endParaRPr>
              <a:latin typeface="Karla"/>
              <a:ea typeface="Karla"/>
              <a:cs typeface="Karla"/>
              <a:sym typeface="Karla"/>
            </a:endParaRPr>
          </a:p>
        </p:txBody>
      </p:sp>
      <p:cxnSp>
        <p:nvCxnSpPr>
          <p:cNvPr id="582" name="Google Shape;582;p30"/>
          <p:cNvCxnSpPr>
            <a:stCxn id="581" idx="3"/>
            <a:endCxn id="580" idx="1"/>
          </p:cNvCxnSpPr>
          <p:nvPr/>
        </p:nvCxnSpPr>
        <p:spPr>
          <a:xfrm>
            <a:off x="3681625" y="2349688"/>
            <a:ext cx="535800" cy="0"/>
          </a:xfrm>
          <a:prstGeom prst="straightConnector1">
            <a:avLst/>
          </a:prstGeom>
          <a:noFill/>
          <a:ln cap="flat" cmpd="sng" w="9525">
            <a:solidFill>
              <a:schemeClr val="dk2"/>
            </a:solidFill>
            <a:prstDash val="solid"/>
            <a:round/>
            <a:headEnd len="med" w="med" type="none"/>
            <a:tailEnd len="med" w="med" type="stealth"/>
          </a:ln>
        </p:spPr>
      </p:cxnSp>
      <p:sp>
        <p:nvSpPr>
          <p:cNvPr id="583" name="Google Shape;583;p30"/>
          <p:cNvSpPr txBox="1"/>
          <p:nvPr/>
        </p:nvSpPr>
        <p:spPr>
          <a:xfrm>
            <a:off x="-145775" y="3473493"/>
            <a:ext cx="4799700" cy="458700"/>
          </a:xfrm>
          <a:prstGeom prst="rect">
            <a:avLst/>
          </a:prstGeom>
          <a:noFill/>
          <a:ln>
            <a:noFill/>
          </a:ln>
        </p:spPr>
        <p:txBody>
          <a:bodyPr anchorCtr="0" anchor="t" bIns="79750" lIns="79750" spcFirstLastPara="1" rIns="79750" wrap="square" tIns="79750">
            <a:noAutofit/>
          </a:bodyPr>
          <a:lstStyle/>
          <a:p>
            <a:pPr indent="0" lvl="0" marL="0" rtl="0" algn="l">
              <a:spcBef>
                <a:spcPts val="0"/>
              </a:spcBef>
              <a:spcAft>
                <a:spcPts val="0"/>
              </a:spcAft>
              <a:buNone/>
            </a:pPr>
            <a:r>
              <a:rPr b="1" lang="en" sz="2300">
                <a:solidFill>
                  <a:srgbClr val="0D8F9D"/>
                </a:solidFill>
                <a:latin typeface="Karla"/>
                <a:ea typeface="Karla"/>
                <a:cs typeface="Karla"/>
                <a:sym typeface="Karla"/>
              </a:rPr>
              <a:t>       </a:t>
            </a:r>
            <a:r>
              <a:rPr b="1" lang="en" sz="2300">
                <a:solidFill>
                  <a:srgbClr val="0D8F9D"/>
                </a:solidFill>
                <a:latin typeface="Karla"/>
                <a:ea typeface="Karla"/>
                <a:cs typeface="Karla"/>
                <a:sym typeface="Karla"/>
              </a:rPr>
              <a:t>MRI Contrast Agents </a:t>
            </a:r>
            <a:endParaRPr b="1" sz="2300">
              <a:solidFill>
                <a:srgbClr val="0D8F9D"/>
              </a:solidFill>
              <a:latin typeface="Karla"/>
              <a:ea typeface="Karla"/>
              <a:cs typeface="Karla"/>
              <a:sym typeface="Karla"/>
            </a:endParaRPr>
          </a:p>
          <a:p>
            <a:pPr indent="0" lvl="0" marL="0" rtl="0" algn="l">
              <a:spcBef>
                <a:spcPts val="0"/>
              </a:spcBef>
              <a:spcAft>
                <a:spcPts val="0"/>
              </a:spcAft>
              <a:buNone/>
            </a:pPr>
            <a:r>
              <a:t/>
            </a:r>
            <a:endParaRPr b="1" sz="2300">
              <a:solidFill>
                <a:srgbClr val="0D8F9D"/>
              </a:solidFill>
              <a:latin typeface="Karla"/>
              <a:ea typeface="Karla"/>
              <a:cs typeface="Karla"/>
              <a:sym typeface="Karla"/>
            </a:endParaRPr>
          </a:p>
          <a:p>
            <a:pPr indent="0" lvl="0" marL="0" rtl="0" algn="ctr">
              <a:spcBef>
                <a:spcPts val="0"/>
              </a:spcBef>
              <a:spcAft>
                <a:spcPts val="0"/>
              </a:spcAft>
              <a:buNone/>
            </a:pPr>
            <a:r>
              <a:t/>
            </a:r>
            <a:endParaRPr b="1" sz="2300">
              <a:solidFill>
                <a:srgbClr val="0D8F9D"/>
              </a:solidFill>
              <a:latin typeface="Karla"/>
              <a:ea typeface="Karla"/>
              <a:cs typeface="Karla"/>
              <a:sym typeface="Karla"/>
            </a:endParaRPr>
          </a:p>
        </p:txBody>
      </p:sp>
      <p:sp>
        <p:nvSpPr>
          <p:cNvPr id="584" name="Google Shape;584;p30"/>
          <p:cNvSpPr txBox="1"/>
          <p:nvPr/>
        </p:nvSpPr>
        <p:spPr>
          <a:xfrm>
            <a:off x="88075" y="3970000"/>
            <a:ext cx="4565700" cy="1083000"/>
          </a:xfrm>
          <a:prstGeom prst="rect">
            <a:avLst/>
          </a:prstGeom>
          <a:noFill/>
          <a:ln>
            <a:noFill/>
          </a:ln>
        </p:spPr>
        <p:txBody>
          <a:bodyPr anchorCtr="0" anchor="t" bIns="79750" lIns="79750" spcFirstLastPara="1" rIns="79750" wrap="square" tIns="79750">
            <a:noAutofit/>
          </a:bodyPr>
          <a:lstStyle/>
          <a:p>
            <a:pPr indent="-279400" lvl="0" marL="393700" rtl="0" algn="l">
              <a:lnSpc>
                <a:spcPct val="115000"/>
              </a:lnSpc>
              <a:spcBef>
                <a:spcPts val="0"/>
              </a:spcBef>
              <a:spcAft>
                <a:spcPts val="0"/>
              </a:spcAft>
              <a:buSzPts val="1400"/>
              <a:buFont typeface="Spectral"/>
              <a:buChar char="●"/>
            </a:pPr>
            <a:r>
              <a:rPr lang="en">
                <a:latin typeface="Karla"/>
                <a:ea typeface="Karla"/>
                <a:cs typeface="Karla"/>
                <a:sym typeface="Karla"/>
              </a:rPr>
              <a:t>The Contrast used in MRI is based on paramagnetic ions e.g. </a:t>
            </a:r>
            <a:r>
              <a:rPr b="1" lang="en">
                <a:solidFill>
                  <a:schemeClr val="accent6"/>
                </a:solidFill>
                <a:latin typeface="Karla"/>
                <a:ea typeface="Karla"/>
                <a:cs typeface="Karla"/>
                <a:sym typeface="Karla"/>
              </a:rPr>
              <a:t>Gadolinium</a:t>
            </a:r>
            <a:r>
              <a:rPr lang="en">
                <a:latin typeface="Karla"/>
                <a:ea typeface="Karla"/>
                <a:cs typeface="Karla"/>
                <a:sym typeface="Karla"/>
              </a:rPr>
              <a:t>.</a:t>
            </a:r>
            <a:endParaRPr>
              <a:latin typeface="Karla"/>
              <a:ea typeface="Karla"/>
              <a:cs typeface="Karla"/>
              <a:sym typeface="Karla"/>
            </a:endParaRPr>
          </a:p>
          <a:p>
            <a:pPr indent="-279400" lvl="0" marL="393700" rtl="0" algn="l">
              <a:lnSpc>
                <a:spcPct val="115000"/>
              </a:lnSpc>
              <a:spcBef>
                <a:spcPts val="0"/>
              </a:spcBef>
              <a:spcAft>
                <a:spcPts val="0"/>
              </a:spcAft>
              <a:buSzPts val="1400"/>
              <a:buFont typeface="Spectral"/>
              <a:buChar char="●"/>
            </a:pPr>
            <a:r>
              <a:rPr lang="en">
                <a:latin typeface="Karla"/>
                <a:ea typeface="Karla"/>
                <a:cs typeface="Karla"/>
                <a:sym typeface="Karla"/>
              </a:rPr>
              <a:t>By themselves these ions are highly toxic so bound up in large molecules eg. DTPA.</a:t>
            </a:r>
            <a:endParaRPr>
              <a:latin typeface="Karla"/>
              <a:ea typeface="Karla"/>
              <a:cs typeface="Karla"/>
              <a:sym typeface="Karla"/>
            </a:endParaRPr>
          </a:p>
          <a:p>
            <a:pPr indent="-279400" lvl="0" marL="393700" rtl="0" algn="l">
              <a:lnSpc>
                <a:spcPct val="115000"/>
              </a:lnSpc>
              <a:spcBef>
                <a:spcPts val="0"/>
              </a:spcBef>
              <a:spcAft>
                <a:spcPts val="0"/>
              </a:spcAft>
              <a:buSzPts val="1400"/>
              <a:buFont typeface="Spectral"/>
              <a:buChar char="●"/>
            </a:pPr>
            <a:r>
              <a:rPr lang="en">
                <a:latin typeface="Karla"/>
                <a:ea typeface="Karla"/>
                <a:cs typeface="Karla"/>
                <a:sym typeface="Karla"/>
              </a:rPr>
              <a:t>Provides a greater contrast between normal and abnormal tissues.</a:t>
            </a:r>
            <a:endParaRPr>
              <a:latin typeface="Karla"/>
              <a:ea typeface="Karla"/>
              <a:cs typeface="Karla"/>
              <a:sym typeface="Karla"/>
            </a:endParaRPr>
          </a:p>
        </p:txBody>
      </p:sp>
      <p:pic>
        <p:nvPicPr>
          <p:cNvPr id="585" name="Google Shape;585;p30"/>
          <p:cNvPicPr preferRelativeResize="0"/>
          <p:nvPr/>
        </p:nvPicPr>
        <p:blipFill>
          <a:blip r:embed="rId5">
            <a:alphaModFix/>
          </a:blip>
          <a:stretch>
            <a:fillRect/>
          </a:stretch>
        </p:blipFill>
        <p:spPr>
          <a:xfrm>
            <a:off x="5187177" y="3473488"/>
            <a:ext cx="2420551" cy="2747925"/>
          </a:xfrm>
          <a:prstGeom prst="rect">
            <a:avLst/>
          </a:prstGeom>
          <a:noFill/>
          <a:ln>
            <a:noFill/>
          </a:ln>
        </p:spPr>
      </p:pic>
      <p:sp>
        <p:nvSpPr>
          <p:cNvPr id="586" name="Google Shape;586;p30"/>
          <p:cNvSpPr txBox="1"/>
          <p:nvPr/>
        </p:nvSpPr>
        <p:spPr>
          <a:xfrm>
            <a:off x="-145775" y="6597693"/>
            <a:ext cx="4799700" cy="458700"/>
          </a:xfrm>
          <a:prstGeom prst="rect">
            <a:avLst/>
          </a:prstGeom>
          <a:noFill/>
          <a:ln>
            <a:noFill/>
          </a:ln>
        </p:spPr>
        <p:txBody>
          <a:bodyPr anchorCtr="0" anchor="t" bIns="79750" lIns="79750" spcFirstLastPara="1" rIns="79750" wrap="square" tIns="79750">
            <a:noAutofit/>
          </a:bodyPr>
          <a:lstStyle/>
          <a:p>
            <a:pPr indent="0" lvl="0" marL="0" rtl="0" algn="l">
              <a:spcBef>
                <a:spcPts val="0"/>
              </a:spcBef>
              <a:spcAft>
                <a:spcPts val="0"/>
              </a:spcAft>
              <a:buNone/>
            </a:pPr>
            <a:r>
              <a:rPr b="1" lang="en" sz="2300">
                <a:solidFill>
                  <a:schemeClr val="accent1"/>
                </a:solidFill>
                <a:latin typeface="Karla"/>
                <a:ea typeface="Karla"/>
                <a:cs typeface="Karla"/>
                <a:sym typeface="Karla"/>
              </a:rPr>
              <a:t>       </a:t>
            </a:r>
            <a:r>
              <a:rPr b="1" lang="en" sz="2300">
                <a:solidFill>
                  <a:schemeClr val="accent1"/>
                </a:solidFill>
                <a:latin typeface="Karla"/>
                <a:ea typeface="Karla"/>
                <a:cs typeface="Karla"/>
                <a:sym typeface="Karla"/>
              </a:rPr>
              <a:t>Gadolinium Side Effects</a:t>
            </a:r>
            <a:endParaRPr b="1" sz="2300">
              <a:solidFill>
                <a:schemeClr val="accent1"/>
              </a:solidFill>
              <a:latin typeface="Karla"/>
              <a:ea typeface="Karla"/>
              <a:cs typeface="Karla"/>
              <a:sym typeface="Karla"/>
            </a:endParaRPr>
          </a:p>
          <a:p>
            <a:pPr indent="0" lvl="0" marL="0" rtl="0" algn="l">
              <a:spcBef>
                <a:spcPts val="0"/>
              </a:spcBef>
              <a:spcAft>
                <a:spcPts val="0"/>
              </a:spcAft>
              <a:buNone/>
            </a:pPr>
            <a:r>
              <a:t/>
            </a:r>
            <a:endParaRPr b="1" sz="2300">
              <a:solidFill>
                <a:schemeClr val="accent1"/>
              </a:solidFill>
              <a:latin typeface="Karla"/>
              <a:ea typeface="Karla"/>
              <a:cs typeface="Karla"/>
              <a:sym typeface="Karla"/>
            </a:endParaRPr>
          </a:p>
          <a:p>
            <a:pPr indent="0" lvl="0" marL="0" rtl="0" algn="l">
              <a:spcBef>
                <a:spcPts val="0"/>
              </a:spcBef>
              <a:spcAft>
                <a:spcPts val="0"/>
              </a:spcAft>
              <a:buNone/>
            </a:pPr>
            <a:r>
              <a:t/>
            </a:r>
            <a:endParaRPr b="1" sz="2300">
              <a:solidFill>
                <a:schemeClr val="accent1"/>
              </a:solidFill>
              <a:latin typeface="Karla"/>
              <a:ea typeface="Karla"/>
              <a:cs typeface="Karla"/>
              <a:sym typeface="Karla"/>
            </a:endParaRPr>
          </a:p>
          <a:p>
            <a:pPr indent="0" lvl="0" marL="0" rtl="0" algn="ctr">
              <a:spcBef>
                <a:spcPts val="0"/>
              </a:spcBef>
              <a:spcAft>
                <a:spcPts val="0"/>
              </a:spcAft>
              <a:buNone/>
            </a:pPr>
            <a:r>
              <a:t/>
            </a:r>
            <a:endParaRPr b="1" sz="2300">
              <a:solidFill>
                <a:schemeClr val="accent1"/>
              </a:solidFill>
              <a:latin typeface="Karla"/>
              <a:ea typeface="Karla"/>
              <a:cs typeface="Karla"/>
              <a:sym typeface="Karla"/>
            </a:endParaRPr>
          </a:p>
        </p:txBody>
      </p:sp>
      <p:sp>
        <p:nvSpPr>
          <p:cNvPr id="587" name="Google Shape;587;p30"/>
          <p:cNvSpPr txBox="1"/>
          <p:nvPr/>
        </p:nvSpPr>
        <p:spPr>
          <a:xfrm>
            <a:off x="88075" y="7079275"/>
            <a:ext cx="5164200" cy="1083000"/>
          </a:xfrm>
          <a:prstGeom prst="rect">
            <a:avLst/>
          </a:prstGeom>
          <a:noFill/>
          <a:ln cap="flat" cmpd="sng" w="19050">
            <a:solidFill>
              <a:schemeClr val="accent6"/>
            </a:solidFill>
            <a:prstDash val="dash"/>
            <a:round/>
            <a:headEnd len="sm" w="sm" type="none"/>
            <a:tailEnd len="sm" w="sm" type="none"/>
          </a:ln>
        </p:spPr>
        <p:txBody>
          <a:bodyPr anchorCtr="0" anchor="t" bIns="79750" lIns="79750" spcFirstLastPara="1" rIns="79750" wrap="square" tIns="79750">
            <a:noAutofit/>
          </a:bodyPr>
          <a:lstStyle/>
          <a:p>
            <a:pPr indent="-279400" lvl="0" marL="393700" rtl="0" algn="l">
              <a:lnSpc>
                <a:spcPct val="115000"/>
              </a:lnSpc>
              <a:spcBef>
                <a:spcPts val="0"/>
              </a:spcBef>
              <a:spcAft>
                <a:spcPts val="0"/>
              </a:spcAft>
              <a:buSzPts val="1400"/>
              <a:buFont typeface="Spectral"/>
              <a:buChar char="●"/>
            </a:pPr>
            <a:r>
              <a:rPr lang="en">
                <a:latin typeface="Karla"/>
                <a:ea typeface="Karla"/>
                <a:cs typeface="Karla"/>
                <a:sym typeface="Karla"/>
              </a:rPr>
              <a:t>With impaired kidney function, </a:t>
            </a:r>
            <a:r>
              <a:rPr lang="en">
                <a:solidFill>
                  <a:srgbClr val="CC0000"/>
                </a:solidFill>
                <a:latin typeface="Karla"/>
                <a:ea typeface="Karla"/>
                <a:cs typeface="Karla"/>
                <a:sym typeface="Karla"/>
              </a:rPr>
              <a:t>gadolinium</a:t>
            </a:r>
            <a:r>
              <a:rPr lang="en">
                <a:latin typeface="Karla"/>
                <a:ea typeface="Karla"/>
                <a:cs typeface="Karla"/>
                <a:sym typeface="Karla"/>
              </a:rPr>
              <a:t> could lead to a serious and potentially fatal disorder called </a:t>
            </a:r>
            <a:r>
              <a:rPr lang="en">
                <a:solidFill>
                  <a:srgbClr val="CC0000"/>
                </a:solidFill>
                <a:latin typeface="Karla"/>
                <a:ea typeface="Karla"/>
                <a:cs typeface="Karla"/>
                <a:sym typeface="Karla"/>
              </a:rPr>
              <a:t>Nephrogenic Systemic Fibrosis (NSF)</a:t>
            </a:r>
            <a:endParaRPr>
              <a:latin typeface="Karla"/>
              <a:ea typeface="Karla"/>
              <a:cs typeface="Karla"/>
              <a:sym typeface="Karla"/>
            </a:endParaRPr>
          </a:p>
        </p:txBody>
      </p:sp>
      <p:pic>
        <p:nvPicPr>
          <p:cNvPr id="588" name="Google Shape;588;p30"/>
          <p:cNvPicPr preferRelativeResize="0"/>
          <p:nvPr/>
        </p:nvPicPr>
        <p:blipFill>
          <a:blip r:embed="rId6">
            <a:alphaModFix/>
          </a:blip>
          <a:stretch>
            <a:fillRect/>
          </a:stretch>
        </p:blipFill>
        <p:spPr>
          <a:xfrm>
            <a:off x="5495525" y="6756654"/>
            <a:ext cx="2112200" cy="2878346"/>
          </a:xfrm>
          <a:prstGeom prst="rect">
            <a:avLst/>
          </a:prstGeom>
          <a:noFill/>
          <a:ln>
            <a:noFill/>
          </a:ln>
        </p:spPr>
      </p:pic>
      <p:sp>
        <p:nvSpPr>
          <p:cNvPr id="589" name="Google Shape;589;p30"/>
          <p:cNvSpPr/>
          <p:nvPr/>
        </p:nvSpPr>
        <p:spPr>
          <a:xfrm>
            <a:off x="85525" y="8333550"/>
            <a:ext cx="5164200" cy="2078400"/>
          </a:xfrm>
          <a:prstGeom prst="roundRect">
            <a:avLst>
              <a:gd fmla="val 16667" name="adj"/>
            </a:avLst>
          </a:prstGeom>
          <a:solidFill>
            <a:srgbClr val="9DBDC1">
              <a:alpha val="36870"/>
            </a:srgbClr>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300">
                <a:latin typeface="Karla"/>
                <a:ea typeface="Karla"/>
                <a:cs typeface="Karla"/>
                <a:sym typeface="Karla"/>
              </a:rPr>
              <a:t>- </a:t>
            </a:r>
            <a:r>
              <a:rPr lang="en" sz="1300">
                <a:latin typeface="Karla"/>
                <a:ea typeface="Karla"/>
                <a:cs typeface="Karla"/>
                <a:sym typeface="Karla"/>
              </a:rPr>
              <a:t>NSF: </a:t>
            </a:r>
            <a:r>
              <a:rPr lang="en" sz="1300">
                <a:solidFill>
                  <a:srgbClr val="999999"/>
                </a:solidFill>
                <a:latin typeface="Karla"/>
                <a:ea typeface="Karla"/>
                <a:cs typeface="Karla"/>
                <a:sym typeface="Karla"/>
              </a:rPr>
              <a:t>Nephrogenic systemic fibrosis (NSF), also known as nephrogenic fibrosing dermopathy (NFD), is a disease of fibrosis of the skin and internal organs reminiscent but distinct from scleroderma or scleromyxedema. It is caused by gadolinium exposure used in imaging in patients who have renal insufficiency.  It could even lead to death.</a:t>
            </a:r>
            <a:endParaRPr sz="1300">
              <a:latin typeface="Karla"/>
              <a:ea typeface="Karla"/>
              <a:cs typeface="Karla"/>
              <a:sym typeface="Karla"/>
            </a:endParaRPr>
          </a:p>
          <a:p>
            <a:pPr indent="0" lvl="0" marL="0" rtl="0" algn="l">
              <a:spcBef>
                <a:spcPts val="0"/>
              </a:spcBef>
              <a:spcAft>
                <a:spcPts val="0"/>
              </a:spcAft>
              <a:buNone/>
            </a:pPr>
            <a:r>
              <a:t/>
            </a:r>
            <a:endParaRPr sz="1300">
              <a:latin typeface="Karla"/>
              <a:ea typeface="Karla"/>
              <a:cs typeface="Karla"/>
              <a:sym typeface="Karla"/>
            </a:endParaRPr>
          </a:p>
          <a:p>
            <a:pPr indent="0" lvl="0" marL="0" rtl="0" algn="l">
              <a:spcBef>
                <a:spcPts val="0"/>
              </a:spcBef>
              <a:spcAft>
                <a:spcPts val="0"/>
              </a:spcAft>
              <a:buNone/>
            </a:pPr>
            <a:r>
              <a:rPr lang="en" sz="1300">
                <a:latin typeface="Karla"/>
                <a:ea typeface="Karla"/>
                <a:cs typeface="Karla"/>
                <a:sym typeface="Karla"/>
              </a:rPr>
              <a:t>- </a:t>
            </a:r>
            <a:r>
              <a:rPr lang="en" sz="1300">
                <a:solidFill>
                  <a:srgbClr val="6AA84F"/>
                </a:solidFill>
                <a:latin typeface="Karla"/>
                <a:ea typeface="Karla"/>
                <a:cs typeface="Karla"/>
                <a:sym typeface="Karla"/>
              </a:rPr>
              <a:t>Check if the patient has renal failure, decreased GFR, decreased clearance before giving Gadolinium.</a:t>
            </a:r>
            <a:endParaRPr sz="1300">
              <a:solidFill>
                <a:srgbClr val="6AA84F"/>
              </a:solidFill>
              <a:latin typeface="Karla"/>
              <a:ea typeface="Karla"/>
              <a:cs typeface="Karla"/>
              <a:sym typeface="Karla"/>
            </a:endParaRPr>
          </a:p>
          <a:p>
            <a:pPr indent="0" lvl="0" marL="0" rtl="0" algn="l">
              <a:spcBef>
                <a:spcPts val="0"/>
              </a:spcBef>
              <a:spcAft>
                <a:spcPts val="0"/>
              </a:spcAft>
              <a:buNone/>
            </a:pPr>
            <a:r>
              <a:t/>
            </a:r>
            <a:endParaRPr sz="1000">
              <a:latin typeface="Karla"/>
              <a:ea typeface="Karla"/>
              <a:cs typeface="Karla"/>
              <a:sym typeface="Karla"/>
            </a:endParaRPr>
          </a:p>
        </p:txBody>
      </p:sp>
      <p:grpSp>
        <p:nvGrpSpPr>
          <p:cNvPr id="590" name="Google Shape;590;p30"/>
          <p:cNvGrpSpPr/>
          <p:nvPr/>
        </p:nvGrpSpPr>
        <p:grpSpPr>
          <a:xfrm>
            <a:off x="43918" y="607890"/>
            <a:ext cx="274864" cy="316972"/>
            <a:chOff x="304245" y="1858207"/>
            <a:chExt cx="319386" cy="406165"/>
          </a:xfrm>
        </p:grpSpPr>
        <p:sp>
          <p:nvSpPr>
            <p:cNvPr id="591" name="Google Shape;591;p30"/>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30"/>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93" name="Google Shape;593;p30"/>
          <p:cNvGrpSpPr/>
          <p:nvPr/>
        </p:nvGrpSpPr>
        <p:grpSpPr>
          <a:xfrm>
            <a:off x="43918" y="3579690"/>
            <a:ext cx="274864" cy="316972"/>
            <a:chOff x="304245" y="1858207"/>
            <a:chExt cx="319386" cy="406165"/>
          </a:xfrm>
        </p:grpSpPr>
        <p:sp>
          <p:nvSpPr>
            <p:cNvPr id="594" name="Google Shape;594;p30"/>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30"/>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96" name="Google Shape;596;p30"/>
          <p:cNvGrpSpPr/>
          <p:nvPr/>
        </p:nvGrpSpPr>
        <p:grpSpPr>
          <a:xfrm>
            <a:off x="43918" y="6703890"/>
            <a:ext cx="274864" cy="316972"/>
            <a:chOff x="304245" y="1858207"/>
            <a:chExt cx="319386" cy="406165"/>
          </a:xfrm>
        </p:grpSpPr>
        <p:sp>
          <p:nvSpPr>
            <p:cNvPr id="597" name="Google Shape;597;p30"/>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598" name="Google Shape;598;p30"/>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grpSp>
      <p:sp>
        <p:nvSpPr>
          <p:cNvPr id="599" name="Google Shape;599;p30"/>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16</a:t>
            </a:r>
            <a:endParaRPr sz="1800">
              <a:solidFill>
                <a:srgbClr val="005E68"/>
              </a:solidFill>
              <a:latin typeface="Spectral"/>
              <a:ea typeface="Spectral"/>
              <a:cs typeface="Spectral"/>
              <a:sym typeface="Spectr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31"/>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3</a:t>
            </a:r>
            <a:endParaRPr sz="1800">
              <a:solidFill>
                <a:srgbClr val="005E68"/>
              </a:solidFill>
              <a:latin typeface="Spectral"/>
              <a:ea typeface="Spectral"/>
              <a:cs typeface="Spectral"/>
              <a:sym typeface="Spectral"/>
            </a:endParaRPr>
          </a:p>
        </p:txBody>
      </p:sp>
      <p:sp>
        <p:nvSpPr>
          <p:cNvPr id="605" name="Google Shape;605;p31"/>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1"/>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rgbClr val="005E68"/>
                </a:solidFill>
                <a:latin typeface="Arvo"/>
                <a:ea typeface="Arvo"/>
                <a:cs typeface="Arvo"/>
                <a:sym typeface="Arvo"/>
              </a:rPr>
              <a:t>Summary</a:t>
            </a:r>
            <a:endParaRPr/>
          </a:p>
        </p:txBody>
      </p:sp>
      <p:graphicFrame>
        <p:nvGraphicFramePr>
          <p:cNvPr id="607" name="Google Shape;607;p31"/>
          <p:cNvGraphicFramePr/>
          <p:nvPr/>
        </p:nvGraphicFramePr>
        <p:xfrm>
          <a:off x="169900" y="811475"/>
          <a:ext cx="3000000" cy="3000000"/>
        </p:xfrm>
        <a:graphic>
          <a:graphicData uri="http://schemas.openxmlformats.org/drawingml/2006/table">
            <a:tbl>
              <a:tblPr>
                <a:noFill/>
                <a:tableStyleId>{6448C395-967D-4096-B908-74812C4CA1CC}</a:tableStyleId>
              </a:tblPr>
              <a:tblGrid>
                <a:gridCol w="3716300"/>
                <a:gridCol w="3716300"/>
              </a:tblGrid>
              <a:tr h="381000">
                <a:tc gridSpan="2">
                  <a:txBody>
                    <a:bodyPr/>
                    <a:lstStyle/>
                    <a:p>
                      <a:pPr indent="0" lvl="0" marL="0" rtl="0" algn="ctr">
                        <a:spcBef>
                          <a:spcPts val="0"/>
                        </a:spcBef>
                        <a:spcAft>
                          <a:spcPts val="0"/>
                        </a:spcAft>
                        <a:buNone/>
                      </a:pPr>
                      <a:r>
                        <a:rPr b="1" lang="en" sz="1200">
                          <a:solidFill>
                            <a:srgbClr val="FFFFFF"/>
                          </a:solidFill>
                          <a:latin typeface="Karla"/>
                          <a:ea typeface="Karla"/>
                          <a:cs typeface="Karla"/>
                          <a:sym typeface="Karla"/>
                        </a:rPr>
                        <a:t>Radiation hazard</a:t>
                      </a:r>
                      <a:endParaRPr b="1" sz="1200">
                        <a:solidFill>
                          <a:srgbClr val="FFFFFF"/>
                        </a:solidFill>
                        <a:latin typeface="Karla"/>
                        <a:ea typeface="Karla"/>
                        <a:cs typeface="Karla"/>
                        <a:sym typeface="Karla"/>
                      </a:endParaRPr>
                    </a:p>
                  </a:txBody>
                  <a:tcPr marT="91425" marB="91425" marR="91425" marL="91425">
                    <a:solidFill>
                      <a:srgbClr val="17757F"/>
                    </a:solidFill>
                  </a:tcPr>
                </a:tc>
                <a:tc hMerge="1"/>
              </a:tr>
              <a:tr h="381000">
                <a:tc gridSpan="2">
                  <a:txBody>
                    <a:bodyPr/>
                    <a:lstStyle/>
                    <a:p>
                      <a:pPr indent="0" lvl="0" marL="0" rtl="0" algn="l">
                        <a:spcBef>
                          <a:spcPts val="0"/>
                        </a:spcBef>
                        <a:spcAft>
                          <a:spcPts val="0"/>
                        </a:spcAft>
                        <a:buNone/>
                      </a:pPr>
                      <a:r>
                        <a:rPr lang="en" sz="1200">
                          <a:latin typeface="Karla"/>
                          <a:ea typeface="Karla"/>
                          <a:cs typeface="Karla"/>
                          <a:sym typeface="Karla"/>
                        </a:rPr>
                        <a:t>- </a:t>
                      </a:r>
                      <a:r>
                        <a:rPr lang="en" sz="1200">
                          <a:latin typeface="Karla"/>
                          <a:ea typeface="Karla"/>
                          <a:cs typeface="Karla"/>
                          <a:sym typeface="Karla"/>
                        </a:rPr>
                        <a:t>Hazardous Ionizing radiation comprize (α, β, γ) particles, and X-rays.</a:t>
                      </a:r>
                      <a:endParaRPr sz="1200">
                        <a:latin typeface="Karla"/>
                        <a:ea typeface="Karla"/>
                        <a:cs typeface="Karla"/>
                        <a:sym typeface="Karla"/>
                      </a:endParaRPr>
                    </a:p>
                  </a:txBody>
                  <a:tcPr marT="91425" marB="91425" marR="91425" marL="91425">
                    <a:solidFill>
                      <a:srgbClr val="EEEEEE"/>
                    </a:solidFill>
                  </a:tcPr>
                </a:tc>
                <a:tc hMerge="1"/>
              </a:tr>
              <a:tr h="381000">
                <a:tc>
                  <a:txBody>
                    <a:bodyPr/>
                    <a:lstStyle/>
                    <a:p>
                      <a:pPr indent="0" lvl="0" marL="0" rtl="0" algn="ctr">
                        <a:spcBef>
                          <a:spcPts val="0"/>
                        </a:spcBef>
                        <a:spcAft>
                          <a:spcPts val="0"/>
                        </a:spcAft>
                        <a:buNone/>
                      </a:pPr>
                      <a:r>
                        <a:rPr b="1" lang="en" sz="1200">
                          <a:solidFill>
                            <a:srgbClr val="FFFFFF"/>
                          </a:solidFill>
                          <a:latin typeface="Karla"/>
                          <a:ea typeface="Karla"/>
                          <a:cs typeface="Karla"/>
                          <a:sym typeface="Karla"/>
                        </a:rPr>
                        <a:t>Acute/deterministic effects</a:t>
                      </a:r>
                      <a:endParaRPr b="1" sz="1200">
                        <a:solidFill>
                          <a:srgbClr val="FFFFFF"/>
                        </a:solidFill>
                        <a:latin typeface="Karla"/>
                        <a:ea typeface="Karla"/>
                        <a:cs typeface="Karla"/>
                        <a:sym typeface="Karla"/>
                      </a:endParaRPr>
                    </a:p>
                  </a:txBody>
                  <a:tcPr marT="91425" marB="91425" marR="91425" marL="91425">
                    <a:solidFill>
                      <a:srgbClr val="85B2B7"/>
                    </a:solidFill>
                  </a:tcPr>
                </a:tc>
                <a:tc>
                  <a:txBody>
                    <a:bodyPr/>
                    <a:lstStyle/>
                    <a:p>
                      <a:pPr indent="0" lvl="0" marL="0" rtl="0" algn="ctr">
                        <a:spcBef>
                          <a:spcPts val="0"/>
                        </a:spcBef>
                        <a:spcAft>
                          <a:spcPts val="0"/>
                        </a:spcAft>
                        <a:buNone/>
                      </a:pPr>
                      <a:r>
                        <a:rPr b="1" lang="en" sz="1200">
                          <a:solidFill>
                            <a:srgbClr val="FFFFFF"/>
                          </a:solidFill>
                          <a:latin typeface="Karla"/>
                          <a:ea typeface="Karla"/>
                          <a:cs typeface="Karla"/>
                          <a:sym typeface="Karla"/>
                        </a:rPr>
                        <a:t>Chronic/Stochastic effects</a:t>
                      </a:r>
                      <a:endParaRPr b="1" sz="1200">
                        <a:solidFill>
                          <a:srgbClr val="FFFFFF"/>
                        </a:solidFill>
                        <a:latin typeface="Karla"/>
                        <a:ea typeface="Karla"/>
                        <a:cs typeface="Karla"/>
                        <a:sym typeface="Karla"/>
                      </a:endParaRPr>
                    </a:p>
                  </a:txBody>
                  <a:tcPr marT="91425" marB="91425" marR="91425" marL="91425">
                    <a:solidFill>
                      <a:srgbClr val="85B2B7"/>
                    </a:solidFill>
                  </a:tcPr>
                </a:tc>
              </a:tr>
              <a:tr h="381000">
                <a:tc>
                  <a:txBody>
                    <a:bodyPr/>
                    <a:lstStyle/>
                    <a:p>
                      <a:pPr indent="0" lvl="0" marL="0" rtl="0" algn="l">
                        <a:spcBef>
                          <a:spcPts val="0"/>
                        </a:spcBef>
                        <a:spcAft>
                          <a:spcPts val="0"/>
                        </a:spcAft>
                        <a:buNone/>
                      </a:pPr>
                      <a:r>
                        <a:rPr lang="en" sz="1200">
                          <a:latin typeface="Karla"/>
                          <a:ea typeface="Karla"/>
                          <a:cs typeface="Karla"/>
                          <a:sym typeface="Karla"/>
                        </a:rPr>
                        <a:t>- Caused by </a:t>
                      </a:r>
                      <a:r>
                        <a:rPr b="1" lang="en" sz="1200">
                          <a:latin typeface="Karla"/>
                          <a:ea typeface="Karla"/>
                          <a:cs typeface="Karla"/>
                          <a:sym typeface="Karla"/>
                        </a:rPr>
                        <a:t>high levels of radiation</a:t>
                      </a:r>
                      <a:r>
                        <a:rPr lang="en" sz="1200">
                          <a:latin typeface="Karla"/>
                          <a:ea typeface="Karla"/>
                          <a:cs typeface="Karla"/>
                          <a:sym typeface="Karla"/>
                        </a:rPr>
                        <a:t> usually over a </a:t>
                      </a:r>
                      <a:r>
                        <a:rPr b="1" lang="en" sz="1200">
                          <a:latin typeface="Karla"/>
                          <a:ea typeface="Karla"/>
                          <a:cs typeface="Karla"/>
                          <a:sym typeface="Karla"/>
                        </a:rPr>
                        <a:t>short period of time.</a:t>
                      </a:r>
                      <a:endParaRPr b="1" sz="1200">
                        <a:latin typeface="Karla"/>
                        <a:ea typeface="Karla"/>
                        <a:cs typeface="Karla"/>
                        <a:sym typeface="Karla"/>
                      </a:endParaRPr>
                    </a:p>
                    <a:p>
                      <a:pPr indent="0" lvl="0" marL="0" rtl="0" algn="l">
                        <a:spcBef>
                          <a:spcPts val="0"/>
                        </a:spcBef>
                        <a:spcAft>
                          <a:spcPts val="0"/>
                        </a:spcAft>
                        <a:buNone/>
                      </a:pPr>
                      <a:r>
                        <a:rPr lang="en" sz="1200">
                          <a:latin typeface="Karla"/>
                          <a:ea typeface="Karla"/>
                          <a:cs typeface="Karla"/>
                          <a:sym typeface="Karla"/>
                        </a:rPr>
                        <a:t>- Severity of damage increases with increasing dose above that threshold.</a:t>
                      </a:r>
                      <a:endParaRPr sz="1200">
                        <a:latin typeface="Karla"/>
                        <a:ea typeface="Karla"/>
                        <a:cs typeface="Karla"/>
                        <a:sym typeface="Karla"/>
                      </a:endParaRPr>
                    </a:p>
                    <a:p>
                      <a:pPr indent="0" lvl="0" marL="0" rtl="0" algn="l">
                        <a:spcBef>
                          <a:spcPts val="0"/>
                        </a:spcBef>
                        <a:spcAft>
                          <a:spcPts val="0"/>
                        </a:spcAft>
                        <a:buNone/>
                      </a:pPr>
                      <a:r>
                        <a:rPr lang="en" sz="1200">
                          <a:latin typeface="Karla"/>
                          <a:ea typeface="Karla"/>
                          <a:cs typeface="Karla"/>
                          <a:sym typeface="Karla"/>
                        </a:rPr>
                        <a:t>- Cataract formation, Bone marrow failure, Lung Fibrosis, Infertility, hair loss, lowering the WBC count, Skin reddening (erythema).</a:t>
                      </a:r>
                      <a:endParaRPr sz="1200">
                        <a:latin typeface="Karla"/>
                        <a:ea typeface="Karla"/>
                        <a:cs typeface="Karla"/>
                        <a:sym typeface="Karla"/>
                      </a:endParaRPr>
                    </a:p>
                  </a:txBody>
                  <a:tcPr marT="91425" marB="91425" marR="91425" marL="91425">
                    <a:solidFill>
                      <a:srgbClr val="EEEEEE"/>
                    </a:solidFill>
                  </a:tcPr>
                </a:tc>
                <a:tc>
                  <a:txBody>
                    <a:bodyPr/>
                    <a:lstStyle/>
                    <a:p>
                      <a:pPr indent="0" lvl="0" marL="0" rtl="0" algn="l">
                        <a:spcBef>
                          <a:spcPts val="0"/>
                        </a:spcBef>
                        <a:spcAft>
                          <a:spcPts val="0"/>
                        </a:spcAft>
                        <a:buNone/>
                      </a:pPr>
                      <a:r>
                        <a:rPr lang="en" sz="1200">
                          <a:latin typeface="Karla"/>
                          <a:ea typeface="Karla"/>
                          <a:cs typeface="Karla"/>
                          <a:sym typeface="Karla"/>
                        </a:rPr>
                        <a:t>- Caused by </a:t>
                      </a:r>
                      <a:r>
                        <a:rPr b="1" lang="en" sz="1200">
                          <a:latin typeface="Karla"/>
                          <a:ea typeface="Karla"/>
                          <a:cs typeface="Karla"/>
                          <a:sym typeface="Karla"/>
                        </a:rPr>
                        <a:t>low-level radiation</a:t>
                      </a:r>
                      <a:r>
                        <a:rPr lang="en" sz="1200">
                          <a:latin typeface="Karla"/>
                          <a:ea typeface="Karla"/>
                          <a:cs typeface="Karla"/>
                          <a:sym typeface="Karla"/>
                        </a:rPr>
                        <a:t> over a </a:t>
                      </a:r>
                      <a:r>
                        <a:rPr b="1" lang="en" sz="1200">
                          <a:latin typeface="Karla"/>
                          <a:ea typeface="Karla"/>
                          <a:cs typeface="Karla"/>
                          <a:sym typeface="Karla"/>
                        </a:rPr>
                        <a:t>long period of time.</a:t>
                      </a:r>
                      <a:endParaRPr b="1" sz="1200">
                        <a:latin typeface="Karla"/>
                        <a:ea typeface="Karla"/>
                        <a:cs typeface="Karla"/>
                        <a:sym typeface="Karla"/>
                      </a:endParaRPr>
                    </a:p>
                    <a:p>
                      <a:pPr indent="0" lvl="0" marL="0" rtl="0" algn="l">
                        <a:spcBef>
                          <a:spcPts val="0"/>
                        </a:spcBef>
                        <a:spcAft>
                          <a:spcPts val="0"/>
                        </a:spcAft>
                        <a:buNone/>
                      </a:pPr>
                      <a:r>
                        <a:rPr lang="en" sz="1200">
                          <a:latin typeface="Karla"/>
                          <a:ea typeface="Karla"/>
                          <a:cs typeface="Karla"/>
                          <a:sym typeface="Karla"/>
                        </a:rPr>
                        <a:t>- Severity of the effect is not dose related.</a:t>
                      </a:r>
                      <a:endParaRPr sz="1200">
                        <a:latin typeface="Karla"/>
                        <a:ea typeface="Karla"/>
                        <a:cs typeface="Karla"/>
                        <a:sym typeface="Karla"/>
                      </a:endParaRPr>
                    </a:p>
                    <a:p>
                      <a:pPr indent="0" lvl="0" marL="0" rtl="0" algn="l">
                        <a:spcBef>
                          <a:spcPts val="0"/>
                        </a:spcBef>
                        <a:spcAft>
                          <a:spcPts val="0"/>
                        </a:spcAft>
                        <a:buNone/>
                      </a:pPr>
                      <a:r>
                        <a:rPr lang="en" sz="1200">
                          <a:latin typeface="Karla"/>
                          <a:ea typeface="Karla"/>
                          <a:cs typeface="Karla"/>
                          <a:sym typeface="Karla"/>
                        </a:rPr>
                        <a:t>- Carcinogenic effect and Genetic effect.</a:t>
                      </a:r>
                      <a:endParaRPr sz="1200">
                        <a:latin typeface="Karla"/>
                        <a:ea typeface="Karla"/>
                        <a:cs typeface="Karla"/>
                        <a:sym typeface="Karla"/>
                      </a:endParaRPr>
                    </a:p>
                    <a:p>
                      <a:pPr indent="0" lvl="0" marL="0" rtl="0" algn="l">
                        <a:spcBef>
                          <a:spcPts val="0"/>
                        </a:spcBef>
                        <a:spcAft>
                          <a:spcPts val="0"/>
                        </a:spcAft>
                        <a:buNone/>
                      </a:pPr>
                      <a:r>
                        <a:t/>
                      </a:r>
                      <a:endParaRPr sz="1200">
                        <a:latin typeface="Karla"/>
                        <a:ea typeface="Karla"/>
                        <a:cs typeface="Karla"/>
                        <a:sym typeface="Karla"/>
                      </a:endParaRPr>
                    </a:p>
                  </a:txBody>
                  <a:tcPr marT="91425" marB="91425" marR="91425" marL="91425">
                    <a:solidFill>
                      <a:srgbClr val="EEEEEE"/>
                    </a:solidFill>
                  </a:tcPr>
                </a:tc>
              </a:tr>
              <a:tr h="381000">
                <a:tc gridSpan="2">
                  <a:txBody>
                    <a:bodyPr/>
                    <a:lstStyle/>
                    <a:p>
                      <a:pPr indent="0" lvl="0" marL="0" rtl="0" algn="ctr">
                        <a:spcBef>
                          <a:spcPts val="0"/>
                        </a:spcBef>
                        <a:spcAft>
                          <a:spcPts val="0"/>
                        </a:spcAft>
                        <a:buNone/>
                      </a:pPr>
                      <a:r>
                        <a:rPr b="1" lang="en" sz="1200">
                          <a:solidFill>
                            <a:srgbClr val="FFFFFF"/>
                          </a:solidFill>
                          <a:latin typeface="Karla"/>
                          <a:ea typeface="Karla"/>
                          <a:cs typeface="Karla"/>
                          <a:sym typeface="Karla"/>
                        </a:rPr>
                        <a:t>General methods of protection</a:t>
                      </a:r>
                      <a:endParaRPr b="1" sz="1200">
                        <a:solidFill>
                          <a:srgbClr val="FFFFFF"/>
                        </a:solidFill>
                        <a:latin typeface="Karla"/>
                        <a:ea typeface="Karla"/>
                        <a:cs typeface="Karla"/>
                        <a:sym typeface="Karla"/>
                      </a:endParaRPr>
                    </a:p>
                  </a:txBody>
                  <a:tcPr marT="91425" marB="91425" marR="91425" marL="91425">
                    <a:solidFill>
                      <a:srgbClr val="17757F"/>
                    </a:solidFill>
                  </a:tcPr>
                </a:tc>
                <a:tc hMerge="1"/>
              </a:tr>
              <a:tr h="381000">
                <a:tc>
                  <a:txBody>
                    <a:bodyPr/>
                    <a:lstStyle/>
                    <a:p>
                      <a:pPr indent="0" lvl="0" marL="0" rtl="0" algn="ctr">
                        <a:spcBef>
                          <a:spcPts val="0"/>
                        </a:spcBef>
                        <a:spcAft>
                          <a:spcPts val="0"/>
                        </a:spcAft>
                        <a:buNone/>
                      </a:pPr>
                      <a:r>
                        <a:rPr b="1" lang="en" sz="1200">
                          <a:solidFill>
                            <a:srgbClr val="FFFFFF"/>
                          </a:solidFill>
                          <a:latin typeface="Karla"/>
                          <a:ea typeface="Karla"/>
                          <a:cs typeface="Karla"/>
                          <a:sym typeface="Karla"/>
                        </a:rPr>
                        <a:t>Three basic </a:t>
                      </a:r>
                      <a:r>
                        <a:rPr b="1" lang="en" sz="1200">
                          <a:solidFill>
                            <a:srgbClr val="FFFFFF"/>
                          </a:solidFill>
                          <a:latin typeface="Karla"/>
                          <a:ea typeface="Karla"/>
                          <a:cs typeface="Karla"/>
                          <a:sym typeface="Karla"/>
                        </a:rPr>
                        <a:t>methods for reducing exposure of workers to X-rays:</a:t>
                      </a:r>
                      <a:endParaRPr b="1" sz="1200">
                        <a:solidFill>
                          <a:srgbClr val="FFFFFF"/>
                        </a:solidFill>
                        <a:latin typeface="Karla"/>
                        <a:ea typeface="Karla"/>
                        <a:cs typeface="Karla"/>
                        <a:sym typeface="Karla"/>
                      </a:endParaRPr>
                    </a:p>
                  </a:txBody>
                  <a:tcPr marT="91425" marB="91425" marR="91425" marL="91425">
                    <a:solidFill>
                      <a:srgbClr val="85B2B7"/>
                    </a:solidFill>
                  </a:tcPr>
                </a:tc>
                <a:tc>
                  <a:txBody>
                    <a:bodyPr/>
                    <a:lstStyle/>
                    <a:p>
                      <a:pPr indent="0" lvl="0" marL="0" rtl="0" algn="ctr">
                        <a:spcBef>
                          <a:spcPts val="0"/>
                        </a:spcBef>
                        <a:spcAft>
                          <a:spcPts val="0"/>
                        </a:spcAft>
                        <a:buNone/>
                      </a:pPr>
                      <a:r>
                        <a:rPr b="1" lang="en" sz="1200">
                          <a:solidFill>
                            <a:srgbClr val="CC0000"/>
                          </a:solidFill>
                          <a:latin typeface="Karla"/>
                          <a:ea typeface="Karla"/>
                          <a:cs typeface="Karla"/>
                          <a:sym typeface="Karla"/>
                        </a:rPr>
                        <a:t>ALARA Rule: </a:t>
                      </a:r>
                      <a:endParaRPr b="1" sz="1200">
                        <a:solidFill>
                          <a:srgbClr val="CC0000"/>
                        </a:solidFill>
                        <a:latin typeface="Karla"/>
                        <a:ea typeface="Karla"/>
                        <a:cs typeface="Karla"/>
                        <a:sym typeface="Karla"/>
                      </a:endParaRPr>
                    </a:p>
                    <a:p>
                      <a:pPr indent="0" lvl="0" marL="0" rtl="0" algn="ctr">
                        <a:spcBef>
                          <a:spcPts val="0"/>
                        </a:spcBef>
                        <a:spcAft>
                          <a:spcPts val="0"/>
                        </a:spcAft>
                        <a:buNone/>
                      </a:pPr>
                      <a:r>
                        <a:rPr b="1" lang="en" sz="1200">
                          <a:solidFill>
                            <a:srgbClr val="FFFFFF"/>
                          </a:solidFill>
                          <a:latin typeface="Karla"/>
                          <a:ea typeface="Karla"/>
                          <a:cs typeface="Karla"/>
                          <a:sym typeface="Karla"/>
                        </a:rPr>
                        <a:t>As low as reasonably achievable:</a:t>
                      </a:r>
                      <a:endParaRPr b="1" sz="1200">
                        <a:solidFill>
                          <a:srgbClr val="FFFFFF"/>
                        </a:solidFill>
                        <a:latin typeface="Karla"/>
                        <a:ea typeface="Karla"/>
                        <a:cs typeface="Karla"/>
                        <a:sym typeface="Karla"/>
                      </a:endParaRPr>
                    </a:p>
                  </a:txBody>
                  <a:tcPr marT="91425" marB="91425" marR="91425" marL="91425">
                    <a:solidFill>
                      <a:srgbClr val="85B2B7"/>
                    </a:solidFill>
                  </a:tcPr>
                </a:tc>
              </a:tr>
              <a:tr h="381000">
                <a:tc>
                  <a:txBody>
                    <a:bodyPr/>
                    <a:lstStyle/>
                    <a:p>
                      <a:pPr indent="0" lvl="0" marL="0" rtl="0" algn="l">
                        <a:spcBef>
                          <a:spcPts val="0"/>
                        </a:spcBef>
                        <a:spcAft>
                          <a:spcPts val="0"/>
                        </a:spcAft>
                        <a:buNone/>
                      </a:pPr>
                      <a:r>
                        <a:rPr lang="en" sz="1200">
                          <a:latin typeface="Karla"/>
                          <a:ea typeface="Karla"/>
                          <a:cs typeface="Karla"/>
                          <a:sym typeface="Karla"/>
                        </a:rPr>
                        <a:t>- Minimize exposure time. </a:t>
                      </a:r>
                      <a:endParaRPr sz="1200">
                        <a:latin typeface="Karla"/>
                        <a:ea typeface="Karla"/>
                        <a:cs typeface="Karla"/>
                        <a:sym typeface="Karla"/>
                      </a:endParaRPr>
                    </a:p>
                    <a:p>
                      <a:pPr indent="0" lvl="0" marL="0" rtl="0" algn="l">
                        <a:spcBef>
                          <a:spcPts val="0"/>
                        </a:spcBef>
                        <a:spcAft>
                          <a:spcPts val="0"/>
                        </a:spcAft>
                        <a:buNone/>
                      </a:pPr>
                      <a:r>
                        <a:rPr lang="en" sz="1200">
                          <a:latin typeface="Karla"/>
                          <a:ea typeface="Karla"/>
                          <a:cs typeface="Karla"/>
                          <a:sym typeface="Karla"/>
                        </a:rPr>
                        <a:t>- Maximize distance</a:t>
                      </a:r>
                      <a:endParaRPr sz="1200">
                        <a:latin typeface="Karla"/>
                        <a:ea typeface="Karla"/>
                        <a:cs typeface="Karla"/>
                        <a:sym typeface="Karla"/>
                      </a:endParaRPr>
                    </a:p>
                    <a:p>
                      <a:pPr indent="0" lvl="0" marL="0" rtl="0" algn="l">
                        <a:spcBef>
                          <a:spcPts val="0"/>
                        </a:spcBef>
                        <a:spcAft>
                          <a:spcPts val="0"/>
                        </a:spcAft>
                        <a:buNone/>
                      </a:pPr>
                      <a:r>
                        <a:rPr lang="en" sz="1200">
                          <a:latin typeface="Karla"/>
                          <a:ea typeface="Karla"/>
                          <a:cs typeface="Karla"/>
                          <a:sym typeface="Karla"/>
                        </a:rPr>
                        <a:t> - Use shielding</a:t>
                      </a:r>
                      <a:endParaRPr sz="1200">
                        <a:latin typeface="Karla"/>
                        <a:ea typeface="Karla"/>
                        <a:cs typeface="Karla"/>
                        <a:sym typeface="Karla"/>
                      </a:endParaRPr>
                    </a:p>
                  </a:txBody>
                  <a:tcPr marT="91425" marB="91425" marR="91425" marL="91425">
                    <a:solidFill>
                      <a:srgbClr val="EEEEEE"/>
                    </a:solidFill>
                  </a:tcPr>
                </a:tc>
                <a:tc>
                  <a:txBody>
                    <a:bodyPr/>
                    <a:lstStyle/>
                    <a:p>
                      <a:pPr indent="0" lvl="0" marL="0" rtl="0" algn="l">
                        <a:spcBef>
                          <a:spcPts val="0"/>
                        </a:spcBef>
                        <a:spcAft>
                          <a:spcPts val="0"/>
                        </a:spcAft>
                        <a:buNone/>
                      </a:pPr>
                      <a:r>
                        <a:rPr lang="en" sz="1200">
                          <a:latin typeface="Karla"/>
                          <a:ea typeface="Karla"/>
                          <a:cs typeface="Karla"/>
                          <a:sym typeface="Karla"/>
                        </a:rPr>
                        <a:t>- Reduce number of exams. </a:t>
                      </a:r>
                      <a:endParaRPr sz="1200">
                        <a:latin typeface="Karla"/>
                        <a:ea typeface="Karla"/>
                        <a:cs typeface="Karla"/>
                        <a:sym typeface="Karla"/>
                      </a:endParaRPr>
                    </a:p>
                    <a:p>
                      <a:pPr indent="0" lvl="0" marL="0" rtl="0" algn="l">
                        <a:spcBef>
                          <a:spcPts val="0"/>
                        </a:spcBef>
                        <a:spcAft>
                          <a:spcPts val="0"/>
                        </a:spcAft>
                        <a:buNone/>
                      </a:pPr>
                      <a:r>
                        <a:rPr lang="en" sz="1200">
                          <a:latin typeface="Karla"/>
                          <a:ea typeface="Karla"/>
                          <a:cs typeface="Karla"/>
                          <a:sym typeface="Karla"/>
                        </a:rPr>
                        <a:t>- Reduce time of exams.</a:t>
                      </a:r>
                      <a:endParaRPr sz="1200">
                        <a:latin typeface="Karla"/>
                        <a:ea typeface="Karla"/>
                        <a:cs typeface="Karla"/>
                        <a:sym typeface="Karla"/>
                      </a:endParaRPr>
                    </a:p>
                    <a:p>
                      <a:pPr indent="0" lvl="0" marL="0" rtl="0" algn="l">
                        <a:spcBef>
                          <a:spcPts val="0"/>
                        </a:spcBef>
                        <a:spcAft>
                          <a:spcPts val="0"/>
                        </a:spcAft>
                        <a:buNone/>
                      </a:pPr>
                      <a:r>
                        <a:rPr lang="en" sz="1200">
                          <a:latin typeface="Karla"/>
                          <a:ea typeface="Karla"/>
                          <a:cs typeface="Karla"/>
                          <a:sym typeface="Karla"/>
                        </a:rPr>
                        <a:t>- Radiation Hazard symbol displayed at places where radioactive material  are used and stored.</a:t>
                      </a:r>
                      <a:endParaRPr sz="1200">
                        <a:latin typeface="Karla"/>
                        <a:ea typeface="Karla"/>
                        <a:cs typeface="Karla"/>
                        <a:sym typeface="Karla"/>
                      </a:endParaRPr>
                    </a:p>
                    <a:p>
                      <a:pPr indent="0" lvl="0" marL="0" rtl="0" algn="l">
                        <a:spcBef>
                          <a:spcPts val="0"/>
                        </a:spcBef>
                        <a:spcAft>
                          <a:spcPts val="0"/>
                        </a:spcAft>
                        <a:buNone/>
                      </a:pPr>
                      <a:r>
                        <a:rPr lang="en" sz="1200">
                          <a:latin typeface="Karla"/>
                          <a:ea typeface="Karla"/>
                          <a:cs typeface="Karla"/>
                          <a:sym typeface="Karla"/>
                        </a:rPr>
                        <a:t>- Use alternative (US or MRI).</a:t>
                      </a:r>
                      <a:endParaRPr sz="1200">
                        <a:latin typeface="Karla"/>
                        <a:ea typeface="Karla"/>
                        <a:cs typeface="Karla"/>
                        <a:sym typeface="Karla"/>
                      </a:endParaRPr>
                    </a:p>
                  </a:txBody>
                  <a:tcPr marT="91425" marB="91425" marR="91425" marL="91425">
                    <a:solidFill>
                      <a:srgbClr val="EEEEEE"/>
                    </a:solidFill>
                  </a:tcPr>
                </a:tc>
              </a:tr>
              <a:tr h="381000">
                <a:tc gridSpan="2">
                  <a:txBody>
                    <a:bodyPr/>
                    <a:lstStyle/>
                    <a:p>
                      <a:pPr indent="0" lvl="0" marL="0" rtl="0" algn="ctr">
                        <a:spcBef>
                          <a:spcPts val="0"/>
                        </a:spcBef>
                        <a:spcAft>
                          <a:spcPts val="0"/>
                        </a:spcAft>
                        <a:buNone/>
                      </a:pPr>
                      <a:r>
                        <a:rPr b="1" lang="en" sz="1200">
                          <a:solidFill>
                            <a:srgbClr val="FFFFFF"/>
                          </a:solidFill>
                          <a:latin typeface="Karla"/>
                          <a:ea typeface="Karla"/>
                          <a:cs typeface="Karla"/>
                          <a:sym typeface="Karla"/>
                        </a:rPr>
                        <a:t>Radioactive materials hazard</a:t>
                      </a:r>
                      <a:endParaRPr b="1" sz="1200">
                        <a:solidFill>
                          <a:srgbClr val="FFFFFF"/>
                        </a:solidFill>
                        <a:latin typeface="Karla"/>
                        <a:ea typeface="Karla"/>
                        <a:cs typeface="Karla"/>
                        <a:sym typeface="Karla"/>
                      </a:endParaRPr>
                    </a:p>
                  </a:txBody>
                  <a:tcPr marT="91425" marB="91425" marR="91425" marL="91425">
                    <a:solidFill>
                      <a:srgbClr val="17757F"/>
                    </a:solidFill>
                  </a:tcPr>
                </a:tc>
                <a:tc hMerge="1"/>
              </a:tr>
              <a:tr h="381000">
                <a:tc gridSpan="2">
                  <a:txBody>
                    <a:bodyPr/>
                    <a:lstStyle/>
                    <a:p>
                      <a:pPr indent="0" lvl="0" marL="0" rtl="0" algn="l">
                        <a:spcBef>
                          <a:spcPts val="0"/>
                        </a:spcBef>
                        <a:spcAft>
                          <a:spcPts val="0"/>
                        </a:spcAft>
                        <a:buNone/>
                      </a:pPr>
                      <a:r>
                        <a:rPr lang="en" sz="1200">
                          <a:latin typeface="Karla"/>
                          <a:ea typeface="Karla"/>
                          <a:cs typeface="Karla"/>
                          <a:sym typeface="Karla"/>
                        </a:rPr>
                        <a:t>- Radioactive decay is the process in which an unstable atomic nucleus loses energy by emitting radiation in the form of particles or electromagnetic waves.</a:t>
                      </a:r>
                      <a:endParaRPr sz="1200">
                        <a:latin typeface="Karla"/>
                        <a:ea typeface="Karla"/>
                        <a:cs typeface="Karla"/>
                        <a:sym typeface="Karla"/>
                      </a:endParaRPr>
                    </a:p>
                    <a:p>
                      <a:pPr indent="0" lvl="0" marL="0" rtl="0" algn="l">
                        <a:spcBef>
                          <a:spcPts val="0"/>
                        </a:spcBef>
                        <a:spcAft>
                          <a:spcPts val="0"/>
                        </a:spcAft>
                        <a:buNone/>
                      </a:pPr>
                      <a:r>
                        <a:rPr lang="en" sz="1200">
                          <a:latin typeface="Karla"/>
                          <a:ea typeface="Karla"/>
                          <a:cs typeface="Karla"/>
                          <a:sym typeface="Karla"/>
                        </a:rPr>
                        <a:t>- </a:t>
                      </a:r>
                      <a:r>
                        <a:rPr b="1" lang="en" sz="1200">
                          <a:latin typeface="Karla"/>
                          <a:ea typeface="Karla"/>
                          <a:cs typeface="Karla"/>
                          <a:sym typeface="Karla"/>
                        </a:rPr>
                        <a:t>Examples</a:t>
                      </a:r>
                      <a:r>
                        <a:rPr lang="en" sz="1200">
                          <a:latin typeface="Karla"/>
                          <a:ea typeface="Karla"/>
                          <a:cs typeface="Karla"/>
                          <a:sym typeface="Karla"/>
                        </a:rPr>
                        <a:t>: Radioisotopes and Radiopharmaceuticals.</a:t>
                      </a:r>
                      <a:endParaRPr sz="1200">
                        <a:latin typeface="Karla"/>
                        <a:ea typeface="Karla"/>
                        <a:cs typeface="Karla"/>
                        <a:sym typeface="Karla"/>
                      </a:endParaRPr>
                    </a:p>
                    <a:p>
                      <a:pPr indent="0" lvl="0" marL="0" rtl="0" algn="l">
                        <a:spcBef>
                          <a:spcPts val="0"/>
                        </a:spcBef>
                        <a:spcAft>
                          <a:spcPts val="0"/>
                        </a:spcAft>
                        <a:buNone/>
                      </a:pPr>
                      <a:r>
                        <a:rPr lang="en" sz="1200">
                          <a:latin typeface="Karla"/>
                          <a:ea typeface="Karla"/>
                          <a:cs typeface="Karla"/>
                          <a:sym typeface="Karla"/>
                        </a:rPr>
                        <a:t>- </a:t>
                      </a:r>
                      <a:r>
                        <a:rPr b="1" lang="en" sz="1200">
                          <a:latin typeface="Karla"/>
                          <a:ea typeface="Karla"/>
                          <a:cs typeface="Karla"/>
                          <a:sym typeface="Karla"/>
                        </a:rPr>
                        <a:t>Spill response: </a:t>
                      </a:r>
                      <a:endParaRPr sz="1200">
                        <a:latin typeface="Karla"/>
                        <a:ea typeface="Karla"/>
                        <a:cs typeface="Karla"/>
                        <a:sym typeface="Karla"/>
                      </a:endParaRPr>
                    </a:p>
                    <a:p>
                      <a:pPr indent="-190500" lvl="0" marL="457200" rtl="0" algn="l">
                        <a:spcBef>
                          <a:spcPts val="0"/>
                        </a:spcBef>
                        <a:spcAft>
                          <a:spcPts val="0"/>
                        </a:spcAft>
                        <a:buSzPts val="1200"/>
                        <a:buFont typeface="Karla"/>
                        <a:buChar char="●"/>
                      </a:pPr>
                      <a:r>
                        <a:rPr lang="en" sz="1200">
                          <a:latin typeface="Karla"/>
                          <a:ea typeface="Karla"/>
                          <a:cs typeface="Karla"/>
                          <a:sym typeface="Karla"/>
                        </a:rPr>
                        <a:t>On Skin → flush completely.</a:t>
                      </a:r>
                      <a:endParaRPr sz="1200">
                        <a:latin typeface="Karla"/>
                        <a:ea typeface="Karla"/>
                        <a:cs typeface="Karla"/>
                        <a:sym typeface="Karla"/>
                      </a:endParaRPr>
                    </a:p>
                    <a:p>
                      <a:pPr indent="-190500" lvl="0" marL="457200" rtl="0" algn="l">
                        <a:spcBef>
                          <a:spcPts val="0"/>
                        </a:spcBef>
                        <a:spcAft>
                          <a:spcPts val="0"/>
                        </a:spcAft>
                        <a:buSzPts val="1200"/>
                        <a:buFont typeface="Karla"/>
                        <a:buChar char="●"/>
                      </a:pPr>
                      <a:r>
                        <a:rPr lang="en" sz="1200">
                          <a:latin typeface="Karla"/>
                          <a:ea typeface="Karla"/>
                          <a:cs typeface="Karla"/>
                          <a:sym typeface="Karla"/>
                        </a:rPr>
                        <a:t>On Clothing → remove them.</a:t>
                      </a:r>
                      <a:endParaRPr sz="1200">
                        <a:latin typeface="Karla"/>
                        <a:ea typeface="Karla"/>
                        <a:cs typeface="Karla"/>
                        <a:sym typeface="Karla"/>
                      </a:endParaRPr>
                    </a:p>
                    <a:p>
                      <a:pPr indent="-190500" lvl="0" marL="457200" rtl="0" algn="l">
                        <a:spcBef>
                          <a:spcPts val="0"/>
                        </a:spcBef>
                        <a:spcAft>
                          <a:spcPts val="0"/>
                        </a:spcAft>
                        <a:buSzPts val="1200"/>
                        <a:buFont typeface="Karla"/>
                        <a:buChar char="●"/>
                      </a:pPr>
                      <a:r>
                        <a:rPr lang="en" sz="1200">
                          <a:latin typeface="Karla"/>
                          <a:ea typeface="Karla"/>
                          <a:cs typeface="Karla"/>
                          <a:sym typeface="Karla"/>
                        </a:rPr>
                        <a:t>If Injury → administer first aid.</a:t>
                      </a:r>
                      <a:endParaRPr sz="1200">
                        <a:latin typeface="Karla"/>
                        <a:ea typeface="Karla"/>
                        <a:cs typeface="Karla"/>
                        <a:sym typeface="Karla"/>
                      </a:endParaRPr>
                    </a:p>
                    <a:p>
                      <a:pPr indent="-190500" lvl="0" marL="457200" rtl="0" algn="l">
                        <a:spcBef>
                          <a:spcPts val="0"/>
                        </a:spcBef>
                        <a:spcAft>
                          <a:spcPts val="0"/>
                        </a:spcAft>
                        <a:buSzPts val="1200"/>
                        <a:buFont typeface="Karla"/>
                        <a:buChar char="●"/>
                      </a:pPr>
                      <a:r>
                        <a:rPr lang="en" sz="1200">
                          <a:latin typeface="Karla"/>
                          <a:ea typeface="Karla"/>
                          <a:cs typeface="Karla"/>
                          <a:sym typeface="Karla"/>
                        </a:rPr>
                        <a:t>Radioactive Gas Release → vacate area, shut off fans, post warning.</a:t>
                      </a:r>
                      <a:endParaRPr sz="1200">
                        <a:latin typeface="Karla"/>
                        <a:ea typeface="Karla"/>
                        <a:cs typeface="Karla"/>
                        <a:sym typeface="Karla"/>
                      </a:endParaRPr>
                    </a:p>
                    <a:p>
                      <a:pPr indent="-190500" lvl="0" marL="457200" rtl="0" algn="l">
                        <a:spcBef>
                          <a:spcPts val="0"/>
                        </a:spcBef>
                        <a:spcAft>
                          <a:spcPts val="0"/>
                        </a:spcAft>
                        <a:buSzPts val="1200"/>
                        <a:buFont typeface="Karla"/>
                        <a:buChar char="●"/>
                      </a:pPr>
                      <a:r>
                        <a:rPr lang="en" sz="1200">
                          <a:latin typeface="Karla"/>
                          <a:ea typeface="Karla"/>
                          <a:cs typeface="Karla"/>
                          <a:sym typeface="Karla"/>
                        </a:rPr>
                        <a:t>Monitor all the people and define the area of contamination.</a:t>
                      </a:r>
                      <a:endParaRPr sz="1200">
                        <a:latin typeface="Karla"/>
                        <a:ea typeface="Karla"/>
                        <a:cs typeface="Karla"/>
                        <a:sym typeface="Karla"/>
                      </a:endParaRPr>
                    </a:p>
                  </a:txBody>
                  <a:tcPr marT="91425" marB="91425" marR="91425" marL="91425">
                    <a:solidFill>
                      <a:srgbClr val="EEEEEE"/>
                    </a:solidFill>
                  </a:tcPr>
                </a:tc>
                <a:tc hMerge="1"/>
              </a:tr>
              <a:tr h="381000">
                <a:tc gridSpan="2">
                  <a:txBody>
                    <a:bodyPr/>
                    <a:lstStyle/>
                    <a:p>
                      <a:pPr indent="0" lvl="0" marL="0" rtl="0" algn="ctr">
                        <a:spcBef>
                          <a:spcPts val="0"/>
                        </a:spcBef>
                        <a:spcAft>
                          <a:spcPts val="0"/>
                        </a:spcAft>
                        <a:buNone/>
                      </a:pPr>
                      <a:r>
                        <a:rPr b="1" lang="en" sz="1200">
                          <a:solidFill>
                            <a:srgbClr val="FFFFFF"/>
                          </a:solidFill>
                          <a:latin typeface="Karla"/>
                          <a:ea typeface="Karla"/>
                          <a:cs typeface="Karla"/>
                          <a:sym typeface="Karla"/>
                        </a:rPr>
                        <a:t>Magnetic field hazard</a:t>
                      </a:r>
                      <a:endParaRPr b="1" sz="1200">
                        <a:solidFill>
                          <a:srgbClr val="FFFFFF"/>
                        </a:solidFill>
                        <a:latin typeface="Karla"/>
                        <a:ea typeface="Karla"/>
                        <a:cs typeface="Karla"/>
                        <a:sym typeface="Karla"/>
                      </a:endParaRPr>
                    </a:p>
                  </a:txBody>
                  <a:tcPr marT="91425" marB="91425" marR="91425" marL="91425">
                    <a:solidFill>
                      <a:srgbClr val="17757F"/>
                    </a:solidFill>
                  </a:tcPr>
                </a:tc>
                <a:tc hMerge="1"/>
              </a:tr>
            </a:tbl>
          </a:graphicData>
        </a:graphic>
      </p:graphicFrame>
      <p:graphicFrame>
        <p:nvGraphicFramePr>
          <p:cNvPr id="608" name="Google Shape;608;p31"/>
          <p:cNvGraphicFramePr/>
          <p:nvPr/>
        </p:nvGraphicFramePr>
        <p:xfrm>
          <a:off x="169913" y="7991300"/>
          <a:ext cx="3000000" cy="3000000"/>
        </p:xfrm>
        <a:graphic>
          <a:graphicData uri="http://schemas.openxmlformats.org/drawingml/2006/table">
            <a:tbl>
              <a:tblPr>
                <a:noFill/>
                <a:tableStyleId>{6448C395-967D-4096-B908-74812C4CA1CC}</a:tableStyleId>
              </a:tblPr>
              <a:tblGrid>
                <a:gridCol w="2477525"/>
                <a:gridCol w="2477525"/>
                <a:gridCol w="2477525"/>
              </a:tblGrid>
              <a:tr h="381000">
                <a:tc>
                  <a:txBody>
                    <a:bodyPr/>
                    <a:lstStyle/>
                    <a:p>
                      <a:pPr indent="0" lvl="0" marL="0" rtl="0" algn="l">
                        <a:spcBef>
                          <a:spcPts val="0"/>
                        </a:spcBef>
                        <a:spcAft>
                          <a:spcPts val="0"/>
                        </a:spcAft>
                        <a:buNone/>
                      </a:pPr>
                      <a:r>
                        <a:rPr b="1" lang="en" sz="1200">
                          <a:latin typeface="Karla"/>
                          <a:ea typeface="Karla"/>
                          <a:cs typeface="Karla"/>
                          <a:sym typeface="Karla"/>
                        </a:rPr>
                        <a:t>MRI </a:t>
                      </a:r>
                      <a:r>
                        <a:rPr b="1" lang="en" sz="1200">
                          <a:latin typeface="Karla"/>
                          <a:ea typeface="Karla"/>
                          <a:cs typeface="Karla"/>
                          <a:sym typeface="Karla"/>
                        </a:rPr>
                        <a:t>Safety</a:t>
                      </a:r>
                      <a:r>
                        <a:rPr b="1" lang="en" sz="1200">
                          <a:latin typeface="Karla"/>
                          <a:ea typeface="Karla"/>
                          <a:cs typeface="Karla"/>
                          <a:sym typeface="Karla"/>
                        </a:rPr>
                        <a:t>: </a:t>
                      </a:r>
                      <a:endParaRPr b="1" sz="1200">
                        <a:latin typeface="Karla"/>
                        <a:ea typeface="Karla"/>
                        <a:cs typeface="Karla"/>
                        <a:sym typeface="Karla"/>
                      </a:endParaRPr>
                    </a:p>
                    <a:p>
                      <a:pPr indent="-304800" lvl="0" marL="457200" rtl="0" algn="l">
                        <a:spcBef>
                          <a:spcPts val="0"/>
                        </a:spcBef>
                        <a:spcAft>
                          <a:spcPts val="0"/>
                        </a:spcAft>
                        <a:buSzPts val="1200"/>
                        <a:buFont typeface="Karla"/>
                        <a:buChar char="-"/>
                      </a:pPr>
                      <a:r>
                        <a:rPr lang="en" sz="1200">
                          <a:latin typeface="Karla"/>
                          <a:ea typeface="Karla"/>
                          <a:cs typeface="Karla"/>
                          <a:sym typeface="Karla"/>
                        </a:rPr>
                        <a:t>The  “</a:t>
                      </a:r>
                      <a:r>
                        <a:rPr lang="en" sz="1200">
                          <a:solidFill>
                            <a:srgbClr val="CC0000"/>
                          </a:solidFill>
                          <a:latin typeface="Karla"/>
                          <a:ea typeface="Karla"/>
                          <a:cs typeface="Karla"/>
                          <a:sym typeface="Karla"/>
                        </a:rPr>
                        <a:t>5 gauss line</a:t>
                      </a:r>
                      <a:r>
                        <a:rPr lang="en" sz="1200">
                          <a:latin typeface="Karla"/>
                          <a:ea typeface="Karla"/>
                          <a:cs typeface="Karla"/>
                          <a:sym typeface="Karla"/>
                        </a:rPr>
                        <a:t>” should be clearly demarcated and the area free of ferromagnetic objects.</a:t>
                      </a:r>
                      <a:endParaRPr sz="1200">
                        <a:latin typeface="Karla"/>
                        <a:ea typeface="Karla"/>
                        <a:cs typeface="Karla"/>
                        <a:sym typeface="Karla"/>
                      </a:endParaRPr>
                    </a:p>
                    <a:p>
                      <a:pPr indent="-304800" lvl="0" marL="457200" rtl="0" algn="l">
                        <a:spcBef>
                          <a:spcPts val="0"/>
                        </a:spcBef>
                        <a:spcAft>
                          <a:spcPts val="0"/>
                        </a:spcAft>
                        <a:buSzPts val="1200"/>
                        <a:buFont typeface="Karla"/>
                        <a:buChar char="-"/>
                      </a:pPr>
                      <a:r>
                        <a:rPr lang="en" sz="1200">
                          <a:latin typeface="Karla"/>
                          <a:ea typeface="Karla"/>
                          <a:cs typeface="Karla"/>
                          <a:sym typeface="Karla"/>
                        </a:rPr>
                        <a:t>Access to the imaging area should be limited, and signs should be displayed to warn persons with cardiac pacemaker or neuro-stimulators not to enter the area.</a:t>
                      </a:r>
                      <a:endParaRPr sz="1200">
                        <a:latin typeface="Karla"/>
                        <a:ea typeface="Karla"/>
                        <a:cs typeface="Karla"/>
                        <a:sym typeface="Karla"/>
                      </a:endParaRPr>
                    </a:p>
                  </a:txBody>
                  <a:tcPr marT="91425" marB="91425" marR="91425" marL="91425">
                    <a:solidFill>
                      <a:srgbClr val="EEEEEE"/>
                    </a:solidFill>
                  </a:tcPr>
                </a:tc>
                <a:tc>
                  <a:txBody>
                    <a:bodyPr/>
                    <a:lstStyle/>
                    <a:p>
                      <a:pPr indent="0" lvl="0" marL="0" rtl="0" algn="l">
                        <a:spcBef>
                          <a:spcPts val="0"/>
                        </a:spcBef>
                        <a:spcAft>
                          <a:spcPts val="0"/>
                        </a:spcAft>
                        <a:buNone/>
                      </a:pPr>
                      <a:r>
                        <a:rPr b="1" lang="en" sz="1200">
                          <a:latin typeface="Karla"/>
                          <a:ea typeface="Karla"/>
                          <a:cs typeface="Karla"/>
                          <a:sym typeface="Karla"/>
                        </a:rPr>
                        <a:t>MRI </a:t>
                      </a:r>
                      <a:r>
                        <a:rPr b="1" lang="en" sz="1200">
                          <a:latin typeface="Karla"/>
                          <a:ea typeface="Karla"/>
                          <a:cs typeface="Karla"/>
                          <a:sym typeface="Karla"/>
                        </a:rPr>
                        <a:t>Contraindications</a:t>
                      </a:r>
                      <a:r>
                        <a:rPr b="1" lang="en" sz="1200">
                          <a:latin typeface="Karla"/>
                          <a:ea typeface="Karla"/>
                          <a:cs typeface="Karla"/>
                          <a:sym typeface="Karla"/>
                        </a:rPr>
                        <a:t>: </a:t>
                      </a:r>
                      <a:endParaRPr b="1" sz="1200">
                        <a:latin typeface="Karla"/>
                        <a:ea typeface="Karla"/>
                        <a:cs typeface="Karla"/>
                        <a:sym typeface="Karla"/>
                      </a:endParaRPr>
                    </a:p>
                    <a:p>
                      <a:pPr indent="-190500" lvl="0" marL="228600" rtl="0" algn="l">
                        <a:spcBef>
                          <a:spcPts val="0"/>
                        </a:spcBef>
                        <a:spcAft>
                          <a:spcPts val="0"/>
                        </a:spcAft>
                        <a:buSzPts val="1200"/>
                        <a:buFont typeface="Karla"/>
                        <a:buChar char="-"/>
                      </a:pPr>
                      <a:r>
                        <a:rPr lang="en" sz="1200">
                          <a:latin typeface="Karla"/>
                          <a:ea typeface="Karla"/>
                          <a:cs typeface="Karla"/>
                          <a:sym typeface="Karla"/>
                        </a:rPr>
                        <a:t>Patients with ferromagnetic surgical clips Pacemaker, shrapnel or steel fragment injuries...</a:t>
                      </a:r>
                      <a:endParaRPr sz="1200">
                        <a:latin typeface="Karla"/>
                        <a:ea typeface="Karla"/>
                        <a:cs typeface="Karla"/>
                        <a:sym typeface="Karla"/>
                      </a:endParaRPr>
                    </a:p>
                  </a:txBody>
                  <a:tcPr marT="91425" marB="91425" marR="91425" marL="91425">
                    <a:solidFill>
                      <a:srgbClr val="EEEEEE"/>
                    </a:solidFill>
                  </a:tcPr>
                </a:tc>
                <a:tc>
                  <a:txBody>
                    <a:bodyPr/>
                    <a:lstStyle/>
                    <a:p>
                      <a:pPr indent="0" lvl="0" marL="0" rtl="0" algn="l">
                        <a:spcBef>
                          <a:spcPts val="0"/>
                        </a:spcBef>
                        <a:spcAft>
                          <a:spcPts val="0"/>
                        </a:spcAft>
                        <a:buNone/>
                      </a:pPr>
                      <a:r>
                        <a:rPr b="1" lang="en" sz="1200">
                          <a:latin typeface="Karla"/>
                          <a:ea typeface="Karla"/>
                          <a:cs typeface="Karla"/>
                          <a:sym typeface="Karla"/>
                        </a:rPr>
                        <a:t>MRI Contrast Agents:</a:t>
                      </a:r>
                      <a:endParaRPr b="1" sz="1200">
                        <a:latin typeface="Karla"/>
                        <a:ea typeface="Karla"/>
                        <a:cs typeface="Karla"/>
                        <a:sym typeface="Karla"/>
                      </a:endParaRPr>
                    </a:p>
                    <a:p>
                      <a:pPr indent="-190500" lvl="0" marL="228600" rtl="0" algn="l">
                        <a:spcBef>
                          <a:spcPts val="0"/>
                        </a:spcBef>
                        <a:spcAft>
                          <a:spcPts val="0"/>
                        </a:spcAft>
                        <a:buSzPts val="1200"/>
                        <a:buFont typeface="Karla"/>
                        <a:buChar char="-"/>
                      </a:pPr>
                      <a:r>
                        <a:rPr lang="en" sz="1200">
                          <a:latin typeface="Karla"/>
                          <a:ea typeface="Karla"/>
                          <a:cs typeface="Karla"/>
                          <a:sym typeface="Karla"/>
                        </a:rPr>
                        <a:t>The Contrast used in MRI is based on paramagnetic ions e.g. Gadolinium.</a:t>
                      </a:r>
                      <a:endParaRPr sz="1200">
                        <a:latin typeface="Karla"/>
                        <a:ea typeface="Karla"/>
                        <a:cs typeface="Karla"/>
                        <a:sym typeface="Karla"/>
                      </a:endParaRPr>
                    </a:p>
                    <a:p>
                      <a:pPr indent="-190500" lvl="0" marL="228600" rtl="0" algn="l">
                        <a:spcBef>
                          <a:spcPts val="0"/>
                        </a:spcBef>
                        <a:spcAft>
                          <a:spcPts val="0"/>
                        </a:spcAft>
                        <a:buSzPts val="1200"/>
                        <a:buFont typeface="Karla"/>
                        <a:buChar char="-"/>
                      </a:pPr>
                      <a:r>
                        <a:rPr lang="en" sz="1200">
                          <a:latin typeface="Karla"/>
                          <a:ea typeface="Karla"/>
                          <a:cs typeface="Karla"/>
                          <a:sym typeface="Karla"/>
                        </a:rPr>
                        <a:t>With impaired kidney function,</a:t>
                      </a:r>
                      <a:r>
                        <a:rPr lang="en" sz="1200">
                          <a:solidFill>
                            <a:srgbClr val="CC0000"/>
                          </a:solidFill>
                          <a:latin typeface="Karla"/>
                          <a:ea typeface="Karla"/>
                          <a:cs typeface="Karla"/>
                          <a:sym typeface="Karla"/>
                        </a:rPr>
                        <a:t> gadolinium could lead Nephrogenic Systemic Fibrosis. (NSF)</a:t>
                      </a:r>
                      <a:endParaRPr sz="1200">
                        <a:solidFill>
                          <a:srgbClr val="CC0000"/>
                        </a:solidFill>
                        <a:latin typeface="Karla"/>
                        <a:ea typeface="Karla"/>
                        <a:cs typeface="Karla"/>
                        <a:sym typeface="Karla"/>
                      </a:endParaRPr>
                    </a:p>
                  </a:txBody>
                  <a:tcPr marT="91425" marB="91425" marR="91425" marL="91425">
                    <a:solidFill>
                      <a:srgbClr val="EEEEEE"/>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32"/>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3</a:t>
            </a:r>
            <a:endParaRPr sz="1800">
              <a:solidFill>
                <a:srgbClr val="005E68"/>
              </a:solidFill>
              <a:latin typeface="Spectral"/>
              <a:ea typeface="Spectral"/>
              <a:cs typeface="Spectral"/>
              <a:sym typeface="Spectral"/>
            </a:endParaRPr>
          </a:p>
        </p:txBody>
      </p:sp>
      <p:sp>
        <p:nvSpPr>
          <p:cNvPr id="614" name="Google Shape;614;p32"/>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2"/>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rgbClr val="005E68"/>
                </a:solidFill>
                <a:latin typeface="Arvo"/>
                <a:ea typeface="Arvo"/>
                <a:cs typeface="Arvo"/>
                <a:sym typeface="Arvo"/>
              </a:rPr>
              <a:t>Summary</a:t>
            </a:r>
            <a:endParaRPr/>
          </a:p>
        </p:txBody>
      </p:sp>
      <p:graphicFrame>
        <p:nvGraphicFramePr>
          <p:cNvPr id="616" name="Google Shape;616;p32"/>
          <p:cNvGraphicFramePr/>
          <p:nvPr/>
        </p:nvGraphicFramePr>
        <p:xfrm>
          <a:off x="169900" y="811475"/>
          <a:ext cx="3000000" cy="3000000"/>
        </p:xfrm>
        <a:graphic>
          <a:graphicData uri="http://schemas.openxmlformats.org/drawingml/2006/table">
            <a:tbl>
              <a:tblPr>
                <a:noFill/>
                <a:tableStyleId>{6448C395-967D-4096-B908-74812C4CA1CC}</a:tableStyleId>
              </a:tblPr>
              <a:tblGrid>
                <a:gridCol w="3716300"/>
                <a:gridCol w="3716300"/>
              </a:tblGrid>
              <a:tr h="381000">
                <a:tc gridSpan="2">
                  <a:txBody>
                    <a:bodyPr/>
                    <a:lstStyle/>
                    <a:p>
                      <a:pPr indent="0" lvl="0" marL="0" rtl="0" algn="ctr">
                        <a:spcBef>
                          <a:spcPts val="0"/>
                        </a:spcBef>
                        <a:spcAft>
                          <a:spcPts val="0"/>
                        </a:spcAft>
                        <a:buNone/>
                      </a:pPr>
                      <a:r>
                        <a:rPr b="1" lang="en" sz="1200">
                          <a:solidFill>
                            <a:srgbClr val="FFFFFF"/>
                          </a:solidFill>
                          <a:latin typeface="Karla"/>
                          <a:ea typeface="Karla"/>
                          <a:cs typeface="Karla"/>
                          <a:sym typeface="Karla"/>
                        </a:rPr>
                        <a:t>Contrast Agents</a:t>
                      </a:r>
                      <a:endParaRPr b="1" sz="1200">
                        <a:solidFill>
                          <a:srgbClr val="FFFFFF"/>
                        </a:solidFill>
                        <a:latin typeface="Karla"/>
                        <a:ea typeface="Karla"/>
                        <a:cs typeface="Karla"/>
                        <a:sym typeface="Karla"/>
                      </a:endParaRPr>
                    </a:p>
                  </a:txBody>
                  <a:tcPr marT="91425" marB="91425" marR="91425" marL="91425">
                    <a:solidFill>
                      <a:srgbClr val="17757F"/>
                    </a:solidFill>
                  </a:tcPr>
                </a:tc>
                <a:tc hMerge="1"/>
              </a:tr>
              <a:tr h="381000">
                <a:tc gridSpan="2">
                  <a:txBody>
                    <a:bodyPr/>
                    <a:lstStyle/>
                    <a:p>
                      <a:pPr indent="0" lvl="0" marL="0" rtl="0" algn="l">
                        <a:spcBef>
                          <a:spcPts val="0"/>
                        </a:spcBef>
                        <a:spcAft>
                          <a:spcPts val="0"/>
                        </a:spcAft>
                        <a:buNone/>
                      </a:pPr>
                      <a:r>
                        <a:rPr lang="en" sz="1200">
                          <a:latin typeface="Karla"/>
                          <a:ea typeface="Karla"/>
                          <a:cs typeface="Karla"/>
                          <a:sym typeface="Karla"/>
                        </a:rPr>
                        <a:t>- </a:t>
                      </a:r>
                      <a:r>
                        <a:rPr b="1" lang="en" sz="1200">
                          <a:latin typeface="Karla"/>
                          <a:ea typeface="Karla"/>
                          <a:cs typeface="Karla"/>
                          <a:sym typeface="Karla"/>
                        </a:rPr>
                        <a:t>Adverse effects: </a:t>
                      </a:r>
                      <a:r>
                        <a:rPr lang="en" sz="1200">
                          <a:latin typeface="Karla"/>
                          <a:ea typeface="Karla"/>
                          <a:cs typeface="Karla"/>
                          <a:sym typeface="Karla"/>
                        </a:rPr>
                        <a:t>Adverse effects from the intravascular administration of ICM are generally mild and self-limited; Reactions that occur from the extravascular use of ICM are rare.</a:t>
                      </a:r>
                      <a:endParaRPr sz="1200">
                        <a:latin typeface="Karla"/>
                        <a:ea typeface="Karla"/>
                        <a:cs typeface="Karla"/>
                        <a:sym typeface="Karla"/>
                      </a:endParaRPr>
                    </a:p>
                  </a:txBody>
                  <a:tcPr marT="91425" marB="91425" marR="91425" marL="91425">
                    <a:solidFill>
                      <a:srgbClr val="EEEEEE"/>
                    </a:solidFill>
                  </a:tcPr>
                </a:tc>
                <a:tc hMerge="1"/>
              </a:tr>
              <a:tr h="381000">
                <a:tc gridSpan="2">
                  <a:txBody>
                    <a:bodyPr/>
                    <a:lstStyle/>
                    <a:p>
                      <a:pPr indent="0" lvl="0" marL="0" rtl="0" algn="ctr">
                        <a:spcBef>
                          <a:spcPts val="0"/>
                        </a:spcBef>
                        <a:spcAft>
                          <a:spcPts val="0"/>
                        </a:spcAft>
                        <a:buNone/>
                      </a:pPr>
                      <a:r>
                        <a:rPr b="1" lang="en" sz="1200">
                          <a:solidFill>
                            <a:srgbClr val="FFFFFF"/>
                          </a:solidFill>
                          <a:latin typeface="Karla"/>
                          <a:ea typeface="Karla"/>
                          <a:cs typeface="Karla"/>
                          <a:sym typeface="Karla"/>
                        </a:rPr>
                        <a:t>Classification of contrast agents</a:t>
                      </a:r>
                      <a:endParaRPr b="1" sz="1200">
                        <a:solidFill>
                          <a:srgbClr val="FFFFFF"/>
                        </a:solidFill>
                        <a:latin typeface="Karla"/>
                        <a:ea typeface="Karla"/>
                        <a:cs typeface="Karla"/>
                        <a:sym typeface="Karla"/>
                      </a:endParaRPr>
                    </a:p>
                  </a:txBody>
                  <a:tcPr marT="91425" marB="91425" marR="91425" marL="91425">
                    <a:solidFill>
                      <a:srgbClr val="17757F"/>
                    </a:solidFill>
                  </a:tcPr>
                </a:tc>
                <a:tc hMerge="1"/>
              </a:tr>
              <a:tr h="381000">
                <a:tc gridSpan="2">
                  <a:txBody>
                    <a:bodyPr/>
                    <a:lstStyle/>
                    <a:p>
                      <a:pPr indent="0" lvl="0" marL="0" rtl="0" algn="l">
                        <a:spcBef>
                          <a:spcPts val="0"/>
                        </a:spcBef>
                        <a:spcAft>
                          <a:spcPts val="0"/>
                        </a:spcAft>
                        <a:buNone/>
                      </a:pPr>
                      <a:r>
                        <a:rPr b="1" lang="en" sz="1200">
                          <a:latin typeface="Karla"/>
                          <a:ea typeface="Karla"/>
                          <a:cs typeface="Karla"/>
                          <a:sym typeface="Karla"/>
                        </a:rPr>
                        <a:t>- </a:t>
                      </a:r>
                      <a:r>
                        <a:rPr lang="en" sz="1200">
                          <a:latin typeface="Karla"/>
                          <a:ea typeface="Karla"/>
                          <a:cs typeface="Karla"/>
                          <a:sym typeface="Karla"/>
                        </a:rPr>
                        <a:t>The toxicity of contrast agents decreases as osmolality approaches that of serum. </a:t>
                      </a:r>
                      <a:endParaRPr sz="1200">
                        <a:latin typeface="Karla"/>
                        <a:ea typeface="Karla"/>
                        <a:cs typeface="Karla"/>
                        <a:sym typeface="Karla"/>
                      </a:endParaRPr>
                    </a:p>
                    <a:p>
                      <a:pPr indent="0" lvl="0" marL="0" rtl="0" algn="l">
                        <a:spcBef>
                          <a:spcPts val="0"/>
                        </a:spcBef>
                        <a:spcAft>
                          <a:spcPts val="0"/>
                        </a:spcAft>
                        <a:buNone/>
                      </a:pPr>
                      <a:r>
                        <a:rPr lang="en" sz="1200">
                          <a:latin typeface="Karla"/>
                          <a:ea typeface="Karla"/>
                          <a:cs typeface="Karla"/>
                          <a:sym typeface="Karla"/>
                        </a:rPr>
                        <a:t>(non-ionizing ,dimeric compounds)</a:t>
                      </a:r>
                      <a:endParaRPr sz="1200">
                        <a:latin typeface="Karla"/>
                        <a:ea typeface="Karla"/>
                        <a:cs typeface="Karla"/>
                        <a:sym typeface="Karla"/>
                      </a:endParaRPr>
                    </a:p>
                  </a:txBody>
                  <a:tcPr marT="91425" marB="91425" marR="91425" marL="91425">
                    <a:solidFill>
                      <a:srgbClr val="EEEEEE"/>
                    </a:solidFill>
                  </a:tcPr>
                </a:tc>
                <a:tc hMerge="1"/>
              </a:tr>
              <a:tr h="381000">
                <a:tc>
                  <a:txBody>
                    <a:bodyPr/>
                    <a:lstStyle/>
                    <a:p>
                      <a:pPr indent="0" lvl="0" marL="0" rtl="0" algn="ctr">
                        <a:spcBef>
                          <a:spcPts val="0"/>
                        </a:spcBef>
                        <a:spcAft>
                          <a:spcPts val="0"/>
                        </a:spcAft>
                        <a:buNone/>
                      </a:pPr>
                      <a:r>
                        <a:rPr b="1" lang="en" sz="1200">
                          <a:solidFill>
                            <a:srgbClr val="FFFFFF"/>
                          </a:solidFill>
                          <a:latin typeface="Karla"/>
                          <a:ea typeface="Karla"/>
                          <a:cs typeface="Karla"/>
                          <a:sym typeface="Karla"/>
                        </a:rPr>
                        <a:t>Ionic</a:t>
                      </a:r>
                      <a:endParaRPr b="1" sz="1200">
                        <a:solidFill>
                          <a:srgbClr val="FFFFFF"/>
                        </a:solidFill>
                        <a:latin typeface="Karla"/>
                        <a:ea typeface="Karla"/>
                        <a:cs typeface="Karla"/>
                        <a:sym typeface="Karla"/>
                      </a:endParaRPr>
                    </a:p>
                  </a:txBody>
                  <a:tcPr marT="91425" marB="91425" marR="91425" marL="91425">
                    <a:solidFill>
                      <a:srgbClr val="85B2B7"/>
                    </a:solidFill>
                  </a:tcPr>
                </a:tc>
                <a:tc>
                  <a:txBody>
                    <a:bodyPr/>
                    <a:lstStyle/>
                    <a:p>
                      <a:pPr indent="0" lvl="0" marL="0" rtl="0" algn="ctr">
                        <a:spcBef>
                          <a:spcPts val="0"/>
                        </a:spcBef>
                        <a:spcAft>
                          <a:spcPts val="0"/>
                        </a:spcAft>
                        <a:buNone/>
                      </a:pPr>
                      <a:r>
                        <a:rPr b="1" lang="en" sz="1200">
                          <a:solidFill>
                            <a:srgbClr val="CC0000"/>
                          </a:solidFill>
                          <a:latin typeface="Karla"/>
                          <a:ea typeface="Karla"/>
                          <a:cs typeface="Karla"/>
                          <a:sym typeface="Karla"/>
                        </a:rPr>
                        <a:t>Non ionic</a:t>
                      </a:r>
                      <a:endParaRPr b="1" sz="1200">
                        <a:solidFill>
                          <a:srgbClr val="CC0000"/>
                        </a:solidFill>
                        <a:latin typeface="Karla"/>
                        <a:ea typeface="Karla"/>
                        <a:cs typeface="Karla"/>
                        <a:sym typeface="Karla"/>
                      </a:endParaRPr>
                    </a:p>
                  </a:txBody>
                  <a:tcPr marT="91425" marB="91425" marR="91425" marL="91425">
                    <a:solidFill>
                      <a:srgbClr val="85B2B7"/>
                    </a:solidFill>
                  </a:tcPr>
                </a:tc>
              </a:tr>
              <a:tr h="381000">
                <a:tc>
                  <a:txBody>
                    <a:bodyPr/>
                    <a:lstStyle/>
                    <a:p>
                      <a:pPr indent="0" lvl="0" marL="0" rtl="0" algn="l">
                        <a:spcBef>
                          <a:spcPts val="0"/>
                        </a:spcBef>
                        <a:spcAft>
                          <a:spcPts val="0"/>
                        </a:spcAft>
                        <a:buNone/>
                      </a:pPr>
                      <a:r>
                        <a:rPr lang="en" sz="1200">
                          <a:latin typeface="Karla"/>
                          <a:ea typeface="Karla"/>
                          <a:cs typeface="Karla"/>
                          <a:sym typeface="Karla"/>
                        </a:rPr>
                        <a:t>- C</a:t>
                      </a:r>
                      <a:r>
                        <a:rPr lang="en" sz="1200">
                          <a:latin typeface="Karla"/>
                          <a:ea typeface="Karla"/>
                          <a:cs typeface="Karla"/>
                          <a:sym typeface="Karla"/>
                        </a:rPr>
                        <a:t>reates hypertonic condition</a:t>
                      </a:r>
                      <a:endParaRPr sz="1200">
                        <a:latin typeface="Karla"/>
                        <a:ea typeface="Karla"/>
                        <a:cs typeface="Karla"/>
                        <a:sym typeface="Karla"/>
                      </a:endParaRPr>
                    </a:p>
                    <a:p>
                      <a:pPr indent="0" lvl="0" marL="0" rtl="0" algn="l">
                        <a:spcBef>
                          <a:spcPts val="0"/>
                        </a:spcBef>
                        <a:spcAft>
                          <a:spcPts val="0"/>
                        </a:spcAft>
                        <a:buNone/>
                      </a:pPr>
                      <a:r>
                        <a:rPr lang="en" sz="1200">
                          <a:latin typeface="Karla"/>
                          <a:ea typeface="Karla"/>
                          <a:cs typeface="Karla"/>
                          <a:sym typeface="Karla"/>
                        </a:rPr>
                        <a:t>- Increase in blood osmolality </a:t>
                      </a:r>
                      <a:endParaRPr sz="1200">
                        <a:latin typeface="Karla"/>
                        <a:ea typeface="Karla"/>
                        <a:cs typeface="Karla"/>
                        <a:sym typeface="Karla"/>
                      </a:endParaRPr>
                    </a:p>
                    <a:p>
                      <a:pPr indent="0" lvl="0" marL="0" rtl="0" algn="l">
                        <a:spcBef>
                          <a:spcPts val="0"/>
                        </a:spcBef>
                        <a:spcAft>
                          <a:spcPts val="0"/>
                        </a:spcAft>
                        <a:buNone/>
                      </a:pPr>
                      <a:r>
                        <a:rPr lang="en" sz="1200">
                          <a:latin typeface="Karla"/>
                          <a:ea typeface="Karla"/>
                          <a:cs typeface="Karla"/>
                          <a:sym typeface="Karla"/>
                        </a:rPr>
                        <a:t>- Less money </a:t>
                      </a:r>
                      <a:endParaRPr sz="1200">
                        <a:latin typeface="Karla"/>
                        <a:ea typeface="Karla"/>
                        <a:cs typeface="Karla"/>
                        <a:sym typeface="Karla"/>
                      </a:endParaRPr>
                    </a:p>
                    <a:p>
                      <a:pPr indent="0" lvl="0" marL="0" rtl="0" algn="l">
                        <a:spcBef>
                          <a:spcPts val="0"/>
                        </a:spcBef>
                        <a:spcAft>
                          <a:spcPts val="0"/>
                        </a:spcAft>
                        <a:buNone/>
                      </a:pPr>
                      <a:r>
                        <a:rPr lang="en" sz="1200">
                          <a:latin typeface="Karla"/>
                          <a:ea typeface="Karla"/>
                          <a:cs typeface="Karla"/>
                          <a:sym typeface="Karla"/>
                        </a:rPr>
                        <a:t>- More reaction</a:t>
                      </a:r>
                      <a:endParaRPr sz="1200">
                        <a:latin typeface="Karla"/>
                        <a:ea typeface="Karla"/>
                        <a:cs typeface="Karla"/>
                        <a:sym typeface="Karla"/>
                      </a:endParaRPr>
                    </a:p>
                  </a:txBody>
                  <a:tcPr marT="91425" marB="91425" marR="91425" marL="91425">
                    <a:solidFill>
                      <a:srgbClr val="EEEEEE"/>
                    </a:solidFill>
                  </a:tcPr>
                </a:tc>
                <a:tc>
                  <a:txBody>
                    <a:bodyPr/>
                    <a:lstStyle/>
                    <a:p>
                      <a:pPr indent="0" lvl="0" marL="0" rtl="0" algn="l">
                        <a:spcBef>
                          <a:spcPts val="0"/>
                        </a:spcBef>
                        <a:spcAft>
                          <a:spcPts val="0"/>
                        </a:spcAft>
                        <a:buNone/>
                      </a:pPr>
                      <a:r>
                        <a:rPr lang="en" sz="1200">
                          <a:latin typeface="Karla"/>
                          <a:ea typeface="Karla"/>
                          <a:cs typeface="Karla"/>
                          <a:sym typeface="Karla"/>
                        </a:rPr>
                        <a:t>- Remains near isotonic</a:t>
                      </a:r>
                      <a:endParaRPr sz="1200">
                        <a:latin typeface="Karla"/>
                        <a:ea typeface="Karla"/>
                        <a:cs typeface="Karla"/>
                        <a:sym typeface="Karla"/>
                      </a:endParaRPr>
                    </a:p>
                    <a:p>
                      <a:pPr indent="0" lvl="0" marL="0" rtl="0" algn="l">
                        <a:spcBef>
                          <a:spcPts val="0"/>
                        </a:spcBef>
                        <a:spcAft>
                          <a:spcPts val="0"/>
                        </a:spcAft>
                        <a:buNone/>
                      </a:pPr>
                      <a:r>
                        <a:rPr lang="en" sz="1200">
                          <a:latin typeface="Karla"/>
                          <a:ea typeface="Karla"/>
                          <a:cs typeface="Karla"/>
                          <a:sym typeface="Karla"/>
                        </a:rPr>
                        <a:t>- No significant increase </a:t>
                      </a:r>
                      <a:endParaRPr sz="1200">
                        <a:latin typeface="Karla"/>
                        <a:ea typeface="Karla"/>
                        <a:cs typeface="Karla"/>
                        <a:sym typeface="Karla"/>
                      </a:endParaRPr>
                    </a:p>
                    <a:p>
                      <a:pPr indent="0" lvl="0" marL="0" rtl="0" algn="l">
                        <a:spcBef>
                          <a:spcPts val="0"/>
                        </a:spcBef>
                        <a:spcAft>
                          <a:spcPts val="0"/>
                        </a:spcAft>
                        <a:buNone/>
                      </a:pPr>
                      <a:r>
                        <a:rPr lang="en" sz="1200">
                          <a:latin typeface="Karla"/>
                          <a:ea typeface="Karla"/>
                          <a:cs typeface="Karla"/>
                          <a:sym typeface="Karla"/>
                        </a:rPr>
                        <a:t>- More money </a:t>
                      </a:r>
                      <a:endParaRPr sz="1200">
                        <a:latin typeface="Karla"/>
                        <a:ea typeface="Karla"/>
                        <a:cs typeface="Karla"/>
                        <a:sym typeface="Karla"/>
                      </a:endParaRPr>
                    </a:p>
                    <a:p>
                      <a:pPr indent="0" lvl="0" marL="0" rtl="0" algn="l">
                        <a:spcBef>
                          <a:spcPts val="0"/>
                        </a:spcBef>
                        <a:spcAft>
                          <a:spcPts val="0"/>
                        </a:spcAft>
                        <a:buNone/>
                      </a:pPr>
                      <a:r>
                        <a:rPr lang="en" sz="1200">
                          <a:latin typeface="Karla"/>
                          <a:ea typeface="Karla"/>
                          <a:cs typeface="Karla"/>
                          <a:sym typeface="Karla"/>
                        </a:rPr>
                        <a:t>- Less reaction</a:t>
                      </a:r>
                      <a:endParaRPr sz="1200">
                        <a:latin typeface="Karla"/>
                        <a:ea typeface="Karla"/>
                        <a:cs typeface="Karla"/>
                        <a:sym typeface="Karla"/>
                      </a:endParaRPr>
                    </a:p>
                  </a:txBody>
                  <a:tcPr marT="91425" marB="91425" marR="91425" marL="91425">
                    <a:solidFill>
                      <a:srgbClr val="EEEEEE"/>
                    </a:solidFill>
                  </a:tcPr>
                </a:tc>
              </a:tr>
              <a:tr h="381000">
                <a:tc gridSpan="2">
                  <a:txBody>
                    <a:bodyPr/>
                    <a:lstStyle/>
                    <a:p>
                      <a:pPr indent="0" lvl="0" marL="0" rtl="0" algn="ctr">
                        <a:spcBef>
                          <a:spcPts val="0"/>
                        </a:spcBef>
                        <a:spcAft>
                          <a:spcPts val="0"/>
                        </a:spcAft>
                        <a:buNone/>
                      </a:pPr>
                      <a:r>
                        <a:rPr b="1" lang="en" sz="1200">
                          <a:solidFill>
                            <a:srgbClr val="FFFFFF"/>
                          </a:solidFill>
                          <a:latin typeface="Karla"/>
                          <a:ea typeface="Karla"/>
                          <a:cs typeface="Karla"/>
                          <a:sym typeface="Karla"/>
                        </a:rPr>
                        <a:t>Reaction classifications</a:t>
                      </a:r>
                      <a:endParaRPr b="1" sz="1200">
                        <a:solidFill>
                          <a:srgbClr val="FFFFFF"/>
                        </a:solidFill>
                        <a:latin typeface="Karla"/>
                        <a:ea typeface="Karla"/>
                        <a:cs typeface="Karla"/>
                        <a:sym typeface="Karla"/>
                      </a:endParaRPr>
                    </a:p>
                  </a:txBody>
                  <a:tcPr marT="91425" marB="91425" marR="91425" marL="91425">
                    <a:solidFill>
                      <a:srgbClr val="17757F"/>
                    </a:solidFill>
                  </a:tcPr>
                </a:tc>
                <a:tc hMerge="1"/>
              </a:tr>
              <a:tr h="381000">
                <a:tc gridSpan="2">
                  <a:txBody>
                    <a:bodyPr/>
                    <a:lstStyle/>
                    <a:p>
                      <a:pPr indent="0" lvl="0" marL="0" rtl="0" algn="l">
                        <a:spcBef>
                          <a:spcPts val="0"/>
                        </a:spcBef>
                        <a:spcAft>
                          <a:spcPts val="0"/>
                        </a:spcAft>
                        <a:buNone/>
                      </a:pPr>
                      <a:r>
                        <a:rPr b="1" lang="en" sz="1200">
                          <a:latin typeface="Karla"/>
                          <a:ea typeface="Karla"/>
                          <a:cs typeface="Karla"/>
                          <a:sym typeface="Karla"/>
                        </a:rPr>
                        <a:t>The most common reactions include: </a:t>
                      </a:r>
                      <a:endParaRPr b="1" sz="1200">
                        <a:latin typeface="Karla"/>
                        <a:ea typeface="Karla"/>
                        <a:cs typeface="Karla"/>
                        <a:sym typeface="Karla"/>
                      </a:endParaRPr>
                    </a:p>
                    <a:p>
                      <a:pPr indent="-304800" lvl="0" marL="457200" rtl="0" algn="l">
                        <a:spcBef>
                          <a:spcPts val="0"/>
                        </a:spcBef>
                        <a:spcAft>
                          <a:spcPts val="0"/>
                        </a:spcAft>
                        <a:buSzPts val="1200"/>
                        <a:buFont typeface="Karla"/>
                        <a:buChar char="-"/>
                      </a:pPr>
                      <a:r>
                        <a:rPr lang="en" sz="1200">
                          <a:latin typeface="Karla"/>
                          <a:ea typeface="Karla"/>
                          <a:cs typeface="Karla"/>
                          <a:sym typeface="Karla"/>
                        </a:rPr>
                        <a:t>Cutaneous exanthema, pruritus without urticaria, nausea, vomiting, drowsiness, headache ,flu like symptoms delayed arm pain , salivary gland swelling, and Steven Johnson syndrome.</a:t>
                      </a:r>
                      <a:endParaRPr sz="1200">
                        <a:latin typeface="Karla"/>
                        <a:ea typeface="Karla"/>
                        <a:cs typeface="Karla"/>
                        <a:sym typeface="Karla"/>
                      </a:endParaRPr>
                    </a:p>
                    <a:p>
                      <a:pPr indent="-304800" lvl="0" marL="457200" rtl="0" algn="l">
                        <a:spcBef>
                          <a:spcPts val="0"/>
                        </a:spcBef>
                        <a:spcAft>
                          <a:spcPts val="0"/>
                        </a:spcAft>
                        <a:buSzPts val="1200"/>
                        <a:buFont typeface="Karla"/>
                        <a:buChar char="-"/>
                      </a:pPr>
                      <a:r>
                        <a:rPr b="1" lang="en" sz="1200">
                          <a:latin typeface="Karla"/>
                          <a:ea typeface="Karla"/>
                          <a:cs typeface="Karla"/>
                          <a:sym typeface="Karla"/>
                        </a:rPr>
                        <a:t>Duration:</a:t>
                      </a:r>
                      <a:endParaRPr b="1" sz="1200">
                        <a:latin typeface="Karla"/>
                        <a:ea typeface="Karla"/>
                        <a:cs typeface="Karla"/>
                        <a:sym typeface="Karla"/>
                      </a:endParaRPr>
                    </a:p>
                    <a:p>
                      <a:pPr indent="0" lvl="0" marL="457200" rtl="0" algn="l">
                        <a:spcBef>
                          <a:spcPts val="0"/>
                        </a:spcBef>
                        <a:spcAft>
                          <a:spcPts val="0"/>
                        </a:spcAft>
                        <a:buNone/>
                      </a:pPr>
                      <a:r>
                        <a:rPr lang="en" sz="1200">
                          <a:latin typeface="Karla"/>
                          <a:ea typeface="Karla"/>
                          <a:cs typeface="Karla"/>
                          <a:sym typeface="Karla"/>
                        </a:rPr>
                        <a:t> 1- immediate reaction </a:t>
                      </a:r>
                      <a:endParaRPr sz="1200">
                        <a:latin typeface="Karla"/>
                        <a:ea typeface="Karla"/>
                        <a:cs typeface="Karla"/>
                        <a:sym typeface="Karla"/>
                      </a:endParaRPr>
                    </a:p>
                    <a:p>
                      <a:pPr indent="0" lvl="0" marL="457200" rtl="0" algn="l">
                        <a:spcBef>
                          <a:spcPts val="0"/>
                        </a:spcBef>
                        <a:spcAft>
                          <a:spcPts val="0"/>
                        </a:spcAft>
                        <a:buNone/>
                      </a:pPr>
                      <a:r>
                        <a:rPr lang="en" sz="1200">
                          <a:latin typeface="Karla"/>
                          <a:ea typeface="Karla"/>
                          <a:cs typeface="Karla"/>
                          <a:sym typeface="Karla"/>
                        </a:rPr>
                        <a:t>2- delayed reaction</a:t>
                      </a:r>
                      <a:endParaRPr sz="1200">
                        <a:latin typeface="Karla"/>
                        <a:ea typeface="Karla"/>
                        <a:cs typeface="Karla"/>
                        <a:sym typeface="Karla"/>
                      </a:endParaRPr>
                    </a:p>
                    <a:p>
                      <a:pPr indent="-304800" lvl="0" marL="457200" rtl="0" algn="l">
                        <a:spcBef>
                          <a:spcPts val="0"/>
                        </a:spcBef>
                        <a:spcAft>
                          <a:spcPts val="0"/>
                        </a:spcAft>
                        <a:buSzPts val="1200"/>
                        <a:buFont typeface="Karla"/>
                        <a:buChar char="-"/>
                      </a:pPr>
                      <a:r>
                        <a:rPr b="1" lang="en" sz="1200">
                          <a:latin typeface="Karla"/>
                          <a:ea typeface="Karla"/>
                          <a:cs typeface="Karla"/>
                          <a:sym typeface="Karla"/>
                        </a:rPr>
                        <a:t>Severity: </a:t>
                      </a:r>
                      <a:endParaRPr b="1" sz="1200">
                        <a:latin typeface="Karla"/>
                        <a:ea typeface="Karla"/>
                        <a:cs typeface="Karla"/>
                        <a:sym typeface="Karla"/>
                      </a:endParaRPr>
                    </a:p>
                    <a:p>
                      <a:pPr indent="0" lvl="0" marL="457200" rtl="0" algn="l">
                        <a:spcBef>
                          <a:spcPts val="0"/>
                        </a:spcBef>
                        <a:spcAft>
                          <a:spcPts val="0"/>
                        </a:spcAft>
                        <a:buNone/>
                      </a:pPr>
                      <a:r>
                        <a:rPr lang="en" sz="1200">
                          <a:latin typeface="Karla"/>
                          <a:ea typeface="Karla"/>
                          <a:cs typeface="Karla"/>
                          <a:sym typeface="Karla"/>
                        </a:rPr>
                        <a:t>1- Mild Reaction (5%)</a:t>
                      </a:r>
                      <a:endParaRPr sz="1200">
                        <a:latin typeface="Karla"/>
                        <a:ea typeface="Karla"/>
                        <a:cs typeface="Karla"/>
                        <a:sym typeface="Karla"/>
                      </a:endParaRPr>
                    </a:p>
                    <a:p>
                      <a:pPr indent="0" lvl="0" marL="457200" rtl="0" algn="l">
                        <a:spcBef>
                          <a:spcPts val="0"/>
                        </a:spcBef>
                        <a:spcAft>
                          <a:spcPts val="0"/>
                        </a:spcAft>
                        <a:buNone/>
                      </a:pPr>
                      <a:r>
                        <a:rPr lang="en" sz="1200">
                          <a:latin typeface="Karla"/>
                          <a:ea typeface="Karla"/>
                          <a:cs typeface="Karla"/>
                          <a:sym typeface="Karla"/>
                        </a:rPr>
                        <a:t>2- Moderate Reaction (1%)</a:t>
                      </a:r>
                      <a:endParaRPr sz="1200">
                        <a:latin typeface="Karla"/>
                        <a:ea typeface="Karla"/>
                        <a:cs typeface="Karla"/>
                        <a:sym typeface="Karla"/>
                      </a:endParaRPr>
                    </a:p>
                    <a:p>
                      <a:pPr indent="0" lvl="0" marL="457200" rtl="0" algn="l">
                        <a:spcBef>
                          <a:spcPts val="0"/>
                        </a:spcBef>
                        <a:spcAft>
                          <a:spcPts val="0"/>
                        </a:spcAft>
                        <a:buNone/>
                      </a:pPr>
                      <a:r>
                        <a:rPr lang="en" sz="1200">
                          <a:latin typeface="Karla"/>
                          <a:ea typeface="Karla"/>
                          <a:cs typeface="Karla"/>
                          <a:sym typeface="Karla"/>
                        </a:rPr>
                        <a:t>3- Severe Reaction (0.05%)</a:t>
                      </a:r>
                      <a:endParaRPr sz="1200">
                        <a:latin typeface="Karla"/>
                        <a:ea typeface="Karla"/>
                        <a:cs typeface="Karla"/>
                        <a:sym typeface="Karla"/>
                      </a:endParaRPr>
                    </a:p>
                  </a:txBody>
                  <a:tcPr marT="91425" marB="91425" marR="91425" marL="91425">
                    <a:solidFill>
                      <a:srgbClr val="EEEEEE"/>
                    </a:solidFill>
                  </a:tcPr>
                </a:tc>
                <a:tc hMerge="1"/>
              </a:tr>
              <a:tr h="381000">
                <a:tc gridSpan="2">
                  <a:txBody>
                    <a:bodyPr/>
                    <a:lstStyle/>
                    <a:p>
                      <a:pPr indent="0" lvl="0" marL="0" rtl="0" algn="ctr">
                        <a:spcBef>
                          <a:spcPts val="0"/>
                        </a:spcBef>
                        <a:spcAft>
                          <a:spcPts val="0"/>
                        </a:spcAft>
                        <a:buNone/>
                      </a:pPr>
                      <a:r>
                        <a:rPr b="1" lang="en" sz="1200">
                          <a:solidFill>
                            <a:srgbClr val="FFFFFF"/>
                          </a:solidFill>
                          <a:latin typeface="Karla"/>
                          <a:ea typeface="Karla"/>
                          <a:cs typeface="Karla"/>
                          <a:sym typeface="Karla"/>
                        </a:rPr>
                        <a:t>Reaction medications </a:t>
                      </a:r>
                      <a:endParaRPr b="1" sz="1200">
                        <a:solidFill>
                          <a:srgbClr val="FFFFFF"/>
                        </a:solidFill>
                        <a:latin typeface="Karla"/>
                        <a:ea typeface="Karla"/>
                        <a:cs typeface="Karla"/>
                        <a:sym typeface="Karla"/>
                      </a:endParaRPr>
                    </a:p>
                  </a:txBody>
                  <a:tcPr marT="91425" marB="91425" marR="91425" marL="91425">
                    <a:solidFill>
                      <a:srgbClr val="17757F"/>
                    </a:solidFill>
                  </a:tcPr>
                </a:tc>
                <a:tc hMerge="1"/>
              </a:tr>
              <a:tr h="381000">
                <a:tc gridSpan="2">
                  <a:txBody>
                    <a:bodyPr/>
                    <a:lstStyle/>
                    <a:p>
                      <a:pPr indent="0" lvl="0" marL="0" rtl="0" algn="l">
                        <a:spcBef>
                          <a:spcPts val="0"/>
                        </a:spcBef>
                        <a:spcAft>
                          <a:spcPts val="0"/>
                        </a:spcAft>
                        <a:buNone/>
                      </a:pPr>
                      <a:r>
                        <a:rPr b="1" lang="en" sz="1200">
                          <a:latin typeface="Karla"/>
                          <a:ea typeface="Karla"/>
                          <a:cs typeface="Karla"/>
                          <a:sym typeface="Karla"/>
                        </a:rPr>
                        <a:t>- </a:t>
                      </a:r>
                      <a:r>
                        <a:rPr lang="en" sz="1200">
                          <a:latin typeface="Karla"/>
                          <a:ea typeface="Karla"/>
                          <a:cs typeface="Karla"/>
                          <a:sym typeface="Karla"/>
                        </a:rPr>
                        <a:t>Aggressive fluids</a:t>
                      </a:r>
                      <a:endParaRPr sz="1200">
                        <a:latin typeface="Karla"/>
                        <a:ea typeface="Karla"/>
                        <a:cs typeface="Karla"/>
                        <a:sym typeface="Karla"/>
                      </a:endParaRPr>
                    </a:p>
                    <a:p>
                      <a:pPr indent="0" lvl="0" marL="0" rtl="0" algn="l">
                        <a:spcBef>
                          <a:spcPts val="0"/>
                        </a:spcBef>
                        <a:spcAft>
                          <a:spcPts val="0"/>
                        </a:spcAft>
                        <a:buNone/>
                      </a:pPr>
                      <a:r>
                        <a:rPr lang="en" sz="1200">
                          <a:latin typeface="Karla"/>
                          <a:ea typeface="Karla"/>
                          <a:cs typeface="Karla"/>
                          <a:sym typeface="Karla"/>
                        </a:rPr>
                        <a:t>- Lasix</a:t>
                      </a:r>
                      <a:endParaRPr sz="1200">
                        <a:latin typeface="Karla"/>
                        <a:ea typeface="Karla"/>
                        <a:cs typeface="Karla"/>
                        <a:sym typeface="Karla"/>
                      </a:endParaRPr>
                    </a:p>
                    <a:p>
                      <a:pPr indent="0" lvl="0" marL="0" rtl="0" algn="l">
                        <a:spcBef>
                          <a:spcPts val="0"/>
                        </a:spcBef>
                        <a:spcAft>
                          <a:spcPts val="0"/>
                        </a:spcAft>
                        <a:buNone/>
                      </a:pPr>
                      <a:r>
                        <a:rPr lang="en" sz="1200">
                          <a:latin typeface="Karla"/>
                          <a:ea typeface="Karla"/>
                          <a:cs typeface="Karla"/>
                          <a:sym typeface="Karla"/>
                        </a:rPr>
                        <a:t>- Dopamine</a:t>
                      </a:r>
                      <a:endParaRPr sz="1200">
                        <a:latin typeface="Karla"/>
                        <a:ea typeface="Karla"/>
                        <a:cs typeface="Karla"/>
                        <a:sym typeface="Karla"/>
                      </a:endParaRPr>
                    </a:p>
                    <a:p>
                      <a:pPr indent="0" lvl="0" marL="0" rtl="0" algn="l">
                        <a:spcBef>
                          <a:spcPts val="0"/>
                        </a:spcBef>
                        <a:spcAft>
                          <a:spcPts val="0"/>
                        </a:spcAft>
                        <a:buNone/>
                      </a:pPr>
                      <a:r>
                        <a:rPr lang="en" sz="1200">
                          <a:latin typeface="Karla"/>
                          <a:ea typeface="Karla"/>
                          <a:cs typeface="Karla"/>
                          <a:sym typeface="Karla"/>
                        </a:rPr>
                        <a:t>- Mannitol</a:t>
                      </a:r>
                      <a:endParaRPr b="1" sz="1200">
                        <a:latin typeface="Karla"/>
                        <a:ea typeface="Karla"/>
                        <a:cs typeface="Karla"/>
                        <a:sym typeface="Karla"/>
                      </a:endParaRPr>
                    </a:p>
                  </a:txBody>
                  <a:tcPr marT="91425" marB="91425" marR="91425" marL="91425">
                    <a:solidFill>
                      <a:srgbClr val="EEEEEE"/>
                    </a:solidFill>
                  </a:tcPr>
                </a:tc>
                <a:tc hMerge="1"/>
              </a:tr>
              <a:tr h="381000">
                <a:tc gridSpan="2">
                  <a:txBody>
                    <a:bodyPr/>
                    <a:lstStyle/>
                    <a:p>
                      <a:pPr indent="0" lvl="0" marL="0" rtl="0" algn="ctr">
                        <a:spcBef>
                          <a:spcPts val="0"/>
                        </a:spcBef>
                        <a:spcAft>
                          <a:spcPts val="0"/>
                        </a:spcAft>
                        <a:buNone/>
                      </a:pPr>
                      <a:r>
                        <a:rPr b="1" lang="en" sz="1200">
                          <a:solidFill>
                            <a:srgbClr val="FFFFFF"/>
                          </a:solidFill>
                          <a:latin typeface="Karla"/>
                          <a:ea typeface="Karla"/>
                          <a:cs typeface="Karla"/>
                          <a:sym typeface="Karla"/>
                        </a:rPr>
                        <a:t>Contraindication for contrast</a:t>
                      </a:r>
                      <a:endParaRPr b="1" sz="1200">
                        <a:solidFill>
                          <a:srgbClr val="FFFFFF"/>
                        </a:solidFill>
                        <a:latin typeface="Karla"/>
                        <a:ea typeface="Karla"/>
                        <a:cs typeface="Karla"/>
                        <a:sym typeface="Karla"/>
                      </a:endParaRPr>
                    </a:p>
                  </a:txBody>
                  <a:tcPr marT="91425" marB="91425" marR="91425" marL="91425">
                    <a:solidFill>
                      <a:srgbClr val="17757F"/>
                    </a:solidFill>
                  </a:tcPr>
                </a:tc>
                <a:tc hMerge="1"/>
              </a:tr>
              <a:tr h="381000">
                <a:tc gridSpan="2">
                  <a:txBody>
                    <a:bodyPr/>
                    <a:lstStyle/>
                    <a:p>
                      <a:pPr indent="0" lvl="0" marL="0" rtl="0" algn="l">
                        <a:spcBef>
                          <a:spcPts val="0"/>
                        </a:spcBef>
                        <a:spcAft>
                          <a:spcPts val="0"/>
                        </a:spcAft>
                        <a:buNone/>
                      </a:pPr>
                      <a:r>
                        <a:rPr lang="en" sz="1200">
                          <a:latin typeface="Karla"/>
                          <a:ea typeface="Karla"/>
                          <a:cs typeface="Karla"/>
                          <a:sym typeface="Karla"/>
                        </a:rPr>
                        <a:t>- Diabetes </a:t>
                      </a:r>
                      <a:endParaRPr sz="1200">
                        <a:latin typeface="Karla"/>
                        <a:ea typeface="Karla"/>
                        <a:cs typeface="Karla"/>
                        <a:sym typeface="Karla"/>
                      </a:endParaRPr>
                    </a:p>
                    <a:p>
                      <a:pPr indent="0" lvl="0" marL="0" rtl="0" algn="l">
                        <a:spcBef>
                          <a:spcPts val="0"/>
                        </a:spcBef>
                        <a:spcAft>
                          <a:spcPts val="0"/>
                        </a:spcAft>
                        <a:buNone/>
                      </a:pPr>
                      <a:r>
                        <a:rPr lang="en" sz="1200">
                          <a:latin typeface="Karla"/>
                          <a:ea typeface="Karla"/>
                          <a:cs typeface="Karla"/>
                          <a:sym typeface="Karla"/>
                        </a:rPr>
                        <a:t>- Multiple Myeloma.</a:t>
                      </a:r>
                      <a:endParaRPr sz="1200">
                        <a:latin typeface="Karla"/>
                        <a:ea typeface="Karla"/>
                        <a:cs typeface="Karla"/>
                        <a:sym typeface="Karla"/>
                      </a:endParaRPr>
                    </a:p>
                    <a:p>
                      <a:pPr indent="0" lvl="0" marL="0" rtl="0" algn="l">
                        <a:spcBef>
                          <a:spcPts val="0"/>
                        </a:spcBef>
                        <a:spcAft>
                          <a:spcPts val="0"/>
                        </a:spcAft>
                        <a:buNone/>
                      </a:pPr>
                      <a:r>
                        <a:rPr lang="en" sz="1200">
                          <a:latin typeface="Karla"/>
                          <a:ea typeface="Karla"/>
                          <a:cs typeface="Karla"/>
                          <a:sym typeface="Karla"/>
                        </a:rPr>
                        <a:t>- Renal Failure </a:t>
                      </a:r>
                      <a:endParaRPr sz="1200">
                        <a:latin typeface="Karla"/>
                        <a:ea typeface="Karla"/>
                        <a:cs typeface="Karla"/>
                        <a:sym typeface="Karla"/>
                      </a:endParaRPr>
                    </a:p>
                    <a:p>
                      <a:pPr indent="0" lvl="0" marL="0" rtl="0" algn="l">
                        <a:spcBef>
                          <a:spcPts val="0"/>
                        </a:spcBef>
                        <a:spcAft>
                          <a:spcPts val="0"/>
                        </a:spcAft>
                        <a:buNone/>
                      </a:pPr>
                      <a:r>
                        <a:rPr lang="en" sz="1200">
                          <a:latin typeface="Karla"/>
                          <a:ea typeface="Karla"/>
                          <a:cs typeface="Karla"/>
                          <a:sym typeface="Karla"/>
                        </a:rPr>
                        <a:t>- Anuria </a:t>
                      </a:r>
                      <a:endParaRPr sz="1200">
                        <a:latin typeface="Karla"/>
                        <a:ea typeface="Karla"/>
                        <a:cs typeface="Karla"/>
                        <a:sym typeface="Karla"/>
                      </a:endParaRPr>
                    </a:p>
                    <a:p>
                      <a:pPr indent="0" lvl="0" marL="0" rtl="0" algn="l">
                        <a:spcBef>
                          <a:spcPts val="0"/>
                        </a:spcBef>
                        <a:spcAft>
                          <a:spcPts val="0"/>
                        </a:spcAft>
                        <a:buNone/>
                      </a:pPr>
                      <a:r>
                        <a:rPr lang="en" sz="1200">
                          <a:latin typeface="Karla"/>
                          <a:ea typeface="Karla"/>
                          <a:cs typeface="Karla"/>
                          <a:sym typeface="Karla"/>
                        </a:rPr>
                        <a:t>- Asthma </a:t>
                      </a:r>
                      <a:endParaRPr sz="1200">
                        <a:latin typeface="Karla"/>
                        <a:ea typeface="Karla"/>
                        <a:cs typeface="Karla"/>
                        <a:sym typeface="Karla"/>
                      </a:endParaRPr>
                    </a:p>
                    <a:p>
                      <a:pPr indent="0" lvl="0" marL="0" rtl="0" algn="l">
                        <a:spcBef>
                          <a:spcPts val="0"/>
                        </a:spcBef>
                        <a:spcAft>
                          <a:spcPts val="0"/>
                        </a:spcAft>
                        <a:buNone/>
                      </a:pPr>
                      <a:r>
                        <a:rPr lang="en" sz="1200">
                          <a:latin typeface="Karla"/>
                          <a:ea typeface="Karla"/>
                          <a:cs typeface="Karla"/>
                          <a:sym typeface="Karla"/>
                        </a:rPr>
                        <a:t>- Hx of Contrast Allergy / Reactions</a:t>
                      </a:r>
                      <a:endParaRPr sz="1200">
                        <a:latin typeface="Karla"/>
                        <a:ea typeface="Karla"/>
                        <a:cs typeface="Karla"/>
                        <a:sym typeface="Karla"/>
                      </a:endParaRPr>
                    </a:p>
                    <a:p>
                      <a:pPr indent="0" lvl="0" marL="0" rtl="0" algn="l">
                        <a:spcBef>
                          <a:spcPts val="0"/>
                        </a:spcBef>
                        <a:spcAft>
                          <a:spcPts val="0"/>
                        </a:spcAft>
                        <a:buNone/>
                      </a:pPr>
                      <a:r>
                        <a:rPr lang="en" sz="1200">
                          <a:latin typeface="Karla"/>
                          <a:ea typeface="Karla"/>
                          <a:cs typeface="Karla"/>
                          <a:sym typeface="Karla"/>
                        </a:rPr>
                        <a:t>- Pregnancy</a:t>
                      </a:r>
                      <a:endParaRPr sz="1200">
                        <a:latin typeface="Karla"/>
                        <a:ea typeface="Karla"/>
                        <a:cs typeface="Karla"/>
                        <a:sym typeface="Karla"/>
                      </a:endParaRPr>
                    </a:p>
                    <a:p>
                      <a:pPr indent="0" lvl="0" marL="0" rtl="0" algn="l">
                        <a:spcBef>
                          <a:spcPts val="0"/>
                        </a:spcBef>
                        <a:spcAft>
                          <a:spcPts val="0"/>
                        </a:spcAft>
                        <a:buNone/>
                      </a:pPr>
                      <a:r>
                        <a:rPr lang="en" sz="1200">
                          <a:latin typeface="Karla"/>
                          <a:ea typeface="Karla"/>
                          <a:cs typeface="Karla"/>
                          <a:sym typeface="Karla"/>
                        </a:rPr>
                        <a:t>- Allergic Reaction.</a:t>
                      </a:r>
                      <a:endParaRPr sz="1200">
                        <a:latin typeface="Karla"/>
                        <a:ea typeface="Karla"/>
                        <a:cs typeface="Karla"/>
                        <a:sym typeface="Karla"/>
                      </a:endParaRPr>
                    </a:p>
                    <a:p>
                      <a:pPr indent="0" lvl="0" marL="0" rtl="0" algn="l">
                        <a:spcBef>
                          <a:spcPts val="0"/>
                        </a:spcBef>
                        <a:spcAft>
                          <a:spcPts val="0"/>
                        </a:spcAft>
                        <a:buNone/>
                      </a:pPr>
                      <a:r>
                        <a:rPr lang="en" sz="1200">
                          <a:latin typeface="Karla"/>
                          <a:ea typeface="Karla"/>
                          <a:cs typeface="Karla"/>
                          <a:sym typeface="Karla"/>
                        </a:rPr>
                        <a:t>- Get a hx of medications taken </a:t>
                      </a:r>
                      <a:endParaRPr sz="1200">
                        <a:latin typeface="Karla"/>
                        <a:ea typeface="Karla"/>
                        <a:cs typeface="Karla"/>
                        <a:sym typeface="Karla"/>
                      </a:endParaRPr>
                    </a:p>
                    <a:p>
                      <a:pPr indent="0" lvl="0" marL="0" rtl="0" algn="l">
                        <a:spcBef>
                          <a:spcPts val="0"/>
                        </a:spcBef>
                        <a:spcAft>
                          <a:spcPts val="0"/>
                        </a:spcAft>
                        <a:buNone/>
                      </a:pPr>
                      <a:r>
                        <a:t/>
                      </a:r>
                      <a:endParaRPr sz="1200">
                        <a:latin typeface="Karla"/>
                        <a:ea typeface="Karla"/>
                        <a:cs typeface="Karla"/>
                        <a:sym typeface="Karla"/>
                      </a:endParaRPr>
                    </a:p>
                  </a:txBody>
                  <a:tcPr marT="91425" marB="91425" marR="91425" marL="91425">
                    <a:solidFill>
                      <a:srgbClr val="EEEEEE"/>
                    </a:solidFill>
                  </a:tcPr>
                </a:tc>
                <a:tc hMerge="1"/>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1</a:t>
            </a:r>
            <a:endParaRPr sz="1800">
              <a:solidFill>
                <a:srgbClr val="005E68"/>
              </a:solidFill>
              <a:latin typeface="Spectral"/>
              <a:ea typeface="Spectral"/>
              <a:cs typeface="Spectral"/>
              <a:sym typeface="Spectral"/>
            </a:endParaRPr>
          </a:p>
        </p:txBody>
      </p:sp>
      <p:sp>
        <p:nvSpPr>
          <p:cNvPr id="88" name="Google Shape;88;p15"/>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5"/>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90" name="Google Shape;90;p15"/>
          <p:cNvSpPr txBox="1"/>
          <p:nvPr/>
        </p:nvSpPr>
        <p:spPr>
          <a:xfrm>
            <a:off x="2265450" y="-75425"/>
            <a:ext cx="3241500" cy="6297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300">
                <a:solidFill>
                  <a:srgbClr val="005E68"/>
                </a:solidFill>
                <a:latin typeface="Arvo"/>
                <a:ea typeface="Arvo"/>
                <a:cs typeface="Arvo"/>
                <a:sym typeface="Arvo"/>
              </a:rPr>
              <a:t>Introduction </a:t>
            </a:r>
            <a:endParaRPr b="1" sz="2300">
              <a:solidFill>
                <a:srgbClr val="005E68"/>
              </a:solidFill>
              <a:latin typeface="Arvo"/>
              <a:ea typeface="Arvo"/>
              <a:cs typeface="Arvo"/>
              <a:sym typeface="Arvo"/>
            </a:endParaRPr>
          </a:p>
        </p:txBody>
      </p:sp>
      <p:sp>
        <p:nvSpPr>
          <p:cNvPr id="91" name="Google Shape;91;p15"/>
          <p:cNvSpPr txBox="1"/>
          <p:nvPr/>
        </p:nvSpPr>
        <p:spPr>
          <a:xfrm>
            <a:off x="0" y="861975"/>
            <a:ext cx="4398600" cy="11562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Karla"/>
              <a:buAutoNum type="arabicPeriod"/>
            </a:pPr>
            <a:r>
              <a:rPr lang="en">
                <a:latin typeface="Karla"/>
                <a:ea typeface="Karla"/>
                <a:cs typeface="Karla"/>
                <a:sym typeface="Karla"/>
              </a:rPr>
              <a:t>Radiation hazard. </a:t>
            </a:r>
            <a:endParaRPr>
              <a:latin typeface="Karla"/>
              <a:ea typeface="Karla"/>
              <a:cs typeface="Karla"/>
              <a:sym typeface="Karla"/>
            </a:endParaRPr>
          </a:p>
          <a:p>
            <a:pPr indent="-317500" lvl="0" marL="457200" rtl="0" algn="l">
              <a:spcBef>
                <a:spcPts val="0"/>
              </a:spcBef>
              <a:spcAft>
                <a:spcPts val="0"/>
              </a:spcAft>
              <a:buSzPts val="1400"/>
              <a:buFont typeface="Karla"/>
              <a:buAutoNum type="arabicPeriod"/>
            </a:pPr>
            <a:r>
              <a:rPr lang="en">
                <a:latin typeface="Karla"/>
                <a:ea typeface="Karla"/>
                <a:cs typeface="Karla"/>
                <a:sym typeface="Karla"/>
              </a:rPr>
              <a:t>Radioactive materials hazard.</a:t>
            </a:r>
            <a:endParaRPr>
              <a:latin typeface="Karla"/>
              <a:ea typeface="Karla"/>
              <a:cs typeface="Karla"/>
              <a:sym typeface="Karla"/>
            </a:endParaRPr>
          </a:p>
          <a:p>
            <a:pPr indent="-317500" lvl="0" marL="457200" rtl="0" algn="l">
              <a:spcBef>
                <a:spcPts val="0"/>
              </a:spcBef>
              <a:spcAft>
                <a:spcPts val="0"/>
              </a:spcAft>
              <a:buSzPts val="1400"/>
              <a:buFont typeface="Karla"/>
              <a:buAutoNum type="arabicPeriod"/>
            </a:pPr>
            <a:r>
              <a:rPr lang="en">
                <a:latin typeface="Karla"/>
                <a:ea typeface="Karla"/>
                <a:cs typeface="Karla"/>
                <a:sym typeface="Karla"/>
              </a:rPr>
              <a:t>Magnetic field hazard.</a:t>
            </a:r>
            <a:endParaRPr>
              <a:latin typeface="Karla"/>
              <a:ea typeface="Karla"/>
              <a:cs typeface="Karla"/>
              <a:sym typeface="Karla"/>
            </a:endParaRPr>
          </a:p>
          <a:p>
            <a:pPr indent="-317500" lvl="0" marL="457200" rtl="0" algn="l">
              <a:spcBef>
                <a:spcPts val="0"/>
              </a:spcBef>
              <a:spcAft>
                <a:spcPts val="0"/>
              </a:spcAft>
              <a:buSzPts val="1400"/>
              <a:buFont typeface="Karla"/>
              <a:buAutoNum type="arabicPeriod"/>
            </a:pPr>
            <a:r>
              <a:rPr lang="en">
                <a:latin typeface="Karla"/>
                <a:ea typeface="Karla"/>
                <a:cs typeface="Karla"/>
                <a:sym typeface="Karla"/>
              </a:rPr>
              <a:t>Contrast agents hazard</a:t>
            </a:r>
            <a:endParaRPr>
              <a:latin typeface="Karla"/>
              <a:ea typeface="Karla"/>
              <a:cs typeface="Karla"/>
              <a:sym typeface="Karla"/>
            </a:endParaRPr>
          </a:p>
        </p:txBody>
      </p:sp>
      <p:sp>
        <p:nvSpPr>
          <p:cNvPr id="92" name="Google Shape;92;p15"/>
          <p:cNvSpPr txBox="1"/>
          <p:nvPr/>
        </p:nvSpPr>
        <p:spPr>
          <a:xfrm>
            <a:off x="398500" y="470100"/>
            <a:ext cx="48123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0D8F9D"/>
                </a:solidFill>
                <a:latin typeface="Karla"/>
                <a:ea typeface="Karla"/>
                <a:cs typeface="Karla"/>
                <a:sym typeface="Karla"/>
              </a:rPr>
              <a:t>Major sources of risk in radiology</a:t>
            </a:r>
            <a:endParaRPr b="1" sz="2000">
              <a:solidFill>
                <a:srgbClr val="0D8F9D"/>
              </a:solidFill>
              <a:latin typeface="Karla"/>
              <a:ea typeface="Karla"/>
              <a:cs typeface="Karla"/>
              <a:sym typeface="Karla"/>
            </a:endParaRPr>
          </a:p>
        </p:txBody>
      </p:sp>
      <p:sp>
        <p:nvSpPr>
          <p:cNvPr id="93" name="Google Shape;93;p15"/>
          <p:cNvSpPr txBox="1"/>
          <p:nvPr/>
        </p:nvSpPr>
        <p:spPr>
          <a:xfrm>
            <a:off x="398500" y="1912300"/>
            <a:ext cx="48123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0D8F9D"/>
                </a:solidFill>
                <a:latin typeface="Karla"/>
                <a:ea typeface="Karla"/>
                <a:cs typeface="Karla"/>
                <a:sym typeface="Karla"/>
              </a:rPr>
              <a:t>Research pioneers in radioactivity</a:t>
            </a:r>
            <a:endParaRPr b="1" sz="2000">
              <a:solidFill>
                <a:srgbClr val="0D8F9D"/>
              </a:solidFill>
              <a:latin typeface="Karla"/>
              <a:ea typeface="Karla"/>
              <a:cs typeface="Karla"/>
              <a:sym typeface="Karla"/>
            </a:endParaRPr>
          </a:p>
        </p:txBody>
      </p:sp>
      <p:sp>
        <p:nvSpPr>
          <p:cNvPr id="94" name="Google Shape;94;p15"/>
          <p:cNvSpPr txBox="1"/>
          <p:nvPr/>
        </p:nvSpPr>
        <p:spPr>
          <a:xfrm>
            <a:off x="398500" y="2373020"/>
            <a:ext cx="1731000" cy="1316700"/>
          </a:xfrm>
          <a:prstGeom prst="rect">
            <a:avLst/>
          </a:prstGeom>
          <a:noFill/>
          <a:ln cap="flat" cmpd="sng" w="9525">
            <a:solidFill>
              <a:schemeClr val="accent1"/>
            </a:solidFill>
            <a:prstDash val="solid"/>
            <a:round/>
            <a:headEnd len="sm" w="sm" type="none"/>
            <a:tailEnd len="sm" w="sm" type="none"/>
          </a:ln>
        </p:spPr>
        <p:txBody>
          <a:bodyPr anchorCtr="0" anchor="t" bIns="36000" lIns="36000" spcFirstLastPara="1" rIns="36000" wrap="square" tIns="36000">
            <a:noAutofit/>
          </a:bodyPr>
          <a:lstStyle/>
          <a:p>
            <a:pPr indent="0" lvl="0" marL="0" rtl="0" algn="ctr">
              <a:spcBef>
                <a:spcPts val="0"/>
              </a:spcBef>
              <a:spcAft>
                <a:spcPts val="0"/>
              </a:spcAft>
              <a:buNone/>
            </a:pPr>
            <a:r>
              <a:rPr b="1" lang="en">
                <a:latin typeface="Karla"/>
                <a:ea typeface="Karla"/>
                <a:cs typeface="Karla"/>
                <a:sym typeface="Karla"/>
              </a:rPr>
              <a:t>           Roentgen</a:t>
            </a:r>
            <a:endParaRPr b="1">
              <a:latin typeface="Karla"/>
              <a:ea typeface="Karla"/>
              <a:cs typeface="Karla"/>
              <a:sym typeface="Karla"/>
            </a:endParaRPr>
          </a:p>
          <a:p>
            <a:pPr indent="0" lvl="0" marL="0" rtl="0" algn="ctr">
              <a:spcBef>
                <a:spcPts val="0"/>
              </a:spcBef>
              <a:spcAft>
                <a:spcPts val="0"/>
              </a:spcAft>
              <a:buNone/>
            </a:pPr>
            <a:r>
              <a:t/>
            </a:r>
            <a:endParaRPr b="1">
              <a:latin typeface="Karla"/>
              <a:ea typeface="Karla"/>
              <a:cs typeface="Karla"/>
              <a:sym typeface="Karla"/>
            </a:endParaRPr>
          </a:p>
          <a:p>
            <a:pPr indent="0" lvl="0" marL="0" rtl="0" algn="ctr">
              <a:spcBef>
                <a:spcPts val="0"/>
              </a:spcBef>
              <a:spcAft>
                <a:spcPts val="0"/>
              </a:spcAft>
              <a:buNone/>
            </a:pPr>
            <a:r>
              <a:rPr lang="en">
                <a:latin typeface="Karla"/>
                <a:ea typeface="Karla"/>
                <a:cs typeface="Karla"/>
                <a:sym typeface="Karla"/>
              </a:rPr>
              <a:t>Discovered</a:t>
            </a:r>
            <a:endParaRPr>
              <a:latin typeface="Karla"/>
              <a:ea typeface="Karla"/>
              <a:cs typeface="Karla"/>
              <a:sym typeface="Karla"/>
            </a:endParaRPr>
          </a:p>
          <a:p>
            <a:pPr indent="0" lvl="0" marL="0" rtl="0" algn="ctr">
              <a:spcBef>
                <a:spcPts val="0"/>
              </a:spcBef>
              <a:spcAft>
                <a:spcPts val="0"/>
              </a:spcAft>
              <a:buNone/>
            </a:pPr>
            <a:r>
              <a:rPr lang="en">
                <a:latin typeface="Karla"/>
                <a:ea typeface="Karla"/>
                <a:cs typeface="Karla"/>
                <a:sym typeface="Karla"/>
              </a:rPr>
              <a:t> X-Rays in 1895.</a:t>
            </a:r>
            <a:endParaRPr>
              <a:latin typeface="Karla"/>
              <a:ea typeface="Karla"/>
              <a:cs typeface="Karla"/>
              <a:sym typeface="Karla"/>
            </a:endParaRPr>
          </a:p>
          <a:p>
            <a:pPr indent="0" lvl="0" marL="0" rtl="0" algn="ctr">
              <a:spcBef>
                <a:spcPts val="0"/>
              </a:spcBef>
              <a:spcAft>
                <a:spcPts val="0"/>
              </a:spcAft>
              <a:buNone/>
            </a:pPr>
            <a:r>
              <a:t/>
            </a:r>
            <a:endParaRPr>
              <a:latin typeface="Karla"/>
              <a:ea typeface="Karla"/>
              <a:cs typeface="Karla"/>
              <a:sym typeface="Karla"/>
            </a:endParaRPr>
          </a:p>
        </p:txBody>
      </p:sp>
      <p:sp>
        <p:nvSpPr>
          <p:cNvPr id="95" name="Google Shape;95;p15"/>
          <p:cNvSpPr txBox="1"/>
          <p:nvPr/>
        </p:nvSpPr>
        <p:spPr>
          <a:xfrm>
            <a:off x="2214689" y="2362300"/>
            <a:ext cx="1731000" cy="1316700"/>
          </a:xfrm>
          <a:prstGeom prst="rect">
            <a:avLst/>
          </a:prstGeom>
          <a:noFill/>
          <a:ln cap="flat" cmpd="sng" w="9525">
            <a:solidFill>
              <a:srgbClr val="BBD3D6"/>
            </a:solidFill>
            <a:prstDash val="solid"/>
            <a:round/>
            <a:headEnd len="sm" w="sm" type="none"/>
            <a:tailEnd len="sm" w="sm" type="none"/>
          </a:ln>
        </p:spPr>
        <p:txBody>
          <a:bodyPr anchorCtr="0" anchor="t" bIns="36000" lIns="36000" spcFirstLastPara="1" rIns="36000" wrap="square" tIns="36000">
            <a:noAutofit/>
          </a:bodyPr>
          <a:lstStyle/>
          <a:p>
            <a:pPr indent="0" lvl="0" marL="0" rtl="0" algn="l">
              <a:spcBef>
                <a:spcPts val="0"/>
              </a:spcBef>
              <a:spcAft>
                <a:spcPts val="0"/>
              </a:spcAft>
              <a:buNone/>
            </a:pPr>
            <a:r>
              <a:rPr b="1" lang="en">
                <a:latin typeface="Karla"/>
                <a:ea typeface="Karla"/>
                <a:cs typeface="Karla"/>
                <a:sym typeface="Karla"/>
              </a:rPr>
              <a:t>   </a:t>
            </a:r>
            <a:r>
              <a:rPr b="1" lang="en">
                <a:solidFill>
                  <a:schemeClr val="dk1"/>
                </a:solidFill>
                <a:latin typeface="Karla"/>
                <a:ea typeface="Karla"/>
                <a:cs typeface="Karla"/>
                <a:sym typeface="Karla"/>
              </a:rPr>
              <a:t>Becquerel</a:t>
            </a:r>
            <a:endParaRPr b="1">
              <a:solidFill>
                <a:schemeClr val="dk1"/>
              </a:solidFill>
              <a:latin typeface="Karla"/>
              <a:ea typeface="Karla"/>
              <a:cs typeface="Karla"/>
              <a:sym typeface="Karla"/>
            </a:endParaRPr>
          </a:p>
          <a:p>
            <a:pPr indent="0" lvl="0" marL="0" rtl="0" algn="ctr">
              <a:spcBef>
                <a:spcPts val="0"/>
              </a:spcBef>
              <a:spcAft>
                <a:spcPts val="0"/>
              </a:spcAft>
              <a:buClr>
                <a:schemeClr val="dk1"/>
              </a:buClr>
              <a:buSzPts val="1100"/>
              <a:buFont typeface="Arial"/>
              <a:buNone/>
            </a:pPr>
            <a:r>
              <a:t/>
            </a:r>
            <a:endParaRPr b="1">
              <a:solidFill>
                <a:schemeClr val="dk1"/>
              </a:solidFill>
              <a:latin typeface="Karla"/>
              <a:ea typeface="Karla"/>
              <a:cs typeface="Karla"/>
              <a:sym typeface="Karla"/>
            </a:endParaRPr>
          </a:p>
          <a:p>
            <a:pPr indent="0" lvl="0" marL="0" rtl="0" algn="ctr">
              <a:spcBef>
                <a:spcPts val="0"/>
              </a:spcBef>
              <a:spcAft>
                <a:spcPts val="0"/>
              </a:spcAft>
              <a:buClr>
                <a:schemeClr val="dk1"/>
              </a:buClr>
              <a:buSzPts val="1100"/>
              <a:buFont typeface="Arial"/>
              <a:buNone/>
            </a:pPr>
            <a:r>
              <a:rPr lang="en">
                <a:solidFill>
                  <a:schemeClr val="dk1"/>
                </a:solidFill>
                <a:latin typeface="Karla"/>
                <a:ea typeface="Karla"/>
                <a:cs typeface="Karla"/>
                <a:sym typeface="Karla"/>
              </a:rPr>
              <a:t>Discovered Radioactivity in 1896</a:t>
            </a:r>
            <a:endParaRPr>
              <a:solidFill>
                <a:schemeClr val="dk1"/>
              </a:solidFill>
              <a:latin typeface="Karla"/>
              <a:ea typeface="Karla"/>
              <a:cs typeface="Karla"/>
              <a:sym typeface="Karla"/>
            </a:endParaRPr>
          </a:p>
          <a:p>
            <a:pPr indent="0" lvl="0" marL="0" rtl="0" algn="l">
              <a:spcBef>
                <a:spcPts val="0"/>
              </a:spcBef>
              <a:spcAft>
                <a:spcPts val="0"/>
              </a:spcAft>
              <a:buNone/>
            </a:pPr>
            <a:r>
              <a:t/>
            </a:r>
            <a:endParaRPr b="1">
              <a:latin typeface="Karla"/>
              <a:ea typeface="Karla"/>
              <a:cs typeface="Karla"/>
              <a:sym typeface="Karla"/>
            </a:endParaRPr>
          </a:p>
          <a:p>
            <a:pPr indent="0" lvl="0" marL="0" rtl="0" algn="ctr">
              <a:spcBef>
                <a:spcPts val="0"/>
              </a:spcBef>
              <a:spcAft>
                <a:spcPts val="0"/>
              </a:spcAft>
              <a:buNone/>
            </a:pPr>
            <a:r>
              <a:t/>
            </a:r>
            <a:endParaRPr>
              <a:latin typeface="Karla"/>
              <a:ea typeface="Karla"/>
              <a:cs typeface="Karla"/>
              <a:sym typeface="Karla"/>
            </a:endParaRPr>
          </a:p>
        </p:txBody>
      </p:sp>
      <p:sp>
        <p:nvSpPr>
          <p:cNvPr id="96" name="Google Shape;96;p15"/>
          <p:cNvSpPr/>
          <p:nvPr/>
        </p:nvSpPr>
        <p:spPr>
          <a:xfrm>
            <a:off x="398500" y="2377850"/>
            <a:ext cx="678600" cy="627000"/>
          </a:xfrm>
          <a:prstGeom prst="halfFrame">
            <a:avLst>
              <a:gd fmla="val 33333" name="adj1"/>
              <a:gd fmla="val 33333" name="adj2"/>
            </a:avLst>
          </a:prstGeom>
          <a:solidFill>
            <a:schemeClr val="accent1"/>
          </a:solid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sz="600">
              <a:latin typeface="Exo"/>
              <a:ea typeface="Exo"/>
              <a:cs typeface="Exo"/>
              <a:sym typeface="Exo"/>
            </a:endParaRPr>
          </a:p>
        </p:txBody>
      </p:sp>
      <p:sp>
        <p:nvSpPr>
          <p:cNvPr id="97" name="Google Shape;97;p15"/>
          <p:cNvSpPr/>
          <p:nvPr/>
        </p:nvSpPr>
        <p:spPr>
          <a:xfrm rot="5400000">
            <a:off x="3322298" y="2349397"/>
            <a:ext cx="610500" cy="636300"/>
          </a:xfrm>
          <a:prstGeom prst="halfFrame">
            <a:avLst>
              <a:gd fmla="val 33333" name="adj1"/>
              <a:gd fmla="val 33333" name="adj2"/>
            </a:avLst>
          </a:prstGeom>
          <a:solidFill>
            <a:srgbClr val="BBD3D6"/>
          </a:solid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sz="600">
              <a:latin typeface="Exo"/>
              <a:ea typeface="Exo"/>
              <a:cs typeface="Exo"/>
              <a:sym typeface="Exo"/>
            </a:endParaRPr>
          </a:p>
        </p:txBody>
      </p:sp>
      <p:sp>
        <p:nvSpPr>
          <p:cNvPr id="98" name="Google Shape;98;p15"/>
          <p:cNvSpPr txBox="1"/>
          <p:nvPr/>
        </p:nvSpPr>
        <p:spPr>
          <a:xfrm>
            <a:off x="4107028" y="2373020"/>
            <a:ext cx="1731000" cy="1316700"/>
          </a:xfrm>
          <a:prstGeom prst="rect">
            <a:avLst/>
          </a:prstGeom>
          <a:noFill/>
          <a:ln cap="flat" cmpd="sng" w="9525">
            <a:solidFill>
              <a:schemeClr val="accent1"/>
            </a:solidFill>
            <a:prstDash val="solid"/>
            <a:round/>
            <a:headEnd len="sm" w="sm" type="none"/>
            <a:tailEnd len="sm" w="sm" type="none"/>
          </a:ln>
        </p:spPr>
        <p:txBody>
          <a:bodyPr anchorCtr="0" anchor="t" bIns="36000" lIns="36000" spcFirstLastPara="1" rIns="36000" wrap="square" tIns="36000">
            <a:noAutofit/>
          </a:bodyPr>
          <a:lstStyle/>
          <a:p>
            <a:pPr indent="0" lvl="0" marL="0" rtl="0" algn="ctr">
              <a:spcBef>
                <a:spcPts val="0"/>
              </a:spcBef>
              <a:spcAft>
                <a:spcPts val="0"/>
              </a:spcAft>
              <a:buNone/>
            </a:pPr>
            <a:r>
              <a:rPr b="1" lang="en">
                <a:latin typeface="Karla"/>
                <a:ea typeface="Karla"/>
                <a:cs typeface="Karla"/>
                <a:sym typeface="Karla"/>
              </a:rPr>
              <a:t>           </a:t>
            </a:r>
            <a:r>
              <a:rPr b="1" lang="en">
                <a:solidFill>
                  <a:schemeClr val="dk1"/>
                </a:solidFill>
                <a:latin typeface="Karla"/>
                <a:ea typeface="Karla"/>
                <a:cs typeface="Karla"/>
                <a:sym typeface="Karla"/>
              </a:rPr>
              <a:t>Rutherford</a:t>
            </a:r>
            <a:endParaRPr b="1">
              <a:solidFill>
                <a:schemeClr val="dk1"/>
              </a:solidFill>
              <a:latin typeface="Karla"/>
              <a:ea typeface="Karla"/>
              <a:cs typeface="Karla"/>
              <a:sym typeface="Karla"/>
            </a:endParaRPr>
          </a:p>
          <a:p>
            <a:pPr indent="0" lvl="0" marL="0" rtl="0" algn="ctr">
              <a:spcBef>
                <a:spcPts val="0"/>
              </a:spcBef>
              <a:spcAft>
                <a:spcPts val="0"/>
              </a:spcAft>
              <a:buClr>
                <a:schemeClr val="dk1"/>
              </a:buClr>
              <a:buSzPts val="1100"/>
              <a:buFont typeface="Arial"/>
              <a:buNone/>
            </a:pPr>
            <a:r>
              <a:t/>
            </a:r>
            <a:endParaRPr>
              <a:solidFill>
                <a:schemeClr val="dk1"/>
              </a:solidFill>
              <a:latin typeface="Karla"/>
              <a:ea typeface="Karla"/>
              <a:cs typeface="Karla"/>
              <a:sym typeface="Karla"/>
            </a:endParaRPr>
          </a:p>
          <a:p>
            <a:pPr indent="0" lvl="0" marL="0" rtl="0" algn="ctr">
              <a:spcBef>
                <a:spcPts val="0"/>
              </a:spcBef>
              <a:spcAft>
                <a:spcPts val="0"/>
              </a:spcAft>
              <a:buClr>
                <a:schemeClr val="dk1"/>
              </a:buClr>
              <a:buSzPts val="1100"/>
              <a:buFont typeface="Arial"/>
              <a:buNone/>
            </a:pPr>
            <a:r>
              <a:rPr lang="en">
                <a:solidFill>
                  <a:schemeClr val="dk1"/>
                </a:solidFill>
                <a:latin typeface="Karla"/>
                <a:ea typeface="Karla"/>
                <a:cs typeface="Karla"/>
                <a:sym typeface="Karla"/>
              </a:rPr>
              <a:t>Discovered Alpha and</a:t>
            </a:r>
            <a:endParaRPr>
              <a:solidFill>
                <a:schemeClr val="dk1"/>
              </a:solidFill>
              <a:latin typeface="Karla"/>
              <a:ea typeface="Karla"/>
              <a:cs typeface="Karla"/>
              <a:sym typeface="Karla"/>
            </a:endParaRPr>
          </a:p>
          <a:p>
            <a:pPr indent="0" lvl="0" marL="0" rtl="0" algn="ctr">
              <a:spcBef>
                <a:spcPts val="0"/>
              </a:spcBef>
              <a:spcAft>
                <a:spcPts val="0"/>
              </a:spcAft>
              <a:buClr>
                <a:schemeClr val="dk1"/>
              </a:buClr>
              <a:buSzPts val="1100"/>
              <a:buFont typeface="Arial"/>
              <a:buNone/>
            </a:pPr>
            <a:r>
              <a:rPr lang="en">
                <a:solidFill>
                  <a:schemeClr val="dk1"/>
                </a:solidFill>
                <a:latin typeface="Karla"/>
                <a:ea typeface="Karla"/>
                <a:cs typeface="Karla"/>
                <a:sym typeface="Karla"/>
              </a:rPr>
              <a:t>Beta Rays in 1897</a:t>
            </a:r>
            <a:endParaRPr>
              <a:latin typeface="Karla"/>
              <a:ea typeface="Karla"/>
              <a:cs typeface="Karla"/>
              <a:sym typeface="Karla"/>
            </a:endParaRPr>
          </a:p>
        </p:txBody>
      </p:sp>
      <p:sp>
        <p:nvSpPr>
          <p:cNvPr id="99" name="Google Shape;99;p15"/>
          <p:cNvSpPr txBox="1"/>
          <p:nvPr/>
        </p:nvSpPr>
        <p:spPr>
          <a:xfrm>
            <a:off x="5923217" y="2362300"/>
            <a:ext cx="1731000" cy="1316700"/>
          </a:xfrm>
          <a:prstGeom prst="rect">
            <a:avLst/>
          </a:prstGeom>
          <a:noFill/>
          <a:ln cap="flat" cmpd="sng" w="9525">
            <a:solidFill>
              <a:srgbClr val="BBD3D6"/>
            </a:solidFill>
            <a:prstDash val="solid"/>
            <a:round/>
            <a:headEnd len="sm" w="sm" type="none"/>
            <a:tailEnd len="sm" w="sm" type="none"/>
          </a:ln>
        </p:spPr>
        <p:txBody>
          <a:bodyPr anchorCtr="0" anchor="t" bIns="36000" lIns="36000" spcFirstLastPara="1" rIns="36000" wrap="square" tIns="36000">
            <a:noAutofit/>
          </a:bodyPr>
          <a:lstStyle/>
          <a:p>
            <a:pPr indent="0" lvl="0" marL="0" rtl="0" algn="l">
              <a:spcBef>
                <a:spcPts val="0"/>
              </a:spcBef>
              <a:spcAft>
                <a:spcPts val="0"/>
              </a:spcAft>
              <a:buNone/>
            </a:pPr>
            <a:r>
              <a:rPr b="1" lang="en">
                <a:latin typeface="Karla"/>
                <a:ea typeface="Karla"/>
                <a:cs typeface="Karla"/>
                <a:sym typeface="Karla"/>
              </a:rPr>
              <a:t>  </a:t>
            </a:r>
            <a:r>
              <a:rPr b="1" lang="en">
                <a:solidFill>
                  <a:schemeClr val="accent6"/>
                </a:solidFill>
                <a:latin typeface="Karla"/>
                <a:ea typeface="Karla"/>
                <a:cs typeface="Karla"/>
                <a:sym typeface="Karla"/>
              </a:rPr>
              <a:t> The Curies</a:t>
            </a:r>
            <a:endParaRPr b="1">
              <a:solidFill>
                <a:schemeClr val="accent6"/>
              </a:solidFill>
              <a:latin typeface="Karla"/>
              <a:ea typeface="Karla"/>
              <a:cs typeface="Karla"/>
              <a:sym typeface="Karla"/>
            </a:endParaRPr>
          </a:p>
          <a:p>
            <a:pPr indent="0" lvl="0" marL="0" rtl="0" algn="ctr">
              <a:spcBef>
                <a:spcPts val="0"/>
              </a:spcBef>
              <a:spcAft>
                <a:spcPts val="0"/>
              </a:spcAft>
              <a:buNone/>
            </a:pPr>
            <a:r>
              <a:t/>
            </a:r>
            <a:endParaRPr>
              <a:latin typeface="Karla"/>
              <a:ea typeface="Karla"/>
              <a:cs typeface="Karla"/>
              <a:sym typeface="Karla"/>
            </a:endParaRPr>
          </a:p>
          <a:p>
            <a:pPr indent="0" lvl="0" marL="0" rtl="0" algn="ctr">
              <a:spcBef>
                <a:spcPts val="0"/>
              </a:spcBef>
              <a:spcAft>
                <a:spcPts val="0"/>
              </a:spcAft>
              <a:buNone/>
            </a:pPr>
            <a:r>
              <a:rPr lang="en">
                <a:latin typeface="Karla"/>
                <a:ea typeface="Karla"/>
                <a:cs typeface="Karla"/>
                <a:sym typeface="Karla"/>
              </a:rPr>
              <a:t>Discovered of radium and polonium 1900-1908</a:t>
            </a:r>
            <a:endParaRPr>
              <a:latin typeface="Karla"/>
              <a:ea typeface="Karla"/>
              <a:cs typeface="Karla"/>
              <a:sym typeface="Karla"/>
            </a:endParaRPr>
          </a:p>
          <a:p>
            <a:pPr indent="0" lvl="0" marL="0" rtl="0" algn="ctr">
              <a:spcBef>
                <a:spcPts val="0"/>
              </a:spcBef>
              <a:spcAft>
                <a:spcPts val="0"/>
              </a:spcAft>
              <a:buNone/>
            </a:pPr>
            <a:r>
              <a:t/>
            </a:r>
            <a:endParaRPr>
              <a:latin typeface="Karla"/>
              <a:ea typeface="Karla"/>
              <a:cs typeface="Karla"/>
              <a:sym typeface="Karla"/>
            </a:endParaRPr>
          </a:p>
          <a:p>
            <a:pPr indent="0" lvl="0" marL="0" rtl="0" algn="ctr">
              <a:spcBef>
                <a:spcPts val="0"/>
              </a:spcBef>
              <a:spcAft>
                <a:spcPts val="0"/>
              </a:spcAft>
              <a:buNone/>
            </a:pPr>
            <a:r>
              <a:t/>
            </a:r>
            <a:endParaRPr>
              <a:latin typeface="Karla"/>
              <a:ea typeface="Karla"/>
              <a:cs typeface="Karla"/>
              <a:sym typeface="Karla"/>
            </a:endParaRPr>
          </a:p>
        </p:txBody>
      </p:sp>
      <p:sp>
        <p:nvSpPr>
          <p:cNvPr id="100" name="Google Shape;100;p15"/>
          <p:cNvSpPr/>
          <p:nvPr/>
        </p:nvSpPr>
        <p:spPr>
          <a:xfrm>
            <a:off x="4107027" y="2377842"/>
            <a:ext cx="678600" cy="627000"/>
          </a:xfrm>
          <a:prstGeom prst="halfFrame">
            <a:avLst>
              <a:gd fmla="val 33333" name="adj1"/>
              <a:gd fmla="val 33333" name="adj2"/>
            </a:avLst>
          </a:prstGeom>
          <a:solidFill>
            <a:schemeClr val="accent1"/>
          </a:solid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sz="600">
              <a:latin typeface="Exo"/>
              <a:ea typeface="Exo"/>
              <a:cs typeface="Exo"/>
              <a:sym typeface="Exo"/>
            </a:endParaRPr>
          </a:p>
        </p:txBody>
      </p:sp>
      <p:sp>
        <p:nvSpPr>
          <p:cNvPr id="101" name="Google Shape;101;p15"/>
          <p:cNvSpPr/>
          <p:nvPr/>
        </p:nvSpPr>
        <p:spPr>
          <a:xfrm rot="5400000">
            <a:off x="7030826" y="2349397"/>
            <a:ext cx="610500" cy="636300"/>
          </a:xfrm>
          <a:prstGeom prst="halfFrame">
            <a:avLst>
              <a:gd fmla="val 33333" name="adj1"/>
              <a:gd fmla="val 33333" name="adj2"/>
            </a:avLst>
          </a:prstGeom>
          <a:solidFill>
            <a:srgbClr val="BBD3D6"/>
          </a:solidFill>
          <a:ln>
            <a:noFill/>
          </a:ln>
        </p:spPr>
        <p:txBody>
          <a:bodyPr anchorCtr="0" anchor="ctr" bIns="36000" lIns="36000" spcFirstLastPara="1" rIns="36000" wrap="square" tIns="36000">
            <a:noAutofit/>
          </a:bodyPr>
          <a:lstStyle/>
          <a:p>
            <a:pPr indent="0" lvl="0" marL="0" rtl="0" algn="l">
              <a:spcBef>
                <a:spcPts val="0"/>
              </a:spcBef>
              <a:spcAft>
                <a:spcPts val="0"/>
              </a:spcAft>
              <a:buNone/>
            </a:pPr>
            <a:r>
              <a:t/>
            </a:r>
            <a:endParaRPr sz="600">
              <a:latin typeface="Exo"/>
              <a:ea typeface="Exo"/>
              <a:cs typeface="Exo"/>
              <a:sym typeface="Exo"/>
            </a:endParaRPr>
          </a:p>
        </p:txBody>
      </p:sp>
      <p:sp>
        <p:nvSpPr>
          <p:cNvPr id="102" name="Google Shape;102;p15"/>
          <p:cNvSpPr txBox="1"/>
          <p:nvPr/>
        </p:nvSpPr>
        <p:spPr>
          <a:xfrm>
            <a:off x="398500" y="3821859"/>
            <a:ext cx="48123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0D8F9D"/>
                </a:solidFill>
                <a:latin typeface="Karla"/>
                <a:ea typeface="Karla"/>
                <a:cs typeface="Karla"/>
                <a:sym typeface="Karla"/>
              </a:rPr>
              <a:t>What is radiation? </a:t>
            </a:r>
            <a:endParaRPr b="1" sz="2000">
              <a:solidFill>
                <a:srgbClr val="0D8F9D"/>
              </a:solidFill>
              <a:latin typeface="Karla"/>
              <a:ea typeface="Karla"/>
              <a:cs typeface="Karla"/>
              <a:sym typeface="Karla"/>
            </a:endParaRPr>
          </a:p>
        </p:txBody>
      </p:sp>
      <p:sp>
        <p:nvSpPr>
          <p:cNvPr id="103" name="Google Shape;103;p15"/>
          <p:cNvSpPr txBox="1"/>
          <p:nvPr/>
        </p:nvSpPr>
        <p:spPr>
          <a:xfrm>
            <a:off x="0" y="4280563"/>
            <a:ext cx="7772400" cy="2068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Karla"/>
                <a:ea typeface="Karla"/>
                <a:cs typeface="Karla"/>
                <a:sym typeface="Karla"/>
              </a:rPr>
              <a:t>Radiation is an energy emitted from a substance</a:t>
            </a:r>
            <a:r>
              <a:rPr lang="en">
                <a:latin typeface="Karla"/>
                <a:ea typeface="Karla"/>
                <a:cs typeface="Karla"/>
                <a:sym typeface="Karla"/>
              </a:rPr>
              <a:t>, subdivided into:</a:t>
            </a:r>
            <a:endParaRPr>
              <a:latin typeface="Karla"/>
              <a:ea typeface="Karla"/>
              <a:cs typeface="Karla"/>
              <a:sym typeface="Karla"/>
            </a:endParaRPr>
          </a:p>
          <a:p>
            <a:pPr indent="0" lvl="0" marL="0" rtl="0" algn="l">
              <a:spcBef>
                <a:spcPts val="0"/>
              </a:spcBef>
              <a:spcAft>
                <a:spcPts val="0"/>
              </a:spcAft>
              <a:buNone/>
            </a:pPr>
            <a:r>
              <a:t/>
            </a:r>
            <a:endParaRPr>
              <a:latin typeface="Karla"/>
              <a:ea typeface="Karla"/>
              <a:cs typeface="Karla"/>
              <a:sym typeface="Karla"/>
            </a:endParaRPr>
          </a:p>
          <a:p>
            <a:pPr indent="-317500" lvl="0" marL="457200" rtl="0" algn="l">
              <a:spcBef>
                <a:spcPts val="0"/>
              </a:spcBef>
              <a:spcAft>
                <a:spcPts val="0"/>
              </a:spcAft>
              <a:buSzPts val="1400"/>
              <a:buFont typeface="Karla"/>
              <a:buChar char="●"/>
            </a:pPr>
            <a:r>
              <a:rPr b="1" lang="en">
                <a:latin typeface="Karla"/>
                <a:ea typeface="Karla"/>
                <a:cs typeface="Karla"/>
                <a:sym typeface="Karla"/>
              </a:rPr>
              <a:t>Non-ionizing (non hazard)</a:t>
            </a:r>
            <a:endParaRPr>
              <a:latin typeface="Karla"/>
              <a:ea typeface="Karla"/>
              <a:cs typeface="Karla"/>
              <a:sym typeface="Karla"/>
            </a:endParaRPr>
          </a:p>
          <a:p>
            <a:pPr indent="0" lvl="0" marL="0" rtl="0" algn="l">
              <a:spcBef>
                <a:spcPts val="0"/>
              </a:spcBef>
              <a:spcAft>
                <a:spcPts val="0"/>
              </a:spcAft>
              <a:buNone/>
            </a:pPr>
            <a:r>
              <a:rPr lang="en">
                <a:latin typeface="Karla"/>
                <a:ea typeface="Karla"/>
                <a:cs typeface="Karla"/>
                <a:sym typeface="Karla"/>
              </a:rPr>
              <a:t>Microwave oven, Television, Radio Waves, Ultrasound. </a:t>
            </a:r>
            <a:r>
              <a:rPr lang="en">
                <a:solidFill>
                  <a:schemeClr val="accent4"/>
                </a:solidFill>
                <a:latin typeface="Karla"/>
                <a:ea typeface="Karla"/>
                <a:cs typeface="Karla"/>
                <a:sym typeface="Karla"/>
              </a:rPr>
              <a:t>We</a:t>
            </a:r>
            <a:r>
              <a:rPr lang="en">
                <a:latin typeface="Karla"/>
                <a:ea typeface="Karla"/>
                <a:cs typeface="Karla"/>
                <a:sym typeface="Karla"/>
              </a:rPr>
              <a:t> </a:t>
            </a:r>
            <a:r>
              <a:rPr lang="en">
                <a:solidFill>
                  <a:schemeClr val="accent4"/>
                </a:solidFill>
                <a:latin typeface="Karla"/>
                <a:ea typeface="Karla"/>
                <a:cs typeface="Karla"/>
                <a:sym typeface="Karla"/>
              </a:rPr>
              <a:t>use them in daily life and  they are safe and there is no biological effect of using it.</a:t>
            </a:r>
            <a:endParaRPr>
              <a:solidFill>
                <a:schemeClr val="accent4"/>
              </a:solidFill>
              <a:latin typeface="Karla"/>
              <a:ea typeface="Karla"/>
              <a:cs typeface="Karla"/>
              <a:sym typeface="Karla"/>
            </a:endParaRPr>
          </a:p>
          <a:p>
            <a:pPr indent="-317500" lvl="0" marL="457200" rtl="0" algn="l">
              <a:spcBef>
                <a:spcPts val="0"/>
              </a:spcBef>
              <a:spcAft>
                <a:spcPts val="0"/>
              </a:spcAft>
              <a:buSzPts val="1400"/>
              <a:buFont typeface="Karla"/>
              <a:buChar char="●"/>
            </a:pPr>
            <a:r>
              <a:rPr b="1" lang="en">
                <a:latin typeface="Karla"/>
                <a:ea typeface="Karla"/>
                <a:cs typeface="Karla"/>
                <a:sym typeface="Karla"/>
              </a:rPr>
              <a:t>Ionizing</a:t>
            </a:r>
            <a:endParaRPr>
              <a:latin typeface="Karla"/>
              <a:ea typeface="Karla"/>
              <a:cs typeface="Karla"/>
              <a:sym typeface="Karla"/>
            </a:endParaRPr>
          </a:p>
          <a:p>
            <a:pPr indent="0" lvl="0" marL="0" rtl="0" algn="l">
              <a:spcBef>
                <a:spcPts val="0"/>
              </a:spcBef>
              <a:spcAft>
                <a:spcPts val="0"/>
              </a:spcAft>
              <a:buNone/>
            </a:pPr>
            <a:r>
              <a:rPr lang="en">
                <a:solidFill>
                  <a:schemeClr val="accent6"/>
                </a:solidFill>
                <a:latin typeface="Karla"/>
                <a:ea typeface="Karla"/>
                <a:cs typeface="Karla"/>
                <a:sym typeface="Karla"/>
              </a:rPr>
              <a:t>A</a:t>
            </a:r>
            <a:r>
              <a:rPr lang="en">
                <a:solidFill>
                  <a:schemeClr val="accent6"/>
                </a:solidFill>
                <a:latin typeface="Karla"/>
                <a:ea typeface="Karla"/>
                <a:cs typeface="Karla"/>
                <a:sym typeface="Karla"/>
              </a:rPr>
              <a:t>lpha particles (α), beta (β), gamma (γ)  and X-rays </a:t>
            </a:r>
            <a:r>
              <a:rPr lang="en">
                <a:latin typeface="Karla"/>
                <a:ea typeface="Karla"/>
                <a:cs typeface="Karla"/>
                <a:sym typeface="Karla"/>
              </a:rPr>
              <a:t>(among others) that are capable of producing ions. </a:t>
            </a:r>
            <a:endParaRPr>
              <a:latin typeface="Karla"/>
              <a:ea typeface="Karla"/>
              <a:cs typeface="Karla"/>
              <a:sym typeface="Karla"/>
            </a:endParaRPr>
          </a:p>
          <a:p>
            <a:pPr indent="0" lvl="0" marL="0" rtl="0" algn="l">
              <a:spcBef>
                <a:spcPts val="0"/>
              </a:spcBef>
              <a:spcAft>
                <a:spcPts val="0"/>
              </a:spcAft>
              <a:buNone/>
            </a:pPr>
            <a:r>
              <a:rPr lang="en">
                <a:solidFill>
                  <a:schemeClr val="accent6"/>
                </a:solidFill>
                <a:latin typeface="Karla"/>
                <a:ea typeface="Karla"/>
                <a:cs typeface="Karla"/>
                <a:sym typeface="Karla"/>
              </a:rPr>
              <a:t>Ionizing radiation can be</a:t>
            </a:r>
            <a:r>
              <a:rPr lang="en">
                <a:latin typeface="Karla"/>
                <a:ea typeface="Karla"/>
                <a:cs typeface="Karla"/>
                <a:sym typeface="Karla"/>
              </a:rPr>
              <a:t> </a:t>
            </a:r>
            <a:r>
              <a:rPr lang="en">
                <a:solidFill>
                  <a:schemeClr val="accent5"/>
                </a:solidFill>
                <a:latin typeface="Karla"/>
                <a:ea typeface="Karla"/>
                <a:cs typeface="Karla"/>
                <a:sym typeface="Karla"/>
              </a:rPr>
              <a:t>carcinogenic</a:t>
            </a:r>
            <a:r>
              <a:rPr lang="en">
                <a:latin typeface="Karla"/>
                <a:ea typeface="Karla"/>
                <a:cs typeface="Karla"/>
                <a:sym typeface="Karla"/>
              </a:rPr>
              <a:t> and, to the </a:t>
            </a:r>
            <a:r>
              <a:rPr b="1" lang="en">
                <a:latin typeface="Karla"/>
                <a:ea typeface="Karla"/>
                <a:cs typeface="Karla"/>
                <a:sym typeface="Karla"/>
              </a:rPr>
              <a:t>fetus</a:t>
            </a:r>
            <a:r>
              <a:rPr lang="en">
                <a:latin typeface="Karla"/>
                <a:ea typeface="Karla"/>
                <a:cs typeface="Karla"/>
                <a:sym typeface="Karla"/>
              </a:rPr>
              <a:t>, </a:t>
            </a:r>
            <a:r>
              <a:rPr lang="en">
                <a:solidFill>
                  <a:schemeClr val="accent5"/>
                </a:solidFill>
                <a:latin typeface="Karla"/>
                <a:ea typeface="Karla"/>
                <a:cs typeface="Karla"/>
                <a:sym typeface="Karla"/>
              </a:rPr>
              <a:t>mutagenic</a:t>
            </a:r>
            <a:r>
              <a:rPr lang="en">
                <a:latin typeface="Karla"/>
                <a:ea typeface="Karla"/>
                <a:cs typeface="Karla"/>
                <a:sym typeface="Karla"/>
              </a:rPr>
              <a:t> or even </a:t>
            </a:r>
            <a:r>
              <a:rPr lang="en">
                <a:solidFill>
                  <a:schemeClr val="accent5"/>
                </a:solidFill>
                <a:latin typeface="Karla"/>
                <a:ea typeface="Karla"/>
                <a:cs typeface="Karla"/>
                <a:sym typeface="Karla"/>
              </a:rPr>
              <a:t>lethal</a:t>
            </a:r>
            <a:r>
              <a:rPr lang="en">
                <a:latin typeface="Karla"/>
                <a:ea typeface="Karla"/>
                <a:cs typeface="Karla"/>
                <a:sym typeface="Karla"/>
              </a:rPr>
              <a:t>, </a:t>
            </a:r>
            <a:r>
              <a:rPr b="1" lang="en">
                <a:solidFill>
                  <a:schemeClr val="accent6"/>
                </a:solidFill>
                <a:latin typeface="Karla"/>
                <a:ea typeface="Karla"/>
                <a:cs typeface="Karla"/>
                <a:sym typeface="Karla"/>
              </a:rPr>
              <a:t>causes DNA damage.</a:t>
            </a:r>
            <a:endParaRPr>
              <a:latin typeface="Karla"/>
              <a:ea typeface="Karla"/>
              <a:cs typeface="Karla"/>
              <a:sym typeface="Karla"/>
            </a:endParaRPr>
          </a:p>
        </p:txBody>
      </p:sp>
      <p:sp>
        <p:nvSpPr>
          <p:cNvPr id="104" name="Google Shape;104;p15"/>
          <p:cNvSpPr txBox="1"/>
          <p:nvPr/>
        </p:nvSpPr>
        <p:spPr>
          <a:xfrm>
            <a:off x="0" y="7985876"/>
            <a:ext cx="7772400" cy="12645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Karla"/>
              <a:buChar char="●"/>
            </a:pPr>
            <a:r>
              <a:rPr lang="en">
                <a:solidFill>
                  <a:schemeClr val="accent6"/>
                </a:solidFill>
                <a:latin typeface="Karla"/>
                <a:ea typeface="Karla"/>
                <a:cs typeface="Karla"/>
                <a:sym typeface="Karla"/>
              </a:rPr>
              <a:t>X-rays are </a:t>
            </a:r>
            <a:r>
              <a:rPr b="1" lang="en">
                <a:solidFill>
                  <a:schemeClr val="accent6"/>
                </a:solidFill>
                <a:latin typeface="Karla"/>
                <a:ea typeface="Karla"/>
                <a:cs typeface="Karla"/>
                <a:sym typeface="Karla"/>
              </a:rPr>
              <a:t>very short wavelength</a:t>
            </a:r>
            <a:r>
              <a:rPr lang="en">
                <a:solidFill>
                  <a:schemeClr val="accent6"/>
                </a:solidFill>
                <a:latin typeface="Karla"/>
                <a:ea typeface="Karla"/>
                <a:cs typeface="Karla"/>
                <a:sym typeface="Karla"/>
              </a:rPr>
              <a:t> </a:t>
            </a:r>
            <a:r>
              <a:rPr lang="en">
                <a:latin typeface="Karla"/>
                <a:ea typeface="Karla"/>
                <a:cs typeface="Karla"/>
                <a:sym typeface="Karla"/>
              </a:rPr>
              <a:t>electromagnetic radiation. </a:t>
            </a:r>
            <a:endParaRPr>
              <a:latin typeface="Karla"/>
              <a:ea typeface="Karla"/>
              <a:cs typeface="Karla"/>
              <a:sym typeface="Karla"/>
            </a:endParaRPr>
          </a:p>
          <a:p>
            <a:pPr indent="-317500" lvl="0" marL="457200" rtl="0" algn="l">
              <a:spcBef>
                <a:spcPts val="0"/>
              </a:spcBef>
              <a:spcAft>
                <a:spcPts val="0"/>
              </a:spcAft>
              <a:buSzPts val="1400"/>
              <a:buFont typeface="Karla"/>
              <a:buChar char="●"/>
            </a:pPr>
            <a:r>
              <a:rPr lang="en">
                <a:latin typeface="Karla"/>
                <a:ea typeface="Karla"/>
                <a:cs typeface="Karla"/>
                <a:sym typeface="Karla"/>
              </a:rPr>
              <a:t>The shorter the wavelength and the </a:t>
            </a:r>
            <a:r>
              <a:rPr b="1" lang="en">
                <a:latin typeface="Karla"/>
                <a:ea typeface="Karla"/>
                <a:cs typeface="Karla"/>
                <a:sym typeface="Karla"/>
              </a:rPr>
              <a:t>higher the frequency</a:t>
            </a:r>
            <a:r>
              <a:rPr lang="en">
                <a:latin typeface="Karla"/>
                <a:ea typeface="Karla"/>
                <a:cs typeface="Karla"/>
                <a:sym typeface="Karla"/>
              </a:rPr>
              <a:t>, the greater the energy and the greater the ability to penetrate matter.</a:t>
            </a:r>
            <a:endParaRPr>
              <a:latin typeface="Karla"/>
              <a:ea typeface="Karla"/>
              <a:cs typeface="Karla"/>
              <a:sym typeface="Karla"/>
            </a:endParaRPr>
          </a:p>
          <a:p>
            <a:pPr indent="0" lvl="0" marL="914400" rtl="0" algn="l">
              <a:spcBef>
                <a:spcPts val="0"/>
              </a:spcBef>
              <a:spcAft>
                <a:spcPts val="0"/>
              </a:spcAft>
              <a:buNone/>
            </a:pPr>
            <a:r>
              <a:t/>
            </a:r>
            <a:endParaRPr b="1">
              <a:solidFill>
                <a:schemeClr val="accent6"/>
              </a:solidFill>
              <a:latin typeface="Karla"/>
              <a:ea typeface="Karla"/>
              <a:cs typeface="Karla"/>
              <a:sym typeface="Karla"/>
            </a:endParaRPr>
          </a:p>
        </p:txBody>
      </p:sp>
      <p:sp>
        <p:nvSpPr>
          <p:cNvPr id="105" name="Google Shape;105;p15"/>
          <p:cNvSpPr txBox="1"/>
          <p:nvPr/>
        </p:nvSpPr>
        <p:spPr>
          <a:xfrm>
            <a:off x="404175" y="7643301"/>
            <a:ext cx="48123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0D8F9D"/>
                </a:solidFill>
                <a:latin typeface="Karla"/>
                <a:ea typeface="Karla"/>
                <a:cs typeface="Karla"/>
                <a:sym typeface="Karla"/>
              </a:rPr>
              <a:t>What is X-rays? </a:t>
            </a:r>
            <a:endParaRPr b="1" sz="2000">
              <a:solidFill>
                <a:srgbClr val="0D8F9D"/>
              </a:solidFill>
              <a:latin typeface="Karla"/>
              <a:ea typeface="Karla"/>
              <a:cs typeface="Karla"/>
              <a:sym typeface="Karla"/>
            </a:endParaRPr>
          </a:p>
        </p:txBody>
      </p:sp>
      <p:pic>
        <p:nvPicPr>
          <p:cNvPr id="106" name="Google Shape;106;p15"/>
          <p:cNvPicPr preferRelativeResize="0"/>
          <p:nvPr/>
        </p:nvPicPr>
        <p:blipFill>
          <a:blip r:embed="rId3">
            <a:alphaModFix/>
          </a:blip>
          <a:stretch>
            <a:fillRect/>
          </a:stretch>
        </p:blipFill>
        <p:spPr>
          <a:xfrm>
            <a:off x="1978425" y="8772575"/>
            <a:ext cx="3804190" cy="1710275"/>
          </a:xfrm>
          <a:prstGeom prst="rect">
            <a:avLst/>
          </a:prstGeom>
          <a:noFill/>
          <a:ln>
            <a:noFill/>
          </a:ln>
        </p:spPr>
      </p:pic>
      <p:pic>
        <p:nvPicPr>
          <p:cNvPr id="107" name="Google Shape;107;p15"/>
          <p:cNvPicPr preferRelativeResize="0"/>
          <p:nvPr/>
        </p:nvPicPr>
        <p:blipFill rotWithShape="1">
          <a:blip r:embed="rId4">
            <a:alphaModFix/>
          </a:blip>
          <a:srcRect b="8690" l="0" r="0" t="9321"/>
          <a:stretch/>
        </p:blipFill>
        <p:spPr>
          <a:xfrm>
            <a:off x="5558911" y="6326597"/>
            <a:ext cx="1933782" cy="1316700"/>
          </a:xfrm>
          <a:prstGeom prst="rect">
            <a:avLst/>
          </a:prstGeom>
          <a:noFill/>
          <a:ln>
            <a:noFill/>
          </a:ln>
        </p:spPr>
      </p:pic>
      <p:sp>
        <p:nvSpPr>
          <p:cNvPr id="108" name="Google Shape;108;p15"/>
          <p:cNvSpPr/>
          <p:nvPr/>
        </p:nvSpPr>
        <p:spPr>
          <a:xfrm>
            <a:off x="159450" y="6577375"/>
            <a:ext cx="5399400" cy="1000800"/>
          </a:xfrm>
          <a:prstGeom prst="roundRect">
            <a:avLst>
              <a:gd fmla="val 16667" name="adj"/>
            </a:avLst>
          </a:prstGeom>
          <a:solidFill>
            <a:srgbClr val="9DBDC1">
              <a:alpha val="36870"/>
            </a:srgbClr>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rgbClr val="999999"/>
                </a:solidFill>
                <a:latin typeface="Karla"/>
                <a:ea typeface="Karla"/>
                <a:cs typeface="Karla"/>
                <a:sym typeface="Karla"/>
              </a:rPr>
              <a:t>Explanation: a radioactive atom has  an unstable nucleus; it tends to lose energy to reach a more stable state, causing radiation. </a:t>
            </a:r>
            <a:endParaRPr>
              <a:solidFill>
                <a:srgbClr val="999999"/>
              </a:solidFill>
              <a:latin typeface="Karla"/>
              <a:ea typeface="Karla"/>
              <a:cs typeface="Karla"/>
              <a:sym typeface="Karla"/>
            </a:endParaRPr>
          </a:p>
          <a:p>
            <a:pPr indent="0" lvl="0" marL="0" rtl="0" algn="l">
              <a:spcBef>
                <a:spcPts val="0"/>
              </a:spcBef>
              <a:spcAft>
                <a:spcPts val="0"/>
              </a:spcAft>
              <a:buNone/>
            </a:pPr>
            <a:r>
              <a:rPr lang="en">
                <a:solidFill>
                  <a:srgbClr val="999999"/>
                </a:solidFill>
                <a:latin typeface="Karla"/>
                <a:ea typeface="Karla"/>
                <a:cs typeface="Karla"/>
                <a:sym typeface="Karla"/>
              </a:rPr>
              <a:t>Radiation will ionize atoms in living cells, damaging them.</a:t>
            </a:r>
            <a:endParaRPr>
              <a:solidFill>
                <a:schemeClr val="accent4"/>
              </a:solidFill>
              <a:latin typeface="Karla"/>
              <a:ea typeface="Karla"/>
              <a:cs typeface="Karla"/>
              <a:sym typeface="Karla"/>
            </a:endParaRPr>
          </a:p>
        </p:txBody>
      </p:sp>
      <p:sp>
        <p:nvSpPr>
          <p:cNvPr id="109" name="Google Shape;109;p15"/>
          <p:cNvSpPr txBox="1"/>
          <p:nvPr/>
        </p:nvSpPr>
        <p:spPr>
          <a:xfrm>
            <a:off x="5815311" y="1866591"/>
            <a:ext cx="2075400" cy="107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accent6"/>
                </a:solidFill>
                <a:latin typeface="Karla"/>
                <a:ea typeface="Karla"/>
                <a:cs typeface="Karla"/>
                <a:sym typeface="Karla"/>
              </a:rPr>
              <a:t>What does it </a:t>
            </a:r>
            <a:r>
              <a:rPr lang="en" sz="1100">
                <a:solidFill>
                  <a:schemeClr val="accent6"/>
                </a:solidFill>
                <a:latin typeface="Karla"/>
                <a:ea typeface="Karla"/>
                <a:cs typeface="Karla"/>
                <a:sym typeface="Karla"/>
              </a:rPr>
              <a:t>measure=radioactivity</a:t>
            </a:r>
            <a:endParaRPr sz="1100">
              <a:solidFill>
                <a:schemeClr val="accent6"/>
              </a:solidFill>
              <a:latin typeface="Karla"/>
              <a:ea typeface="Karla"/>
              <a:cs typeface="Karla"/>
              <a:sym typeface="Karla"/>
            </a:endParaRPr>
          </a:p>
        </p:txBody>
      </p:sp>
      <p:cxnSp>
        <p:nvCxnSpPr>
          <p:cNvPr id="110" name="Google Shape;110;p15"/>
          <p:cNvCxnSpPr/>
          <p:nvPr/>
        </p:nvCxnSpPr>
        <p:spPr>
          <a:xfrm rot="5400000">
            <a:off x="6935887" y="2373739"/>
            <a:ext cx="219900" cy="56100"/>
          </a:xfrm>
          <a:prstGeom prst="curvedConnector3">
            <a:avLst>
              <a:gd fmla="val 50000" name="adj1"/>
            </a:avLst>
          </a:prstGeom>
          <a:noFill/>
          <a:ln cap="flat" cmpd="sng" w="9525">
            <a:solidFill>
              <a:schemeClr val="accent6"/>
            </a:solidFill>
            <a:prstDash val="solid"/>
            <a:round/>
            <a:headEnd len="med" w="med" type="stealth"/>
            <a:tailEnd len="med" w="med" type="none"/>
          </a:ln>
        </p:spPr>
      </p:cxnSp>
      <p:grpSp>
        <p:nvGrpSpPr>
          <p:cNvPr id="111" name="Google Shape;111;p15"/>
          <p:cNvGrpSpPr/>
          <p:nvPr/>
        </p:nvGrpSpPr>
        <p:grpSpPr>
          <a:xfrm>
            <a:off x="43918" y="531690"/>
            <a:ext cx="274864" cy="316972"/>
            <a:chOff x="304245" y="1858207"/>
            <a:chExt cx="319386" cy="406165"/>
          </a:xfrm>
        </p:grpSpPr>
        <p:sp>
          <p:nvSpPr>
            <p:cNvPr id="112" name="Google Shape;112;p15"/>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5"/>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4" name="Google Shape;114;p15"/>
          <p:cNvGrpSpPr/>
          <p:nvPr/>
        </p:nvGrpSpPr>
        <p:grpSpPr>
          <a:xfrm>
            <a:off x="43918" y="1979490"/>
            <a:ext cx="274864" cy="316972"/>
            <a:chOff x="304245" y="1858207"/>
            <a:chExt cx="319386" cy="406165"/>
          </a:xfrm>
        </p:grpSpPr>
        <p:sp>
          <p:nvSpPr>
            <p:cNvPr id="115" name="Google Shape;115;p15"/>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5"/>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7" name="Google Shape;117;p15"/>
          <p:cNvGrpSpPr/>
          <p:nvPr/>
        </p:nvGrpSpPr>
        <p:grpSpPr>
          <a:xfrm>
            <a:off x="43918" y="3884490"/>
            <a:ext cx="274864" cy="316972"/>
            <a:chOff x="304245" y="1858207"/>
            <a:chExt cx="319386" cy="406165"/>
          </a:xfrm>
        </p:grpSpPr>
        <p:sp>
          <p:nvSpPr>
            <p:cNvPr id="118" name="Google Shape;118;p15"/>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5"/>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0" name="Google Shape;120;p15"/>
          <p:cNvGrpSpPr/>
          <p:nvPr/>
        </p:nvGrpSpPr>
        <p:grpSpPr>
          <a:xfrm>
            <a:off x="43918" y="7694490"/>
            <a:ext cx="274864" cy="316972"/>
            <a:chOff x="304245" y="1858207"/>
            <a:chExt cx="319386" cy="406165"/>
          </a:xfrm>
        </p:grpSpPr>
        <p:sp>
          <p:nvSpPr>
            <p:cNvPr id="121" name="Google Shape;121;p15"/>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5"/>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p33"/>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4</a:t>
            </a:r>
            <a:endParaRPr sz="1800">
              <a:solidFill>
                <a:srgbClr val="005E68"/>
              </a:solidFill>
              <a:latin typeface="Spectral"/>
              <a:ea typeface="Spectral"/>
              <a:cs typeface="Spectral"/>
              <a:sym typeface="Spectral"/>
            </a:endParaRPr>
          </a:p>
        </p:txBody>
      </p:sp>
      <p:sp>
        <p:nvSpPr>
          <p:cNvPr id="622" name="Google Shape;622;p33"/>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3"/>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rgbClr val="005E68"/>
                </a:solidFill>
                <a:latin typeface="Arvo"/>
                <a:ea typeface="Arvo"/>
                <a:cs typeface="Arvo"/>
                <a:sym typeface="Arvo"/>
              </a:rPr>
              <a:t>quiz</a:t>
            </a:r>
            <a:endParaRPr/>
          </a:p>
        </p:txBody>
      </p:sp>
      <p:sp>
        <p:nvSpPr>
          <p:cNvPr id="624" name="Google Shape;624;p33"/>
          <p:cNvSpPr/>
          <p:nvPr/>
        </p:nvSpPr>
        <p:spPr>
          <a:xfrm>
            <a:off x="260575" y="565812"/>
            <a:ext cx="7239900" cy="1633200"/>
          </a:xfrm>
          <a:prstGeom prst="roundRect">
            <a:avLst>
              <a:gd fmla="val 16667" name="adj"/>
            </a:avLst>
          </a:prstGeom>
          <a:solidFill>
            <a:srgbClr val="9DBD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600">
                <a:latin typeface="Karla"/>
                <a:ea typeface="Karla"/>
                <a:cs typeface="Karla"/>
                <a:sym typeface="Karla"/>
              </a:rPr>
              <a:t>1- W</a:t>
            </a:r>
            <a:r>
              <a:rPr lang="en" sz="1600">
                <a:latin typeface="Karla"/>
                <a:ea typeface="Karla"/>
                <a:cs typeface="Karla"/>
                <a:sym typeface="Karla"/>
              </a:rPr>
              <a:t>hich</a:t>
            </a:r>
            <a:r>
              <a:rPr lang="en" sz="1600">
                <a:latin typeface="Karla"/>
                <a:ea typeface="Karla"/>
                <a:cs typeface="Karla"/>
                <a:sym typeface="Karla"/>
              </a:rPr>
              <a:t> </a:t>
            </a:r>
            <a:r>
              <a:rPr lang="en" sz="1600">
                <a:latin typeface="Karla"/>
                <a:ea typeface="Karla"/>
                <a:cs typeface="Karla"/>
                <a:sym typeface="Karla"/>
              </a:rPr>
              <a:t>of the</a:t>
            </a:r>
            <a:r>
              <a:rPr lang="en" sz="1600">
                <a:latin typeface="Karla"/>
                <a:ea typeface="Karla"/>
                <a:cs typeface="Karla"/>
                <a:sym typeface="Karla"/>
              </a:rPr>
              <a:t> following is a </a:t>
            </a:r>
            <a:r>
              <a:rPr lang="en" sz="1600">
                <a:latin typeface="Karla"/>
                <a:ea typeface="Karla"/>
                <a:cs typeface="Karla"/>
                <a:sym typeface="Karla"/>
              </a:rPr>
              <a:t>characteristic of X-ray</a:t>
            </a:r>
            <a:endParaRPr sz="1600">
              <a:latin typeface="Karla"/>
              <a:ea typeface="Karla"/>
              <a:cs typeface="Karla"/>
              <a:sym typeface="Karla"/>
            </a:endParaRPr>
          </a:p>
          <a:p>
            <a:pPr indent="-330200" lvl="0" marL="457200" rtl="0" algn="l">
              <a:spcBef>
                <a:spcPts val="0"/>
              </a:spcBef>
              <a:spcAft>
                <a:spcPts val="0"/>
              </a:spcAft>
              <a:buSzPts val="1600"/>
              <a:buFont typeface="Karla"/>
              <a:buAutoNum type="alphaLcPeriod"/>
            </a:pPr>
            <a:r>
              <a:rPr lang="en" sz="1600">
                <a:latin typeface="Karla"/>
                <a:ea typeface="Karla"/>
                <a:cs typeface="Karla"/>
                <a:sym typeface="Karla"/>
              </a:rPr>
              <a:t> </a:t>
            </a:r>
            <a:r>
              <a:rPr lang="en">
                <a:latin typeface="Karla"/>
                <a:ea typeface="Karla"/>
                <a:cs typeface="Karla"/>
                <a:sym typeface="Karla"/>
              </a:rPr>
              <a:t>Shorter wavelength and shorter frequency</a:t>
            </a:r>
            <a:endParaRPr>
              <a:latin typeface="Karla"/>
              <a:ea typeface="Karla"/>
              <a:cs typeface="Karla"/>
              <a:sym typeface="Karla"/>
            </a:endParaRPr>
          </a:p>
          <a:p>
            <a:pPr indent="-317500" lvl="0" marL="457200" rtl="0" algn="l">
              <a:spcBef>
                <a:spcPts val="0"/>
              </a:spcBef>
              <a:spcAft>
                <a:spcPts val="0"/>
              </a:spcAft>
              <a:buSzPts val="1400"/>
              <a:buFont typeface="Karla"/>
              <a:buAutoNum type="alphaLcPeriod"/>
            </a:pPr>
            <a:r>
              <a:rPr lang="en">
                <a:latin typeface="Karla"/>
                <a:ea typeface="Karla"/>
                <a:cs typeface="Karla"/>
                <a:sym typeface="Karla"/>
              </a:rPr>
              <a:t> High wavelength and high frequency</a:t>
            </a:r>
            <a:endParaRPr>
              <a:latin typeface="Karla"/>
              <a:ea typeface="Karla"/>
              <a:cs typeface="Karla"/>
              <a:sym typeface="Karla"/>
            </a:endParaRPr>
          </a:p>
          <a:p>
            <a:pPr indent="-317500" lvl="0" marL="457200" rtl="0" algn="l">
              <a:spcBef>
                <a:spcPts val="0"/>
              </a:spcBef>
              <a:spcAft>
                <a:spcPts val="0"/>
              </a:spcAft>
              <a:buSzPts val="1400"/>
              <a:buFont typeface="Karla"/>
              <a:buAutoNum type="alphaLcPeriod"/>
            </a:pPr>
            <a:r>
              <a:rPr lang="en">
                <a:latin typeface="Karla"/>
                <a:ea typeface="Karla"/>
                <a:cs typeface="Karla"/>
                <a:sym typeface="Karla"/>
              </a:rPr>
              <a:t>Shorter wavelength and high frequency</a:t>
            </a:r>
            <a:endParaRPr>
              <a:latin typeface="Karla"/>
              <a:ea typeface="Karla"/>
              <a:cs typeface="Karla"/>
              <a:sym typeface="Karla"/>
            </a:endParaRPr>
          </a:p>
          <a:p>
            <a:pPr indent="-317500" lvl="0" marL="457200" rtl="0" algn="l">
              <a:spcBef>
                <a:spcPts val="0"/>
              </a:spcBef>
              <a:spcAft>
                <a:spcPts val="0"/>
              </a:spcAft>
              <a:buSzPts val="1400"/>
              <a:buFont typeface="Karla"/>
              <a:buAutoNum type="alphaLcPeriod"/>
            </a:pPr>
            <a:r>
              <a:rPr lang="en">
                <a:latin typeface="Karla"/>
                <a:ea typeface="Karla"/>
                <a:cs typeface="Karla"/>
                <a:sym typeface="Karla"/>
              </a:rPr>
              <a:t>High wavelength and Shorter frequency</a:t>
            </a:r>
            <a:endParaRPr>
              <a:latin typeface="Karla"/>
              <a:ea typeface="Karla"/>
              <a:cs typeface="Karla"/>
              <a:sym typeface="Karla"/>
            </a:endParaRPr>
          </a:p>
        </p:txBody>
      </p:sp>
      <p:sp>
        <p:nvSpPr>
          <p:cNvPr id="625" name="Google Shape;625;p33"/>
          <p:cNvSpPr/>
          <p:nvPr/>
        </p:nvSpPr>
        <p:spPr>
          <a:xfrm>
            <a:off x="220625" y="4114090"/>
            <a:ext cx="3552600" cy="1633200"/>
          </a:xfrm>
          <a:prstGeom prst="roundRect">
            <a:avLst>
              <a:gd fmla="val 16667" name="adj"/>
            </a:avLst>
          </a:prstGeom>
          <a:solidFill>
            <a:srgbClr val="9DBDC1"/>
          </a:solid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2000">
                <a:solidFill>
                  <a:srgbClr val="000000"/>
                </a:solidFill>
                <a:latin typeface="Karla"/>
                <a:ea typeface="Karla"/>
                <a:cs typeface="Karla"/>
                <a:sym typeface="Karla"/>
              </a:rPr>
              <a:t>3- </a:t>
            </a:r>
            <a:r>
              <a:rPr lang="en" sz="1500">
                <a:solidFill>
                  <a:srgbClr val="000000"/>
                </a:solidFill>
                <a:latin typeface="Karla"/>
                <a:ea typeface="Karla"/>
                <a:cs typeface="Karla"/>
                <a:sym typeface="Karla"/>
              </a:rPr>
              <a:t>which or</a:t>
            </a:r>
            <a:r>
              <a:rPr lang="en" sz="1500">
                <a:latin typeface="Karla"/>
                <a:ea typeface="Karla"/>
                <a:cs typeface="Karla"/>
                <a:sym typeface="Karla"/>
              </a:rPr>
              <a:t>gan is considered highly sensitive to radiation</a:t>
            </a:r>
            <a:endParaRPr sz="1500">
              <a:solidFill>
                <a:srgbClr val="000000"/>
              </a:solidFill>
              <a:latin typeface="Karla"/>
              <a:ea typeface="Karla"/>
              <a:cs typeface="Karla"/>
              <a:sym typeface="Karla"/>
            </a:endParaRPr>
          </a:p>
          <a:p>
            <a:pPr indent="-317500" lvl="0" marL="457200" rtl="0" algn="l">
              <a:spcBef>
                <a:spcPts val="0"/>
              </a:spcBef>
              <a:spcAft>
                <a:spcPts val="0"/>
              </a:spcAft>
              <a:buClr>
                <a:srgbClr val="000000"/>
              </a:buClr>
              <a:buSzPts val="1400"/>
              <a:buFont typeface="Karla"/>
              <a:buAutoNum type="alphaLcPeriod"/>
            </a:pPr>
            <a:r>
              <a:rPr lang="en">
                <a:latin typeface="Karla"/>
                <a:ea typeface="Karla"/>
                <a:cs typeface="Karla"/>
                <a:sym typeface="Karla"/>
              </a:rPr>
              <a:t>Pancreas</a:t>
            </a:r>
            <a:endParaRPr>
              <a:solidFill>
                <a:srgbClr val="000000"/>
              </a:solidFill>
              <a:latin typeface="Karla"/>
              <a:ea typeface="Karla"/>
              <a:cs typeface="Karla"/>
              <a:sym typeface="Karla"/>
            </a:endParaRPr>
          </a:p>
          <a:p>
            <a:pPr indent="-317500" lvl="0" marL="457200" rtl="0" algn="l">
              <a:spcBef>
                <a:spcPts val="0"/>
              </a:spcBef>
              <a:spcAft>
                <a:spcPts val="0"/>
              </a:spcAft>
              <a:buClr>
                <a:srgbClr val="000000"/>
              </a:buClr>
              <a:buSzPts val="1400"/>
              <a:buFont typeface="Karla"/>
              <a:buAutoNum type="alphaLcPeriod"/>
            </a:pPr>
            <a:r>
              <a:rPr lang="en">
                <a:latin typeface="Karla"/>
                <a:ea typeface="Karla"/>
                <a:cs typeface="Karla"/>
                <a:sym typeface="Karla"/>
              </a:rPr>
              <a:t>Stomach </a:t>
            </a:r>
            <a:r>
              <a:rPr lang="en">
                <a:solidFill>
                  <a:srgbClr val="000000"/>
                </a:solidFill>
                <a:latin typeface="Karla"/>
                <a:ea typeface="Karla"/>
                <a:cs typeface="Karla"/>
                <a:sym typeface="Karla"/>
              </a:rPr>
              <a:t> </a:t>
            </a:r>
            <a:endParaRPr>
              <a:solidFill>
                <a:srgbClr val="000000"/>
              </a:solidFill>
              <a:latin typeface="Karla"/>
              <a:ea typeface="Karla"/>
              <a:cs typeface="Karla"/>
              <a:sym typeface="Karla"/>
            </a:endParaRPr>
          </a:p>
          <a:p>
            <a:pPr indent="-317500" lvl="0" marL="457200" rtl="0" algn="l">
              <a:spcBef>
                <a:spcPts val="0"/>
              </a:spcBef>
              <a:spcAft>
                <a:spcPts val="0"/>
              </a:spcAft>
              <a:buClr>
                <a:srgbClr val="000000"/>
              </a:buClr>
              <a:buSzPts val="1400"/>
              <a:buFont typeface="Karla"/>
              <a:buAutoNum type="alphaLcPeriod"/>
            </a:pPr>
            <a:r>
              <a:rPr lang="en">
                <a:solidFill>
                  <a:srgbClr val="000000"/>
                </a:solidFill>
                <a:latin typeface="Karla"/>
                <a:ea typeface="Karla"/>
                <a:cs typeface="Karla"/>
                <a:sym typeface="Karla"/>
              </a:rPr>
              <a:t> Intestine</a:t>
            </a:r>
            <a:endParaRPr>
              <a:solidFill>
                <a:srgbClr val="000000"/>
              </a:solidFill>
              <a:latin typeface="Karla"/>
              <a:ea typeface="Karla"/>
              <a:cs typeface="Karla"/>
              <a:sym typeface="Karla"/>
            </a:endParaRPr>
          </a:p>
          <a:p>
            <a:pPr indent="-317500" lvl="0" marL="457200" rtl="0" algn="l">
              <a:spcBef>
                <a:spcPts val="0"/>
              </a:spcBef>
              <a:spcAft>
                <a:spcPts val="0"/>
              </a:spcAft>
              <a:buClr>
                <a:srgbClr val="000000"/>
              </a:buClr>
              <a:buSzPts val="1400"/>
              <a:buFont typeface="Karla"/>
              <a:buAutoNum type="alphaLcPeriod"/>
            </a:pPr>
            <a:r>
              <a:rPr lang="en">
                <a:solidFill>
                  <a:srgbClr val="000000"/>
                </a:solidFill>
                <a:latin typeface="Karla"/>
                <a:ea typeface="Karla"/>
                <a:cs typeface="Karla"/>
                <a:sym typeface="Karla"/>
              </a:rPr>
              <a:t> </a:t>
            </a:r>
            <a:r>
              <a:rPr lang="en">
                <a:latin typeface="Karla"/>
                <a:ea typeface="Karla"/>
                <a:cs typeface="Karla"/>
                <a:sym typeface="Karla"/>
              </a:rPr>
              <a:t>Kidney</a:t>
            </a:r>
            <a:endParaRPr>
              <a:solidFill>
                <a:srgbClr val="000000"/>
              </a:solidFill>
              <a:latin typeface="Karla"/>
              <a:ea typeface="Karla"/>
              <a:cs typeface="Karla"/>
              <a:sym typeface="Karla"/>
            </a:endParaRPr>
          </a:p>
        </p:txBody>
      </p:sp>
      <p:sp>
        <p:nvSpPr>
          <p:cNvPr id="626" name="Google Shape;626;p33"/>
          <p:cNvSpPr/>
          <p:nvPr/>
        </p:nvSpPr>
        <p:spPr>
          <a:xfrm>
            <a:off x="220625" y="5926075"/>
            <a:ext cx="3552600" cy="1633200"/>
          </a:xfrm>
          <a:prstGeom prst="roundRect">
            <a:avLst>
              <a:gd fmla="val 16667" name="adj"/>
            </a:avLst>
          </a:prstGeom>
          <a:solidFill>
            <a:srgbClr val="9DBDC1"/>
          </a:solid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2000">
                <a:solidFill>
                  <a:srgbClr val="000000"/>
                </a:solidFill>
                <a:latin typeface="Karla"/>
                <a:ea typeface="Karla"/>
                <a:cs typeface="Karla"/>
                <a:sym typeface="Karla"/>
              </a:rPr>
              <a:t>5- </a:t>
            </a:r>
            <a:r>
              <a:rPr lang="en" sz="1500">
                <a:latin typeface="Karla"/>
                <a:ea typeface="Karla"/>
                <a:cs typeface="Karla"/>
                <a:sym typeface="Karla"/>
              </a:rPr>
              <a:t>The</a:t>
            </a:r>
            <a:r>
              <a:rPr lang="en" sz="1500">
                <a:solidFill>
                  <a:srgbClr val="000000"/>
                </a:solidFill>
                <a:latin typeface="Karla"/>
                <a:ea typeface="Karla"/>
                <a:cs typeface="Karla"/>
                <a:sym typeface="Karla"/>
              </a:rPr>
              <a:t> area around the MRI should be clear of any ferromagnetic objects due to?</a:t>
            </a:r>
            <a:endParaRPr sz="1500">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solidFill>
                  <a:srgbClr val="000000"/>
                </a:solidFill>
                <a:latin typeface="Karla"/>
                <a:ea typeface="Karla"/>
                <a:cs typeface="Karla"/>
                <a:sym typeface="Karla"/>
              </a:rPr>
              <a:t> </a:t>
            </a:r>
            <a:r>
              <a:rPr lang="en">
                <a:latin typeface="Karla"/>
                <a:ea typeface="Karla"/>
                <a:cs typeface="Karla"/>
                <a:sym typeface="Karla"/>
              </a:rPr>
              <a:t>M</a:t>
            </a:r>
            <a:r>
              <a:rPr lang="en">
                <a:solidFill>
                  <a:srgbClr val="000000"/>
                </a:solidFill>
                <a:latin typeface="Karla"/>
                <a:ea typeface="Karla"/>
                <a:cs typeface="Karla"/>
                <a:sym typeface="Karla"/>
              </a:rPr>
              <a:t>issile effect</a:t>
            </a:r>
            <a:endParaRPr>
              <a:solidFill>
                <a:srgbClr val="000000"/>
              </a:solidFill>
              <a:latin typeface="Karla"/>
              <a:ea typeface="Karla"/>
              <a:cs typeface="Karla"/>
              <a:sym typeface="Karla"/>
            </a:endParaRPr>
          </a:p>
          <a:p>
            <a:pPr indent="-317500" lvl="0" marL="457200" rtl="0" algn="l">
              <a:spcBef>
                <a:spcPts val="0"/>
              </a:spcBef>
              <a:spcAft>
                <a:spcPts val="0"/>
              </a:spcAft>
              <a:buClr>
                <a:srgbClr val="000000"/>
              </a:buClr>
              <a:buSzPts val="1400"/>
              <a:buFont typeface="Karla"/>
              <a:buAutoNum type="alphaLcPeriod"/>
            </a:pPr>
            <a:r>
              <a:rPr lang="en">
                <a:solidFill>
                  <a:srgbClr val="000000"/>
                </a:solidFill>
                <a:latin typeface="Karla"/>
                <a:ea typeface="Karla"/>
                <a:cs typeface="Karla"/>
                <a:sym typeface="Karla"/>
              </a:rPr>
              <a:t> Patient falls</a:t>
            </a:r>
            <a:endParaRPr>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sz="1600">
                <a:solidFill>
                  <a:srgbClr val="000000"/>
                </a:solidFill>
                <a:latin typeface="Karla"/>
                <a:ea typeface="Karla"/>
                <a:cs typeface="Karla"/>
                <a:sym typeface="Karla"/>
              </a:rPr>
              <a:t> </a:t>
            </a:r>
            <a:r>
              <a:rPr lang="en">
                <a:solidFill>
                  <a:srgbClr val="000000"/>
                </a:solidFill>
                <a:latin typeface="Karla"/>
                <a:ea typeface="Karla"/>
                <a:cs typeface="Karla"/>
                <a:sym typeface="Karla"/>
              </a:rPr>
              <a:t>Radiation</a:t>
            </a:r>
            <a:endParaRPr>
              <a:solidFill>
                <a:srgbClr val="000000"/>
              </a:solidFill>
              <a:latin typeface="Karla"/>
              <a:ea typeface="Karla"/>
              <a:cs typeface="Karla"/>
              <a:sym typeface="Karla"/>
            </a:endParaRPr>
          </a:p>
          <a:p>
            <a:pPr indent="-317500" lvl="0" marL="457200" rtl="0" algn="l">
              <a:spcBef>
                <a:spcPts val="0"/>
              </a:spcBef>
              <a:spcAft>
                <a:spcPts val="0"/>
              </a:spcAft>
              <a:buClr>
                <a:srgbClr val="000000"/>
              </a:buClr>
              <a:buSzPts val="1400"/>
              <a:buFont typeface="Karla"/>
              <a:buAutoNum type="alphaLcPeriod"/>
            </a:pPr>
            <a:r>
              <a:rPr lang="en">
                <a:solidFill>
                  <a:srgbClr val="000000"/>
                </a:solidFill>
                <a:latin typeface="Karla"/>
                <a:ea typeface="Karla"/>
                <a:cs typeface="Karla"/>
                <a:sym typeface="Karla"/>
              </a:rPr>
              <a:t> Distorted results</a:t>
            </a:r>
            <a:endParaRPr/>
          </a:p>
        </p:txBody>
      </p:sp>
      <p:sp>
        <p:nvSpPr>
          <p:cNvPr id="627" name="Google Shape;627;p33"/>
          <p:cNvSpPr/>
          <p:nvPr/>
        </p:nvSpPr>
        <p:spPr>
          <a:xfrm>
            <a:off x="202525" y="2381523"/>
            <a:ext cx="7356000" cy="1633200"/>
          </a:xfrm>
          <a:prstGeom prst="roundRect">
            <a:avLst>
              <a:gd fmla="val 16667" name="adj"/>
            </a:avLst>
          </a:prstGeom>
          <a:solidFill>
            <a:srgbClr val="9DBDC1"/>
          </a:solid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1600">
                <a:solidFill>
                  <a:srgbClr val="000000"/>
                </a:solidFill>
                <a:latin typeface="Karla"/>
                <a:ea typeface="Karla"/>
                <a:cs typeface="Karla"/>
                <a:sym typeface="Karla"/>
              </a:rPr>
              <a:t>2- Which of the following is an example of stochastic effects</a:t>
            </a:r>
            <a:endParaRPr sz="1600">
              <a:solidFill>
                <a:srgbClr val="000000"/>
              </a:solidFill>
              <a:latin typeface="Karla"/>
              <a:ea typeface="Karla"/>
              <a:cs typeface="Karla"/>
              <a:sym typeface="Karla"/>
            </a:endParaRPr>
          </a:p>
          <a:p>
            <a:pPr indent="-317500" lvl="0" marL="457200" rtl="0" algn="l">
              <a:spcBef>
                <a:spcPts val="0"/>
              </a:spcBef>
              <a:spcAft>
                <a:spcPts val="0"/>
              </a:spcAft>
              <a:buClr>
                <a:srgbClr val="000000"/>
              </a:buClr>
              <a:buSzPts val="1400"/>
              <a:buFont typeface="Karla"/>
              <a:buAutoNum type="alphaLcPeriod"/>
            </a:pPr>
            <a:r>
              <a:rPr lang="en">
                <a:latin typeface="Karla"/>
                <a:ea typeface="Karla"/>
                <a:cs typeface="Karla"/>
                <a:sym typeface="Karla"/>
              </a:rPr>
              <a:t>Cataracts</a:t>
            </a:r>
            <a:endParaRPr>
              <a:solidFill>
                <a:srgbClr val="000000"/>
              </a:solidFill>
              <a:latin typeface="Karla"/>
              <a:ea typeface="Karla"/>
              <a:cs typeface="Karla"/>
              <a:sym typeface="Karla"/>
            </a:endParaRPr>
          </a:p>
          <a:p>
            <a:pPr indent="-317500" lvl="0" marL="457200" rtl="0" algn="l">
              <a:spcBef>
                <a:spcPts val="0"/>
              </a:spcBef>
              <a:spcAft>
                <a:spcPts val="0"/>
              </a:spcAft>
              <a:buClr>
                <a:srgbClr val="000000"/>
              </a:buClr>
              <a:buSzPts val="1400"/>
              <a:buFont typeface="Karla"/>
              <a:buAutoNum type="alphaLcPeriod"/>
            </a:pPr>
            <a:r>
              <a:rPr lang="en">
                <a:solidFill>
                  <a:srgbClr val="000000"/>
                </a:solidFill>
                <a:latin typeface="Karla"/>
                <a:ea typeface="Karla"/>
                <a:cs typeface="Karla"/>
                <a:sym typeface="Karla"/>
              </a:rPr>
              <a:t> Infertility</a:t>
            </a:r>
            <a:endParaRPr>
              <a:solidFill>
                <a:srgbClr val="000000"/>
              </a:solidFill>
              <a:latin typeface="Karla"/>
              <a:ea typeface="Karla"/>
              <a:cs typeface="Karla"/>
              <a:sym typeface="Karla"/>
            </a:endParaRPr>
          </a:p>
          <a:p>
            <a:pPr indent="-317500" lvl="0" marL="457200" rtl="0" algn="l">
              <a:spcBef>
                <a:spcPts val="0"/>
              </a:spcBef>
              <a:spcAft>
                <a:spcPts val="0"/>
              </a:spcAft>
              <a:buClr>
                <a:srgbClr val="000000"/>
              </a:buClr>
              <a:buSzPts val="1400"/>
              <a:buFont typeface="Karla"/>
              <a:buAutoNum type="alphaLcPeriod"/>
            </a:pPr>
            <a:r>
              <a:rPr lang="en">
                <a:solidFill>
                  <a:srgbClr val="000000"/>
                </a:solidFill>
                <a:latin typeface="Karla"/>
                <a:ea typeface="Karla"/>
                <a:cs typeface="Karla"/>
                <a:sym typeface="Karla"/>
              </a:rPr>
              <a:t> Lung fibrosis</a:t>
            </a:r>
            <a:endParaRPr>
              <a:solidFill>
                <a:srgbClr val="000000"/>
              </a:solidFill>
              <a:latin typeface="Karla"/>
              <a:ea typeface="Karla"/>
              <a:cs typeface="Karla"/>
              <a:sym typeface="Karla"/>
            </a:endParaRPr>
          </a:p>
          <a:p>
            <a:pPr indent="-317500" lvl="0" marL="457200" rtl="0" algn="l">
              <a:spcBef>
                <a:spcPts val="0"/>
              </a:spcBef>
              <a:spcAft>
                <a:spcPts val="0"/>
              </a:spcAft>
              <a:buClr>
                <a:srgbClr val="000000"/>
              </a:buClr>
              <a:buSzPts val="1400"/>
              <a:buFont typeface="Karla"/>
              <a:buAutoNum type="alphaLcPeriod"/>
            </a:pPr>
            <a:r>
              <a:rPr lang="en">
                <a:solidFill>
                  <a:srgbClr val="000000"/>
                </a:solidFill>
                <a:latin typeface="Karla"/>
                <a:ea typeface="Karla"/>
                <a:cs typeface="Karla"/>
                <a:sym typeface="Karla"/>
              </a:rPr>
              <a:t> </a:t>
            </a:r>
            <a:r>
              <a:rPr lang="en">
                <a:latin typeface="Karla"/>
                <a:ea typeface="Karla"/>
                <a:cs typeface="Karla"/>
                <a:sym typeface="Karla"/>
              </a:rPr>
              <a:t>Carcinogenic abnormalities </a:t>
            </a:r>
            <a:endParaRPr/>
          </a:p>
        </p:txBody>
      </p:sp>
      <p:sp>
        <p:nvSpPr>
          <p:cNvPr id="628" name="Google Shape;628;p33"/>
          <p:cNvSpPr/>
          <p:nvPr/>
        </p:nvSpPr>
        <p:spPr>
          <a:xfrm>
            <a:off x="3886203" y="4178810"/>
            <a:ext cx="3552600" cy="1633200"/>
          </a:xfrm>
          <a:prstGeom prst="roundRect">
            <a:avLst>
              <a:gd fmla="val 16667" name="adj"/>
            </a:avLst>
          </a:prstGeom>
          <a:solidFill>
            <a:srgbClr val="9DBDC1"/>
          </a:solid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2000">
                <a:solidFill>
                  <a:srgbClr val="000000"/>
                </a:solidFill>
                <a:latin typeface="Karla"/>
                <a:ea typeface="Karla"/>
                <a:cs typeface="Karla"/>
                <a:sym typeface="Karla"/>
              </a:rPr>
              <a:t>4- </a:t>
            </a:r>
            <a:r>
              <a:rPr lang="en" sz="1500">
                <a:latin typeface="Karla"/>
                <a:ea typeface="Karla"/>
                <a:cs typeface="Karla"/>
                <a:sym typeface="Karla"/>
              </a:rPr>
              <a:t>T</a:t>
            </a:r>
            <a:r>
              <a:rPr lang="en" sz="1500">
                <a:solidFill>
                  <a:srgbClr val="000000"/>
                </a:solidFill>
                <a:latin typeface="Karla"/>
                <a:ea typeface="Karla"/>
                <a:cs typeface="Karla"/>
                <a:sym typeface="Karla"/>
              </a:rPr>
              <a:t>he least toxic class of contrast agents:</a:t>
            </a:r>
            <a:endParaRPr sz="1500">
              <a:latin typeface="Karla"/>
              <a:ea typeface="Karla"/>
              <a:cs typeface="Karla"/>
              <a:sym typeface="Karla"/>
            </a:endParaRPr>
          </a:p>
          <a:p>
            <a:pPr indent="-317500" lvl="0" marL="457200" rtl="0" algn="l">
              <a:spcBef>
                <a:spcPts val="0"/>
              </a:spcBef>
              <a:spcAft>
                <a:spcPts val="0"/>
              </a:spcAft>
              <a:buClr>
                <a:srgbClr val="000000"/>
              </a:buClr>
              <a:buSzPts val="1400"/>
              <a:buFont typeface="Karla"/>
              <a:buAutoNum type="alphaLcPeriod"/>
            </a:pPr>
            <a:r>
              <a:rPr lang="en">
                <a:solidFill>
                  <a:srgbClr val="000000"/>
                </a:solidFill>
                <a:latin typeface="Karla"/>
                <a:ea typeface="Karla"/>
                <a:cs typeface="Karla"/>
                <a:sym typeface="Karla"/>
              </a:rPr>
              <a:t>ionizing, dimers</a:t>
            </a:r>
            <a:endParaRPr>
              <a:solidFill>
                <a:srgbClr val="000000"/>
              </a:solidFill>
              <a:latin typeface="Karla"/>
              <a:ea typeface="Karla"/>
              <a:cs typeface="Karla"/>
              <a:sym typeface="Karla"/>
            </a:endParaRPr>
          </a:p>
          <a:p>
            <a:pPr indent="-317500" lvl="0" marL="457200" rtl="0" algn="l">
              <a:spcBef>
                <a:spcPts val="0"/>
              </a:spcBef>
              <a:spcAft>
                <a:spcPts val="0"/>
              </a:spcAft>
              <a:buClr>
                <a:srgbClr val="000000"/>
              </a:buClr>
              <a:buSzPts val="1400"/>
              <a:buFont typeface="Karla"/>
              <a:buAutoNum type="alphaLcPeriod"/>
            </a:pPr>
            <a:r>
              <a:rPr lang="en">
                <a:solidFill>
                  <a:srgbClr val="000000"/>
                </a:solidFill>
                <a:latin typeface="Karla"/>
                <a:ea typeface="Karla"/>
                <a:cs typeface="Karla"/>
                <a:sym typeface="Karla"/>
              </a:rPr>
              <a:t>non ionic, monomer</a:t>
            </a:r>
            <a:endParaRPr>
              <a:solidFill>
                <a:srgbClr val="000000"/>
              </a:solidFill>
              <a:latin typeface="Karla"/>
              <a:ea typeface="Karla"/>
              <a:cs typeface="Karla"/>
              <a:sym typeface="Karla"/>
            </a:endParaRPr>
          </a:p>
          <a:p>
            <a:pPr indent="-317500" lvl="0" marL="457200" rtl="0" algn="l">
              <a:spcBef>
                <a:spcPts val="0"/>
              </a:spcBef>
              <a:spcAft>
                <a:spcPts val="0"/>
              </a:spcAft>
              <a:buClr>
                <a:srgbClr val="000000"/>
              </a:buClr>
              <a:buSzPts val="1400"/>
              <a:buFont typeface="Karla"/>
              <a:buAutoNum type="alphaLcPeriod"/>
            </a:pPr>
            <a:r>
              <a:rPr lang="en">
                <a:solidFill>
                  <a:srgbClr val="000000"/>
                </a:solidFill>
                <a:latin typeface="Karla"/>
                <a:ea typeface="Karla"/>
                <a:cs typeface="Karla"/>
                <a:sym typeface="Karla"/>
              </a:rPr>
              <a:t>non ionic, dimer</a:t>
            </a:r>
            <a:endParaRPr>
              <a:solidFill>
                <a:srgbClr val="000000"/>
              </a:solidFill>
              <a:latin typeface="Karla"/>
              <a:ea typeface="Karla"/>
              <a:cs typeface="Karla"/>
              <a:sym typeface="Karla"/>
            </a:endParaRPr>
          </a:p>
          <a:p>
            <a:pPr indent="-317500" lvl="0" marL="457200" rtl="0" algn="l">
              <a:spcBef>
                <a:spcPts val="0"/>
              </a:spcBef>
              <a:spcAft>
                <a:spcPts val="0"/>
              </a:spcAft>
              <a:buClr>
                <a:srgbClr val="000000"/>
              </a:buClr>
              <a:buSzPts val="1400"/>
              <a:buFont typeface="Karla"/>
              <a:buAutoNum type="alphaLcPeriod"/>
            </a:pPr>
            <a:r>
              <a:rPr lang="en">
                <a:solidFill>
                  <a:srgbClr val="000000"/>
                </a:solidFill>
                <a:latin typeface="Karla"/>
                <a:ea typeface="Karla"/>
                <a:cs typeface="Karla"/>
                <a:sym typeface="Karla"/>
              </a:rPr>
              <a:t>ionizing, monomers</a:t>
            </a:r>
            <a:endParaRPr/>
          </a:p>
        </p:txBody>
      </p:sp>
      <p:sp>
        <p:nvSpPr>
          <p:cNvPr id="629" name="Google Shape;629;p33"/>
          <p:cNvSpPr/>
          <p:nvPr/>
        </p:nvSpPr>
        <p:spPr>
          <a:xfrm>
            <a:off x="3886200" y="5976075"/>
            <a:ext cx="3552600" cy="1633200"/>
          </a:xfrm>
          <a:prstGeom prst="roundRect">
            <a:avLst>
              <a:gd fmla="val 16667" name="adj"/>
            </a:avLst>
          </a:prstGeom>
          <a:solidFill>
            <a:srgbClr val="9DBDC1"/>
          </a:solid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sz="2000">
                <a:solidFill>
                  <a:srgbClr val="000000"/>
                </a:solidFill>
                <a:latin typeface="Karla"/>
                <a:ea typeface="Karla"/>
                <a:cs typeface="Karla"/>
                <a:sym typeface="Karla"/>
              </a:rPr>
              <a:t>6- </a:t>
            </a:r>
            <a:r>
              <a:rPr lang="en" sz="1500">
                <a:latin typeface="Karla"/>
                <a:ea typeface="Karla"/>
                <a:cs typeface="Karla"/>
                <a:sym typeface="Karla"/>
              </a:rPr>
              <a:t>Which of the following cause NSF with impaired kidney function? </a:t>
            </a:r>
            <a:endParaRPr sz="1500">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a:solidFill>
                  <a:srgbClr val="000000"/>
                </a:solidFill>
                <a:latin typeface="Karla"/>
                <a:ea typeface="Karla"/>
                <a:cs typeface="Karla"/>
                <a:sym typeface="Karla"/>
              </a:rPr>
              <a:t>barium</a:t>
            </a:r>
            <a:endParaRPr>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a:latin typeface="Karla"/>
                <a:ea typeface="Karla"/>
                <a:cs typeface="Karla"/>
                <a:sym typeface="Karla"/>
              </a:rPr>
              <a:t>gadolinium</a:t>
            </a:r>
            <a:r>
              <a:rPr lang="en" sz="1600">
                <a:solidFill>
                  <a:srgbClr val="000000"/>
                </a:solidFill>
                <a:latin typeface="Karla"/>
                <a:ea typeface="Karla"/>
                <a:cs typeface="Karla"/>
                <a:sym typeface="Karla"/>
              </a:rPr>
              <a:t> </a:t>
            </a:r>
            <a:endParaRPr sz="1600">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a:solidFill>
                  <a:srgbClr val="000000"/>
                </a:solidFill>
                <a:latin typeface="Karla"/>
                <a:ea typeface="Karla"/>
                <a:cs typeface="Karla"/>
                <a:sym typeface="Karla"/>
              </a:rPr>
              <a:t>Thorotrast</a:t>
            </a:r>
            <a:endParaRPr>
              <a:solidFill>
                <a:srgbClr val="000000"/>
              </a:solidFill>
              <a:latin typeface="Karla"/>
              <a:ea typeface="Karla"/>
              <a:cs typeface="Karla"/>
              <a:sym typeface="Karla"/>
            </a:endParaRPr>
          </a:p>
          <a:p>
            <a:pPr indent="-330200" lvl="0" marL="457200" rtl="0" algn="l">
              <a:spcBef>
                <a:spcPts val="0"/>
              </a:spcBef>
              <a:spcAft>
                <a:spcPts val="0"/>
              </a:spcAft>
              <a:buClr>
                <a:srgbClr val="000000"/>
              </a:buClr>
              <a:buSzPts val="1600"/>
              <a:buFont typeface="Karla"/>
              <a:buAutoNum type="alphaLcPeriod"/>
            </a:pPr>
            <a:r>
              <a:rPr lang="en">
                <a:solidFill>
                  <a:srgbClr val="000000"/>
                </a:solidFill>
                <a:latin typeface="Karla"/>
                <a:ea typeface="Karla"/>
                <a:cs typeface="Karla"/>
                <a:sym typeface="Karla"/>
              </a:rPr>
              <a:t>Iodinated contrast</a:t>
            </a:r>
            <a:endParaRPr/>
          </a:p>
        </p:txBody>
      </p:sp>
      <p:sp>
        <p:nvSpPr>
          <p:cNvPr id="630" name="Google Shape;630;p33"/>
          <p:cNvSpPr/>
          <p:nvPr/>
        </p:nvSpPr>
        <p:spPr>
          <a:xfrm rot="5400000">
            <a:off x="5943475" y="9033825"/>
            <a:ext cx="886500" cy="2227500"/>
          </a:xfrm>
          <a:prstGeom prst="roundRect">
            <a:avLst>
              <a:gd fmla="val 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Karla"/>
                <a:ea typeface="Karla"/>
                <a:cs typeface="Karla"/>
                <a:sym typeface="Karla"/>
              </a:rPr>
              <a:t>Answers</a:t>
            </a:r>
            <a:endParaRPr>
              <a:latin typeface="Karla"/>
              <a:ea typeface="Karla"/>
              <a:cs typeface="Karla"/>
              <a:sym typeface="Karla"/>
            </a:endParaRPr>
          </a:p>
          <a:p>
            <a:pPr indent="0" lvl="0" marL="0" rtl="0" algn="l">
              <a:spcBef>
                <a:spcPts val="0"/>
              </a:spcBef>
              <a:spcAft>
                <a:spcPts val="0"/>
              </a:spcAft>
              <a:buNone/>
            </a:pPr>
            <a:r>
              <a:rPr lang="en">
                <a:latin typeface="Karla"/>
                <a:ea typeface="Karla"/>
                <a:cs typeface="Karla"/>
                <a:sym typeface="Karla"/>
              </a:rPr>
              <a:t>1) c</a:t>
            </a:r>
            <a:endParaRPr>
              <a:latin typeface="Karla"/>
              <a:ea typeface="Karla"/>
              <a:cs typeface="Karla"/>
              <a:sym typeface="Karla"/>
            </a:endParaRPr>
          </a:p>
          <a:p>
            <a:pPr indent="0" lvl="0" marL="0" rtl="0" algn="l">
              <a:spcBef>
                <a:spcPts val="0"/>
              </a:spcBef>
              <a:spcAft>
                <a:spcPts val="0"/>
              </a:spcAft>
              <a:buNone/>
            </a:pPr>
            <a:r>
              <a:rPr lang="en">
                <a:latin typeface="Karla"/>
                <a:ea typeface="Karla"/>
                <a:cs typeface="Karla"/>
                <a:sym typeface="Karla"/>
              </a:rPr>
              <a:t>2)d</a:t>
            </a:r>
            <a:endParaRPr>
              <a:latin typeface="Karla"/>
              <a:ea typeface="Karla"/>
              <a:cs typeface="Karla"/>
              <a:sym typeface="Karla"/>
            </a:endParaRPr>
          </a:p>
          <a:p>
            <a:pPr indent="0" lvl="0" marL="0" rtl="0" algn="l">
              <a:spcBef>
                <a:spcPts val="0"/>
              </a:spcBef>
              <a:spcAft>
                <a:spcPts val="0"/>
              </a:spcAft>
              <a:buNone/>
            </a:pPr>
            <a:r>
              <a:rPr lang="en">
                <a:latin typeface="Karla"/>
                <a:ea typeface="Karla"/>
                <a:cs typeface="Karla"/>
                <a:sym typeface="Karla"/>
              </a:rPr>
              <a:t>3)b</a:t>
            </a:r>
            <a:endParaRPr>
              <a:latin typeface="Karla"/>
              <a:ea typeface="Karla"/>
              <a:cs typeface="Karla"/>
              <a:sym typeface="Karla"/>
            </a:endParaRPr>
          </a:p>
          <a:p>
            <a:pPr indent="0" lvl="0" marL="0" rtl="0" algn="l">
              <a:spcBef>
                <a:spcPts val="0"/>
              </a:spcBef>
              <a:spcAft>
                <a:spcPts val="0"/>
              </a:spcAft>
              <a:buNone/>
            </a:pPr>
            <a:r>
              <a:rPr lang="en">
                <a:latin typeface="Karla"/>
                <a:ea typeface="Karla"/>
                <a:cs typeface="Karla"/>
                <a:sym typeface="Karla"/>
              </a:rPr>
              <a:t>4)c</a:t>
            </a:r>
            <a:endParaRPr>
              <a:latin typeface="Karla"/>
              <a:ea typeface="Karla"/>
              <a:cs typeface="Karla"/>
              <a:sym typeface="Karla"/>
            </a:endParaRPr>
          </a:p>
          <a:p>
            <a:pPr indent="0" lvl="0" marL="0" rtl="0" algn="l">
              <a:spcBef>
                <a:spcPts val="0"/>
              </a:spcBef>
              <a:spcAft>
                <a:spcPts val="0"/>
              </a:spcAft>
              <a:buNone/>
            </a:pPr>
            <a:r>
              <a:rPr lang="en">
                <a:latin typeface="Karla"/>
                <a:ea typeface="Karla"/>
                <a:cs typeface="Karla"/>
                <a:sym typeface="Karla"/>
              </a:rPr>
              <a:t>5) a</a:t>
            </a:r>
            <a:endParaRPr>
              <a:latin typeface="Karla"/>
              <a:ea typeface="Karla"/>
              <a:cs typeface="Karla"/>
              <a:sym typeface="Karla"/>
            </a:endParaRPr>
          </a:p>
          <a:p>
            <a:pPr indent="0" lvl="0" marL="0" rtl="0" algn="l">
              <a:spcBef>
                <a:spcPts val="0"/>
              </a:spcBef>
              <a:spcAft>
                <a:spcPts val="0"/>
              </a:spcAft>
              <a:buNone/>
            </a:pPr>
            <a:r>
              <a:rPr lang="en">
                <a:latin typeface="Karla"/>
                <a:ea typeface="Karla"/>
                <a:cs typeface="Karla"/>
                <a:sym typeface="Karla"/>
              </a:rPr>
              <a:t>6) b</a:t>
            </a:r>
            <a:endParaRPr>
              <a:latin typeface="Karla"/>
              <a:ea typeface="Karla"/>
              <a:cs typeface="Karla"/>
              <a:sym typeface="Karla"/>
            </a:endParaRPr>
          </a:p>
          <a:p>
            <a:pPr indent="0" lvl="0" marL="0" rtl="0" algn="l">
              <a:spcBef>
                <a:spcPts val="0"/>
              </a:spcBef>
              <a:spcAft>
                <a:spcPts val="0"/>
              </a:spcAft>
              <a:buNone/>
            </a:pPr>
            <a:r>
              <a:rPr lang="en">
                <a:latin typeface="Karla"/>
                <a:ea typeface="Karla"/>
                <a:cs typeface="Karla"/>
                <a:sym typeface="Karla"/>
              </a:rPr>
              <a:t>7)c</a:t>
            </a:r>
            <a:endParaRPr>
              <a:latin typeface="Karla"/>
              <a:ea typeface="Karla"/>
              <a:cs typeface="Karla"/>
              <a:sym typeface="Karla"/>
            </a:endParaRPr>
          </a:p>
          <a:p>
            <a:pPr indent="0" lvl="0" marL="0" rtl="0" algn="l">
              <a:spcBef>
                <a:spcPts val="0"/>
              </a:spcBef>
              <a:spcAft>
                <a:spcPts val="0"/>
              </a:spcAft>
              <a:buNone/>
            </a:pPr>
            <a:r>
              <a:rPr lang="en">
                <a:latin typeface="Karla"/>
                <a:ea typeface="Karla"/>
                <a:cs typeface="Karla"/>
                <a:sym typeface="Karla"/>
              </a:rPr>
              <a:t>8)d</a:t>
            </a:r>
            <a:endParaRPr>
              <a:latin typeface="Karla"/>
              <a:ea typeface="Karla"/>
              <a:cs typeface="Karla"/>
              <a:sym typeface="Karla"/>
            </a:endParaRPr>
          </a:p>
        </p:txBody>
      </p:sp>
      <p:sp>
        <p:nvSpPr>
          <p:cNvPr id="631" name="Google Shape;631;p33"/>
          <p:cNvSpPr/>
          <p:nvPr/>
        </p:nvSpPr>
        <p:spPr>
          <a:xfrm>
            <a:off x="220625" y="7838060"/>
            <a:ext cx="3552600" cy="1633200"/>
          </a:xfrm>
          <a:prstGeom prst="roundRect">
            <a:avLst>
              <a:gd fmla="val 16667" name="adj"/>
            </a:avLst>
          </a:prstGeom>
          <a:solidFill>
            <a:srgbClr val="9DBDC1"/>
          </a:solid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b="1" lang="en" sz="1500">
                <a:latin typeface="Karla"/>
                <a:ea typeface="Karla"/>
                <a:cs typeface="Karla"/>
                <a:sym typeface="Karla"/>
              </a:rPr>
              <a:t>7-</a:t>
            </a:r>
            <a:r>
              <a:rPr b="1" lang="en" sz="1500">
                <a:latin typeface="Karla"/>
                <a:ea typeface="Karla"/>
                <a:cs typeface="Karla"/>
                <a:sym typeface="Karla"/>
              </a:rPr>
              <a:t> </a:t>
            </a:r>
            <a:r>
              <a:rPr lang="en" sz="1500">
                <a:latin typeface="Karla"/>
                <a:ea typeface="Karla"/>
                <a:cs typeface="Karla"/>
                <a:sym typeface="Karla"/>
              </a:rPr>
              <a:t>Which cell structure that is the most affected by radiation ? </a:t>
            </a:r>
            <a:endParaRPr sz="1500">
              <a:latin typeface="Karla"/>
              <a:ea typeface="Karla"/>
              <a:cs typeface="Karla"/>
              <a:sym typeface="Karla"/>
            </a:endParaRPr>
          </a:p>
          <a:p>
            <a:pPr indent="0" lvl="0" marL="0" rtl="0" algn="l">
              <a:spcBef>
                <a:spcPts val="0"/>
              </a:spcBef>
              <a:spcAft>
                <a:spcPts val="0"/>
              </a:spcAft>
              <a:buClr>
                <a:srgbClr val="000000"/>
              </a:buClr>
              <a:buSzPts val="1100"/>
              <a:buFont typeface="Arial"/>
              <a:buNone/>
            </a:pPr>
            <a:r>
              <a:rPr lang="en" sz="1500">
                <a:latin typeface="Karla"/>
                <a:ea typeface="Karla"/>
                <a:cs typeface="Karla"/>
                <a:sym typeface="Karla"/>
              </a:rPr>
              <a:t>Cell membranes </a:t>
            </a:r>
            <a:endParaRPr sz="1500">
              <a:latin typeface="Karla"/>
              <a:ea typeface="Karla"/>
              <a:cs typeface="Karla"/>
              <a:sym typeface="Karla"/>
            </a:endParaRPr>
          </a:p>
          <a:p>
            <a:pPr indent="0" lvl="0" marL="0" rtl="0" algn="l">
              <a:spcBef>
                <a:spcPts val="0"/>
              </a:spcBef>
              <a:spcAft>
                <a:spcPts val="0"/>
              </a:spcAft>
              <a:buClr>
                <a:srgbClr val="000000"/>
              </a:buClr>
              <a:buSzPts val="1100"/>
              <a:buFont typeface="Arial"/>
              <a:buNone/>
            </a:pPr>
            <a:r>
              <a:rPr lang="en" sz="1500">
                <a:latin typeface="Karla"/>
                <a:ea typeface="Karla"/>
                <a:cs typeface="Karla"/>
                <a:sym typeface="Karla"/>
              </a:rPr>
              <a:t>B) Cell wall </a:t>
            </a:r>
            <a:endParaRPr sz="1500">
              <a:latin typeface="Karla"/>
              <a:ea typeface="Karla"/>
              <a:cs typeface="Karla"/>
              <a:sym typeface="Karla"/>
            </a:endParaRPr>
          </a:p>
          <a:p>
            <a:pPr indent="0" lvl="0" marL="0" rtl="0" algn="l">
              <a:spcBef>
                <a:spcPts val="0"/>
              </a:spcBef>
              <a:spcAft>
                <a:spcPts val="0"/>
              </a:spcAft>
              <a:buClr>
                <a:srgbClr val="000000"/>
              </a:buClr>
              <a:buSzPts val="1100"/>
              <a:buFont typeface="Arial"/>
              <a:buNone/>
            </a:pPr>
            <a:r>
              <a:rPr lang="en" sz="1500">
                <a:latin typeface="Karla"/>
                <a:ea typeface="Karla"/>
                <a:cs typeface="Karla"/>
                <a:sym typeface="Karla"/>
              </a:rPr>
              <a:t>C) DNA </a:t>
            </a:r>
            <a:endParaRPr sz="1500">
              <a:latin typeface="Karla"/>
              <a:ea typeface="Karla"/>
              <a:cs typeface="Karla"/>
              <a:sym typeface="Karla"/>
            </a:endParaRPr>
          </a:p>
          <a:p>
            <a:pPr indent="0" lvl="0" marL="0" rtl="0" algn="l">
              <a:spcBef>
                <a:spcPts val="0"/>
              </a:spcBef>
              <a:spcAft>
                <a:spcPts val="0"/>
              </a:spcAft>
              <a:buClr>
                <a:srgbClr val="000000"/>
              </a:buClr>
              <a:buSzPts val="1100"/>
              <a:buFont typeface="Arial"/>
              <a:buNone/>
            </a:pPr>
            <a:r>
              <a:rPr lang="en" sz="1500">
                <a:latin typeface="Karla"/>
                <a:ea typeface="Karla"/>
                <a:cs typeface="Karla"/>
                <a:sym typeface="Karla"/>
              </a:rPr>
              <a:t>D) Cytoplasm</a:t>
            </a:r>
            <a:endParaRPr sz="1500">
              <a:latin typeface="Karla"/>
              <a:ea typeface="Karla"/>
              <a:cs typeface="Karla"/>
              <a:sym typeface="Karla"/>
            </a:endParaRPr>
          </a:p>
          <a:p>
            <a:pPr indent="0" lvl="0" marL="0" rtl="0" algn="l">
              <a:spcBef>
                <a:spcPts val="0"/>
              </a:spcBef>
              <a:spcAft>
                <a:spcPts val="0"/>
              </a:spcAft>
              <a:buClr>
                <a:srgbClr val="000000"/>
              </a:buClr>
              <a:buSzPts val="1100"/>
              <a:buFont typeface="Arial"/>
              <a:buNone/>
            </a:pPr>
            <a:r>
              <a:t/>
            </a:r>
            <a:endParaRPr sz="1500">
              <a:latin typeface="Karla"/>
              <a:ea typeface="Karla"/>
              <a:cs typeface="Karla"/>
              <a:sym typeface="Karla"/>
            </a:endParaRPr>
          </a:p>
        </p:txBody>
      </p:sp>
      <p:sp>
        <p:nvSpPr>
          <p:cNvPr id="632" name="Google Shape;632;p33"/>
          <p:cNvSpPr/>
          <p:nvPr/>
        </p:nvSpPr>
        <p:spPr>
          <a:xfrm>
            <a:off x="3886200" y="7838047"/>
            <a:ext cx="3552600" cy="1633200"/>
          </a:xfrm>
          <a:prstGeom prst="roundRect">
            <a:avLst>
              <a:gd fmla="val 16667" name="adj"/>
            </a:avLst>
          </a:prstGeom>
          <a:solidFill>
            <a:srgbClr val="9DBDC1"/>
          </a:solid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t/>
            </a:r>
            <a:endParaRPr b="1" sz="1500">
              <a:latin typeface="Karla"/>
              <a:ea typeface="Karla"/>
              <a:cs typeface="Karla"/>
              <a:sym typeface="Karla"/>
            </a:endParaRPr>
          </a:p>
          <a:p>
            <a:pPr indent="0" lvl="0" marL="0" rtl="0" algn="l">
              <a:spcBef>
                <a:spcPts val="0"/>
              </a:spcBef>
              <a:spcAft>
                <a:spcPts val="0"/>
              </a:spcAft>
              <a:buClr>
                <a:srgbClr val="000000"/>
              </a:buClr>
              <a:buSzPts val="1100"/>
              <a:buFont typeface="Arial"/>
              <a:buNone/>
            </a:pPr>
            <a:r>
              <a:t/>
            </a:r>
            <a:endParaRPr b="1" sz="1500">
              <a:latin typeface="Karla"/>
              <a:ea typeface="Karla"/>
              <a:cs typeface="Karla"/>
              <a:sym typeface="Karla"/>
            </a:endParaRPr>
          </a:p>
          <a:p>
            <a:pPr indent="0" lvl="0" marL="0" rtl="0" algn="l">
              <a:spcBef>
                <a:spcPts val="0"/>
              </a:spcBef>
              <a:spcAft>
                <a:spcPts val="0"/>
              </a:spcAft>
              <a:buClr>
                <a:srgbClr val="000000"/>
              </a:buClr>
              <a:buSzPts val="1100"/>
              <a:buFont typeface="Arial"/>
              <a:buNone/>
            </a:pPr>
            <a:r>
              <a:rPr b="1" lang="en" sz="1500">
                <a:latin typeface="Karla"/>
                <a:ea typeface="Karla"/>
                <a:cs typeface="Karla"/>
                <a:sym typeface="Karla"/>
              </a:rPr>
              <a:t>8</a:t>
            </a:r>
            <a:r>
              <a:rPr b="1" lang="en" sz="1500">
                <a:latin typeface="Karla"/>
                <a:ea typeface="Karla"/>
                <a:cs typeface="Karla"/>
                <a:sym typeface="Karla"/>
              </a:rPr>
              <a:t>- </a:t>
            </a:r>
            <a:r>
              <a:rPr lang="en" sz="1500">
                <a:latin typeface="Karla"/>
                <a:ea typeface="Karla"/>
                <a:cs typeface="Karla"/>
                <a:sym typeface="Karla"/>
              </a:rPr>
              <a:t> Which of the following IS NOT a side effect of iodinated contrast material? </a:t>
            </a:r>
            <a:endParaRPr sz="1500">
              <a:latin typeface="Karla"/>
              <a:ea typeface="Karla"/>
              <a:cs typeface="Karla"/>
              <a:sym typeface="Karla"/>
            </a:endParaRPr>
          </a:p>
          <a:p>
            <a:pPr indent="0" lvl="0" marL="0" rtl="0" algn="l">
              <a:spcBef>
                <a:spcPts val="0"/>
              </a:spcBef>
              <a:spcAft>
                <a:spcPts val="0"/>
              </a:spcAft>
              <a:buClr>
                <a:srgbClr val="000000"/>
              </a:buClr>
              <a:buSzPts val="1100"/>
              <a:buFont typeface="Arial"/>
              <a:buNone/>
            </a:pPr>
            <a:r>
              <a:rPr lang="en" sz="1500">
                <a:latin typeface="Karla"/>
                <a:ea typeface="Karla"/>
                <a:cs typeface="Karla"/>
                <a:sym typeface="Karla"/>
              </a:rPr>
              <a:t>A) Urticarial rash</a:t>
            </a:r>
            <a:endParaRPr sz="1500">
              <a:latin typeface="Karla"/>
              <a:ea typeface="Karla"/>
              <a:cs typeface="Karla"/>
              <a:sym typeface="Karla"/>
            </a:endParaRPr>
          </a:p>
          <a:p>
            <a:pPr indent="0" lvl="0" marL="0" rtl="0" algn="l">
              <a:spcBef>
                <a:spcPts val="0"/>
              </a:spcBef>
              <a:spcAft>
                <a:spcPts val="0"/>
              </a:spcAft>
              <a:buClr>
                <a:srgbClr val="000000"/>
              </a:buClr>
              <a:buSzPts val="1100"/>
              <a:buFont typeface="Arial"/>
              <a:buNone/>
            </a:pPr>
            <a:r>
              <a:rPr lang="en" sz="1500">
                <a:latin typeface="Karla"/>
                <a:ea typeface="Karla"/>
                <a:cs typeface="Karla"/>
                <a:sym typeface="Karla"/>
              </a:rPr>
              <a:t> B) Bronchospasm </a:t>
            </a:r>
            <a:endParaRPr sz="1500">
              <a:latin typeface="Karla"/>
              <a:ea typeface="Karla"/>
              <a:cs typeface="Karla"/>
              <a:sym typeface="Karla"/>
            </a:endParaRPr>
          </a:p>
          <a:p>
            <a:pPr indent="0" lvl="0" marL="0" rtl="0" algn="l">
              <a:spcBef>
                <a:spcPts val="0"/>
              </a:spcBef>
              <a:spcAft>
                <a:spcPts val="0"/>
              </a:spcAft>
              <a:buClr>
                <a:srgbClr val="000000"/>
              </a:buClr>
              <a:buSzPts val="1100"/>
              <a:buFont typeface="Arial"/>
              <a:buNone/>
            </a:pPr>
            <a:r>
              <a:rPr lang="en" sz="1500">
                <a:latin typeface="Karla"/>
                <a:ea typeface="Karla"/>
                <a:cs typeface="Karla"/>
                <a:sym typeface="Karla"/>
              </a:rPr>
              <a:t>C) Laryngeal edema </a:t>
            </a:r>
            <a:endParaRPr sz="1500">
              <a:latin typeface="Karla"/>
              <a:ea typeface="Karla"/>
              <a:cs typeface="Karla"/>
              <a:sym typeface="Karla"/>
            </a:endParaRPr>
          </a:p>
          <a:p>
            <a:pPr indent="0" lvl="0" marL="0" rtl="0" algn="l">
              <a:spcBef>
                <a:spcPts val="0"/>
              </a:spcBef>
              <a:spcAft>
                <a:spcPts val="0"/>
              </a:spcAft>
              <a:buClr>
                <a:srgbClr val="000000"/>
              </a:buClr>
              <a:buSzPts val="1100"/>
              <a:buFont typeface="Arial"/>
              <a:buNone/>
            </a:pPr>
            <a:r>
              <a:rPr lang="en" sz="1500">
                <a:latin typeface="Karla"/>
                <a:ea typeface="Karla"/>
                <a:cs typeface="Karla"/>
                <a:sym typeface="Karla"/>
              </a:rPr>
              <a:t>D) Hypertension </a:t>
            </a:r>
            <a:endParaRPr sz="1500">
              <a:latin typeface="Karla"/>
              <a:ea typeface="Karla"/>
              <a:cs typeface="Karla"/>
              <a:sym typeface="Karla"/>
            </a:endParaRPr>
          </a:p>
          <a:p>
            <a:pPr indent="0" lvl="0" marL="0" rtl="0" algn="l">
              <a:spcBef>
                <a:spcPts val="0"/>
              </a:spcBef>
              <a:spcAft>
                <a:spcPts val="0"/>
              </a:spcAft>
              <a:buClr>
                <a:srgbClr val="000000"/>
              </a:buClr>
              <a:buSzPts val="1100"/>
              <a:buFont typeface="Arial"/>
              <a:buNone/>
            </a:pPr>
            <a:r>
              <a:t/>
            </a:r>
            <a:endParaRPr sz="1500">
              <a:latin typeface="Karla"/>
              <a:ea typeface="Karla"/>
              <a:cs typeface="Karla"/>
              <a:sym typeface="Karla"/>
            </a:endParaRPr>
          </a:p>
          <a:p>
            <a:pPr indent="0" lvl="0" marL="0" rtl="0" algn="l">
              <a:spcBef>
                <a:spcPts val="0"/>
              </a:spcBef>
              <a:spcAft>
                <a:spcPts val="0"/>
              </a:spcAft>
              <a:buClr>
                <a:srgbClr val="000000"/>
              </a:buClr>
              <a:buSzPts val="1100"/>
              <a:buFont typeface="Arial"/>
              <a:buNone/>
            </a:pPr>
            <a:r>
              <a:t/>
            </a:r>
            <a:endParaRPr sz="1500">
              <a:latin typeface="Karla"/>
              <a:ea typeface="Karla"/>
              <a:cs typeface="Karla"/>
              <a:sym typeface="Karl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p16"/>
          <p:cNvPicPr preferRelativeResize="0"/>
          <p:nvPr/>
        </p:nvPicPr>
        <p:blipFill rotWithShape="1">
          <a:blip r:embed="rId3">
            <a:alphaModFix/>
          </a:blip>
          <a:srcRect b="0" l="0" r="0" t="55120"/>
          <a:stretch/>
        </p:blipFill>
        <p:spPr>
          <a:xfrm>
            <a:off x="3886200" y="8672350"/>
            <a:ext cx="3886199" cy="1886699"/>
          </a:xfrm>
          <a:prstGeom prst="rect">
            <a:avLst/>
          </a:prstGeom>
          <a:noFill/>
          <a:ln>
            <a:noFill/>
          </a:ln>
        </p:spPr>
      </p:pic>
      <p:pic>
        <p:nvPicPr>
          <p:cNvPr id="128" name="Google Shape;128;p16"/>
          <p:cNvPicPr preferRelativeResize="0"/>
          <p:nvPr/>
        </p:nvPicPr>
        <p:blipFill rotWithShape="1">
          <a:blip r:embed="rId3">
            <a:alphaModFix/>
          </a:blip>
          <a:srcRect b="44021" l="0" r="0" t="0"/>
          <a:stretch/>
        </p:blipFill>
        <p:spPr>
          <a:xfrm>
            <a:off x="0" y="8672350"/>
            <a:ext cx="3886199" cy="1886699"/>
          </a:xfrm>
          <a:prstGeom prst="rect">
            <a:avLst/>
          </a:prstGeom>
          <a:noFill/>
          <a:ln>
            <a:noFill/>
          </a:ln>
        </p:spPr>
      </p:pic>
      <p:sp>
        <p:nvSpPr>
          <p:cNvPr id="129" name="Google Shape;129;p16"/>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2</a:t>
            </a:r>
            <a:endParaRPr sz="1800">
              <a:solidFill>
                <a:srgbClr val="005E68"/>
              </a:solidFill>
              <a:latin typeface="Spectral"/>
              <a:ea typeface="Spectral"/>
              <a:cs typeface="Spectral"/>
              <a:sym typeface="Spectral"/>
            </a:endParaRPr>
          </a:p>
        </p:txBody>
      </p:sp>
      <p:sp>
        <p:nvSpPr>
          <p:cNvPr id="130" name="Google Shape;130;p16"/>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6"/>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2" name="Google Shape;132;p16"/>
          <p:cNvSpPr txBox="1"/>
          <p:nvPr/>
        </p:nvSpPr>
        <p:spPr>
          <a:xfrm>
            <a:off x="2265450" y="-75425"/>
            <a:ext cx="3241500" cy="6297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300">
                <a:solidFill>
                  <a:srgbClr val="005E68"/>
                </a:solidFill>
                <a:latin typeface="Arvo"/>
                <a:ea typeface="Arvo"/>
                <a:cs typeface="Arvo"/>
                <a:sym typeface="Arvo"/>
              </a:rPr>
              <a:t>Introduction </a:t>
            </a:r>
            <a:endParaRPr b="1" sz="2300">
              <a:solidFill>
                <a:srgbClr val="005E68"/>
              </a:solidFill>
              <a:latin typeface="Arvo"/>
              <a:ea typeface="Arvo"/>
              <a:cs typeface="Arvo"/>
              <a:sym typeface="Arvo"/>
            </a:endParaRPr>
          </a:p>
        </p:txBody>
      </p:sp>
      <p:sp>
        <p:nvSpPr>
          <p:cNvPr id="133" name="Google Shape;133;p16"/>
          <p:cNvSpPr txBox="1"/>
          <p:nvPr/>
        </p:nvSpPr>
        <p:spPr>
          <a:xfrm>
            <a:off x="392825" y="307075"/>
            <a:ext cx="48123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0D8F9D"/>
                </a:solidFill>
                <a:latin typeface="Karla"/>
                <a:ea typeface="Karla"/>
                <a:cs typeface="Karla"/>
                <a:sym typeface="Karla"/>
              </a:rPr>
              <a:t>Radiation units</a:t>
            </a:r>
            <a:endParaRPr b="1" sz="2000">
              <a:solidFill>
                <a:srgbClr val="0D8F9D"/>
              </a:solidFill>
              <a:latin typeface="Karla"/>
              <a:ea typeface="Karla"/>
              <a:cs typeface="Karla"/>
              <a:sym typeface="Karla"/>
            </a:endParaRPr>
          </a:p>
        </p:txBody>
      </p:sp>
      <p:sp>
        <p:nvSpPr>
          <p:cNvPr id="134" name="Google Shape;134;p16"/>
          <p:cNvSpPr txBox="1"/>
          <p:nvPr/>
        </p:nvSpPr>
        <p:spPr>
          <a:xfrm>
            <a:off x="398508" y="8295236"/>
            <a:ext cx="48123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0D8F9D"/>
                </a:solidFill>
                <a:latin typeface="Karla"/>
                <a:ea typeface="Karla"/>
                <a:cs typeface="Karla"/>
                <a:sym typeface="Karla"/>
              </a:rPr>
              <a:t>Effects of nuclear exposure </a:t>
            </a:r>
            <a:endParaRPr b="1" sz="2000">
              <a:solidFill>
                <a:srgbClr val="0D8F9D"/>
              </a:solidFill>
              <a:latin typeface="Karla"/>
              <a:ea typeface="Karla"/>
              <a:cs typeface="Karla"/>
              <a:sym typeface="Karla"/>
            </a:endParaRPr>
          </a:p>
        </p:txBody>
      </p:sp>
      <p:sp>
        <p:nvSpPr>
          <p:cNvPr id="135" name="Google Shape;135;p16"/>
          <p:cNvSpPr txBox="1"/>
          <p:nvPr/>
        </p:nvSpPr>
        <p:spPr>
          <a:xfrm>
            <a:off x="-125" y="619950"/>
            <a:ext cx="7772400" cy="2132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Karla"/>
              <a:buAutoNum type="arabicPeriod"/>
            </a:pPr>
            <a:r>
              <a:rPr b="1" lang="en">
                <a:latin typeface="Karla"/>
                <a:ea typeface="Karla"/>
                <a:cs typeface="Karla"/>
                <a:sym typeface="Karla"/>
              </a:rPr>
              <a:t>RAD (Radiation Absorbed Dose) </a:t>
            </a:r>
            <a:endParaRPr b="1">
              <a:latin typeface="Karla"/>
              <a:ea typeface="Karla"/>
              <a:cs typeface="Karla"/>
              <a:sym typeface="Karla"/>
            </a:endParaRPr>
          </a:p>
          <a:p>
            <a:pPr indent="0" lvl="0" marL="0" rtl="0" algn="l">
              <a:spcBef>
                <a:spcPts val="0"/>
              </a:spcBef>
              <a:spcAft>
                <a:spcPts val="0"/>
              </a:spcAft>
              <a:buNone/>
            </a:pPr>
            <a:r>
              <a:rPr lang="en">
                <a:latin typeface="Karla"/>
                <a:ea typeface="Karla"/>
                <a:cs typeface="Karla"/>
                <a:sym typeface="Karla"/>
              </a:rPr>
              <a:t>Original measuring unit for expressing the absorption of all types of ionizing radiation (alpha, beta, gamma, neutrons, etc) into any medium.</a:t>
            </a:r>
            <a:endParaRPr>
              <a:latin typeface="Karla"/>
              <a:ea typeface="Karla"/>
              <a:cs typeface="Karla"/>
              <a:sym typeface="Karla"/>
            </a:endParaRPr>
          </a:p>
          <a:p>
            <a:pPr indent="0" lvl="0" marL="0" rtl="0" algn="l">
              <a:spcBef>
                <a:spcPts val="0"/>
              </a:spcBef>
              <a:spcAft>
                <a:spcPts val="0"/>
              </a:spcAft>
              <a:buNone/>
            </a:pPr>
            <a:r>
              <a:t/>
            </a:r>
            <a:endParaRPr>
              <a:latin typeface="Karla"/>
              <a:ea typeface="Karla"/>
              <a:cs typeface="Karla"/>
              <a:sym typeface="Karla"/>
            </a:endParaRPr>
          </a:p>
          <a:p>
            <a:pPr indent="-317500" lvl="0" marL="457200" rtl="0" algn="l">
              <a:spcBef>
                <a:spcPts val="0"/>
              </a:spcBef>
              <a:spcAft>
                <a:spcPts val="0"/>
              </a:spcAft>
              <a:buSzPts val="1400"/>
              <a:buFont typeface="Karla"/>
              <a:buAutoNum type="arabicPeriod"/>
            </a:pPr>
            <a:r>
              <a:rPr b="1" lang="en">
                <a:latin typeface="Karla"/>
                <a:ea typeface="Karla"/>
                <a:cs typeface="Karla"/>
                <a:sym typeface="Karla"/>
              </a:rPr>
              <a:t>REM (Roentgen Equivalent Man) </a:t>
            </a:r>
            <a:endParaRPr b="1">
              <a:latin typeface="Karla"/>
              <a:ea typeface="Karla"/>
              <a:cs typeface="Karla"/>
              <a:sym typeface="Karla"/>
            </a:endParaRPr>
          </a:p>
          <a:p>
            <a:pPr indent="0" lvl="0" marL="0" rtl="0" algn="l">
              <a:spcBef>
                <a:spcPts val="0"/>
              </a:spcBef>
              <a:spcAft>
                <a:spcPts val="0"/>
              </a:spcAft>
              <a:buNone/>
            </a:pPr>
            <a:r>
              <a:rPr lang="en">
                <a:latin typeface="Karla"/>
                <a:ea typeface="Karla"/>
                <a:cs typeface="Karla"/>
                <a:sym typeface="Karla"/>
              </a:rPr>
              <a:t>Is a measurement that correlates the dose of any radiation to the biological effect of that radiation. Since not all radiation has the same biological effect, the dosage is multiplied by a "quality factor" (Q). For example, a person receiving a dosage of gamma radiation will suffer much less damage than a person receiving the same dosage from alpha particles, by a factor of three.</a:t>
            </a:r>
            <a:endParaRPr>
              <a:latin typeface="Karla"/>
              <a:ea typeface="Karla"/>
              <a:cs typeface="Karla"/>
              <a:sym typeface="Karla"/>
            </a:endParaRPr>
          </a:p>
          <a:p>
            <a:pPr indent="0" lvl="0" marL="0" rtl="0" algn="l">
              <a:spcBef>
                <a:spcPts val="0"/>
              </a:spcBef>
              <a:spcAft>
                <a:spcPts val="0"/>
              </a:spcAft>
              <a:buNone/>
            </a:pPr>
            <a:r>
              <a:t/>
            </a:r>
            <a:endParaRPr>
              <a:latin typeface="Karla"/>
              <a:ea typeface="Karla"/>
              <a:cs typeface="Karla"/>
              <a:sym typeface="Karla"/>
            </a:endParaRPr>
          </a:p>
        </p:txBody>
      </p:sp>
      <p:graphicFrame>
        <p:nvGraphicFramePr>
          <p:cNvPr id="136" name="Google Shape;136;p16"/>
          <p:cNvGraphicFramePr/>
          <p:nvPr/>
        </p:nvGraphicFramePr>
        <p:xfrm>
          <a:off x="76647" y="3624670"/>
          <a:ext cx="3000000" cy="3000000"/>
        </p:xfrm>
        <a:graphic>
          <a:graphicData uri="http://schemas.openxmlformats.org/drawingml/2006/table">
            <a:tbl>
              <a:tblPr>
                <a:noFill/>
                <a:tableStyleId>{6448C395-967D-4096-B908-74812C4CA1CC}</a:tableStyleId>
              </a:tblPr>
              <a:tblGrid>
                <a:gridCol w="1652850"/>
                <a:gridCol w="2126250"/>
                <a:gridCol w="1876175"/>
                <a:gridCol w="1952475"/>
              </a:tblGrid>
              <a:tr h="313725">
                <a:tc>
                  <a:txBody>
                    <a:bodyPr/>
                    <a:lstStyle/>
                    <a:p>
                      <a:pPr indent="0" lvl="0" marL="0" rtl="0" algn="ctr">
                        <a:spcBef>
                          <a:spcPts val="0"/>
                        </a:spcBef>
                        <a:spcAft>
                          <a:spcPts val="0"/>
                        </a:spcAft>
                        <a:buNone/>
                      </a:pPr>
                      <a:r>
                        <a:rPr b="1" lang="en">
                          <a:solidFill>
                            <a:srgbClr val="FFFFFF"/>
                          </a:solidFill>
                          <a:latin typeface="Karla"/>
                          <a:ea typeface="Karla"/>
                          <a:cs typeface="Karla"/>
                          <a:sym typeface="Karla"/>
                        </a:rPr>
                        <a:t>Quantity</a:t>
                      </a:r>
                      <a:r>
                        <a:rPr b="1" lang="en">
                          <a:solidFill>
                            <a:srgbClr val="FFFFFF"/>
                          </a:solidFill>
                          <a:latin typeface="Karla"/>
                          <a:ea typeface="Karla"/>
                          <a:cs typeface="Karla"/>
                          <a:sym typeface="Karla"/>
                        </a:rPr>
                        <a:t> </a:t>
                      </a:r>
                      <a:endParaRPr b="1">
                        <a:solidFill>
                          <a:srgbClr val="FFFFFF"/>
                        </a:solidFill>
                        <a:latin typeface="Karla"/>
                        <a:ea typeface="Karla"/>
                        <a:cs typeface="Karla"/>
                        <a:sym typeface="Karla"/>
                      </a:endParaRPr>
                    </a:p>
                  </a:txBody>
                  <a:tcPr marT="190050" marB="190050" marR="75600" marL="75600">
                    <a:lnL cap="flat" cmpd="sng" w="19050">
                      <a:solidFill>
                        <a:srgbClr val="CCCCCC">
                          <a:alpha val="0"/>
                        </a:srgbClr>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17757F"/>
                    </a:solidFill>
                  </a:tcPr>
                </a:tc>
                <a:tc>
                  <a:txBody>
                    <a:bodyPr/>
                    <a:lstStyle/>
                    <a:p>
                      <a:pPr indent="0" lvl="0" marL="0" rtl="0" algn="ctr">
                        <a:spcBef>
                          <a:spcPts val="0"/>
                        </a:spcBef>
                        <a:spcAft>
                          <a:spcPts val="0"/>
                        </a:spcAft>
                        <a:buNone/>
                      </a:pPr>
                      <a:r>
                        <a:rPr b="1" lang="en">
                          <a:solidFill>
                            <a:srgbClr val="FFFFFF"/>
                          </a:solidFill>
                          <a:latin typeface="Karla"/>
                          <a:ea typeface="Karla"/>
                          <a:cs typeface="Karla"/>
                          <a:sym typeface="Karla"/>
                        </a:rPr>
                        <a:t>Unit</a:t>
                      </a:r>
                      <a:endParaRPr b="1">
                        <a:solidFill>
                          <a:srgbClr val="FFFFFF"/>
                        </a:solidFill>
                        <a:latin typeface="Karla"/>
                        <a:ea typeface="Karla"/>
                        <a:cs typeface="Karla"/>
                        <a:sym typeface="Karla"/>
                      </a:endParaRPr>
                    </a:p>
                  </a:txBody>
                  <a:tcPr marT="190050" marB="190050" marR="75600" marL="756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17757F"/>
                    </a:solidFill>
                  </a:tcPr>
                </a:tc>
                <a:tc>
                  <a:txBody>
                    <a:bodyPr/>
                    <a:lstStyle/>
                    <a:p>
                      <a:pPr indent="0" lvl="0" marL="0" rtl="0" algn="ctr">
                        <a:spcBef>
                          <a:spcPts val="0"/>
                        </a:spcBef>
                        <a:spcAft>
                          <a:spcPts val="0"/>
                        </a:spcAft>
                        <a:buNone/>
                      </a:pPr>
                      <a:r>
                        <a:rPr b="1" lang="en">
                          <a:solidFill>
                            <a:srgbClr val="FFFFFF"/>
                          </a:solidFill>
                          <a:latin typeface="Karla"/>
                          <a:ea typeface="Karla"/>
                          <a:cs typeface="Karla"/>
                          <a:sym typeface="Karla"/>
                        </a:rPr>
                        <a:t>SI unit</a:t>
                      </a:r>
                      <a:endParaRPr b="1">
                        <a:solidFill>
                          <a:srgbClr val="FFFFFF"/>
                        </a:solidFill>
                        <a:latin typeface="Karla"/>
                        <a:ea typeface="Karla"/>
                        <a:cs typeface="Karla"/>
                        <a:sym typeface="Karla"/>
                      </a:endParaRPr>
                    </a:p>
                  </a:txBody>
                  <a:tcPr marT="190050" marB="190050" marR="75600" marL="756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17757F"/>
                    </a:solidFill>
                  </a:tcPr>
                </a:tc>
                <a:tc>
                  <a:txBody>
                    <a:bodyPr/>
                    <a:lstStyle/>
                    <a:p>
                      <a:pPr indent="0" lvl="0" marL="0" rtl="0" algn="ctr">
                        <a:spcBef>
                          <a:spcPts val="0"/>
                        </a:spcBef>
                        <a:spcAft>
                          <a:spcPts val="0"/>
                        </a:spcAft>
                        <a:buNone/>
                      </a:pPr>
                      <a:r>
                        <a:rPr b="1" lang="en">
                          <a:solidFill>
                            <a:srgbClr val="FFFFFF"/>
                          </a:solidFill>
                          <a:latin typeface="Karla"/>
                          <a:ea typeface="Karla"/>
                          <a:cs typeface="Karla"/>
                          <a:sym typeface="Karla"/>
                        </a:rPr>
                        <a:t>Relation between units</a:t>
                      </a:r>
                      <a:endParaRPr b="1">
                        <a:solidFill>
                          <a:srgbClr val="FFFFFF"/>
                        </a:solidFill>
                        <a:latin typeface="Karla"/>
                        <a:ea typeface="Karla"/>
                        <a:cs typeface="Karla"/>
                        <a:sym typeface="Karla"/>
                      </a:endParaRPr>
                    </a:p>
                  </a:txBody>
                  <a:tcPr marT="190050" marB="190050" marR="75600" marL="756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17757F"/>
                    </a:solidFill>
                  </a:tcPr>
                </a:tc>
              </a:tr>
              <a:tr h="236375">
                <a:tc>
                  <a:txBody>
                    <a:bodyPr/>
                    <a:lstStyle/>
                    <a:p>
                      <a:pPr indent="0" lvl="0" marL="0" rtl="0" algn="ctr">
                        <a:spcBef>
                          <a:spcPts val="0"/>
                        </a:spcBef>
                        <a:spcAft>
                          <a:spcPts val="0"/>
                        </a:spcAft>
                        <a:buNone/>
                      </a:pPr>
                      <a:r>
                        <a:rPr lang="en">
                          <a:solidFill>
                            <a:srgbClr val="434343"/>
                          </a:solidFill>
                          <a:latin typeface="Karla"/>
                          <a:ea typeface="Karla"/>
                          <a:cs typeface="Karla"/>
                          <a:sym typeface="Karla"/>
                        </a:rPr>
                        <a:t>Absorbed dose</a:t>
                      </a:r>
                      <a:endParaRPr>
                        <a:solidFill>
                          <a:srgbClr val="434343"/>
                        </a:solidFill>
                        <a:latin typeface="Karla"/>
                        <a:ea typeface="Karla"/>
                        <a:cs typeface="Karla"/>
                        <a:sym typeface="Karla"/>
                      </a:endParaRPr>
                    </a:p>
                  </a:txBody>
                  <a:tcPr marT="190050" marB="190050" marR="75600" marL="75600"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
                          <a:latin typeface="Karla"/>
                          <a:ea typeface="Karla"/>
                          <a:cs typeface="Karla"/>
                          <a:sym typeface="Karla"/>
                        </a:rPr>
                        <a:t>RAD </a:t>
                      </a:r>
                      <a:endParaRPr>
                        <a:latin typeface="Karla"/>
                        <a:ea typeface="Karla"/>
                        <a:cs typeface="Karla"/>
                        <a:sym typeface="Karla"/>
                      </a:endParaRPr>
                    </a:p>
                  </a:txBody>
                  <a:tcPr marT="190050" marB="190050" marR="75600" marL="75600"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EEEEEE"/>
                    </a:solidFill>
                  </a:tcPr>
                </a:tc>
                <a:tc>
                  <a:txBody>
                    <a:bodyPr/>
                    <a:lstStyle/>
                    <a:p>
                      <a:pPr indent="0" lvl="0" marL="0" rtl="0" algn="ctr">
                        <a:spcBef>
                          <a:spcPts val="0"/>
                        </a:spcBef>
                        <a:spcAft>
                          <a:spcPts val="0"/>
                        </a:spcAft>
                        <a:buNone/>
                      </a:pPr>
                      <a:r>
                        <a:rPr lang="en">
                          <a:latin typeface="Karla"/>
                          <a:ea typeface="Karla"/>
                          <a:cs typeface="Karla"/>
                          <a:sym typeface="Karla"/>
                        </a:rPr>
                        <a:t>Gray (Gy)</a:t>
                      </a:r>
                      <a:endParaRPr>
                        <a:latin typeface="Karla"/>
                        <a:ea typeface="Karla"/>
                        <a:cs typeface="Karla"/>
                        <a:sym typeface="Karla"/>
                      </a:endParaRPr>
                    </a:p>
                  </a:txBody>
                  <a:tcPr marT="190050" marB="190050" marR="75600" marL="75600"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EEEEEE"/>
                    </a:solidFill>
                  </a:tcPr>
                </a:tc>
                <a:tc>
                  <a:txBody>
                    <a:bodyPr/>
                    <a:lstStyle/>
                    <a:p>
                      <a:pPr indent="0" lvl="0" marL="0" rtl="0" algn="ctr">
                        <a:spcBef>
                          <a:spcPts val="0"/>
                        </a:spcBef>
                        <a:spcAft>
                          <a:spcPts val="0"/>
                        </a:spcAft>
                        <a:buNone/>
                      </a:pPr>
                      <a:r>
                        <a:rPr lang="en">
                          <a:latin typeface="Karla"/>
                          <a:ea typeface="Karla"/>
                          <a:cs typeface="Karla"/>
                          <a:sym typeface="Karla"/>
                        </a:rPr>
                        <a:t>1 Gy</a:t>
                      </a:r>
                      <a:r>
                        <a:rPr lang="en">
                          <a:latin typeface="Karla"/>
                          <a:ea typeface="Karla"/>
                          <a:cs typeface="Karla"/>
                          <a:sym typeface="Karla"/>
                        </a:rPr>
                        <a:t>=100 RAD</a:t>
                      </a:r>
                      <a:endParaRPr>
                        <a:latin typeface="Karla"/>
                        <a:ea typeface="Karla"/>
                        <a:cs typeface="Karla"/>
                        <a:sym typeface="Karla"/>
                      </a:endParaRPr>
                    </a:p>
                    <a:p>
                      <a:pPr indent="0" lvl="0" marL="0" rtl="0" algn="ctr">
                        <a:spcBef>
                          <a:spcPts val="0"/>
                        </a:spcBef>
                        <a:spcAft>
                          <a:spcPts val="0"/>
                        </a:spcAft>
                        <a:buNone/>
                      </a:pPr>
                      <a:r>
                        <a:rPr lang="en">
                          <a:latin typeface="Karla"/>
                          <a:ea typeface="Karla"/>
                          <a:cs typeface="Karla"/>
                          <a:sym typeface="Karla"/>
                        </a:rPr>
                        <a:t>100 mGy</a:t>
                      </a:r>
                      <a:r>
                        <a:rPr lang="en">
                          <a:latin typeface="Karla"/>
                          <a:ea typeface="Karla"/>
                          <a:cs typeface="Karla"/>
                          <a:sym typeface="Karla"/>
                        </a:rPr>
                        <a:t>=10 RAD</a:t>
                      </a:r>
                      <a:endParaRPr>
                        <a:latin typeface="Karla"/>
                        <a:ea typeface="Karla"/>
                        <a:cs typeface="Karla"/>
                        <a:sym typeface="Karla"/>
                      </a:endParaRPr>
                    </a:p>
                    <a:p>
                      <a:pPr indent="0" lvl="0" marL="0" rtl="0" algn="ctr">
                        <a:spcBef>
                          <a:spcPts val="0"/>
                        </a:spcBef>
                        <a:spcAft>
                          <a:spcPts val="0"/>
                        </a:spcAft>
                        <a:buNone/>
                      </a:pPr>
                      <a:r>
                        <a:rPr lang="en">
                          <a:latin typeface="Karla"/>
                          <a:ea typeface="Karla"/>
                          <a:cs typeface="Karla"/>
                          <a:sym typeface="Karla"/>
                        </a:rPr>
                        <a:t>10 mGy=1 RAD</a:t>
                      </a:r>
                      <a:endParaRPr>
                        <a:latin typeface="Karla"/>
                        <a:ea typeface="Karla"/>
                        <a:cs typeface="Karla"/>
                        <a:sym typeface="Karla"/>
                      </a:endParaRPr>
                    </a:p>
                    <a:p>
                      <a:pPr indent="0" lvl="0" marL="0" rtl="0" algn="ctr">
                        <a:spcBef>
                          <a:spcPts val="0"/>
                        </a:spcBef>
                        <a:spcAft>
                          <a:spcPts val="0"/>
                        </a:spcAft>
                        <a:buNone/>
                      </a:pPr>
                      <a:r>
                        <a:rPr lang="en">
                          <a:latin typeface="Karla"/>
                          <a:ea typeface="Karla"/>
                          <a:cs typeface="Karla"/>
                          <a:sym typeface="Karla"/>
                        </a:rPr>
                        <a:t>1 mGy</a:t>
                      </a:r>
                      <a:r>
                        <a:rPr lang="en">
                          <a:latin typeface="Karla"/>
                          <a:ea typeface="Karla"/>
                          <a:cs typeface="Karla"/>
                          <a:sym typeface="Karla"/>
                        </a:rPr>
                        <a:t>= 100mRAD</a:t>
                      </a:r>
                      <a:endParaRPr>
                        <a:latin typeface="Karla"/>
                        <a:ea typeface="Karla"/>
                        <a:cs typeface="Karla"/>
                        <a:sym typeface="Karla"/>
                      </a:endParaRPr>
                    </a:p>
                  </a:txBody>
                  <a:tcPr marT="190050" marB="190050" marR="75600" marL="75600"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EEEEEE"/>
                    </a:solidFill>
                  </a:tcPr>
                </a:tc>
              </a:tr>
              <a:tr h="236375">
                <a:tc>
                  <a:txBody>
                    <a:bodyPr/>
                    <a:lstStyle/>
                    <a:p>
                      <a:pPr indent="0" lvl="0" marL="0" rtl="0" algn="ctr">
                        <a:spcBef>
                          <a:spcPts val="0"/>
                        </a:spcBef>
                        <a:spcAft>
                          <a:spcPts val="0"/>
                        </a:spcAft>
                        <a:buClr>
                          <a:srgbClr val="000000"/>
                        </a:buClr>
                        <a:buSzPts val="1100"/>
                        <a:buFont typeface="Arial"/>
                        <a:buNone/>
                      </a:pPr>
                      <a:r>
                        <a:rPr lang="en">
                          <a:solidFill>
                            <a:srgbClr val="434343"/>
                          </a:solidFill>
                          <a:latin typeface="Karla"/>
                          <a:ea typeface="Karla"/>
                          <a:cs typeface="Karla"/>
                          <a:sym typeface="Karla"/>
                        </a:rPr>
                        <a:t>Equivalent dose</a:t>
                      </a:r>
                      <a:endParaRPr>
                        <a:solidFill>
                          <a:srgbClr val="434343"/>
                        </a:solidFill>
                        <a:latin typeface="Karla"/>
                        <a:ea typeface="Karla"/>
                        <a:cs typeface="Karla"/>
                        <a:sym typeface="Karla"/>
                      </a:endParaRPr>
                    </a:p>
                  </a:txBody>
                  <a:tcPr marT="190050" marB="190050" marR="75600" marL="75600"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Karla"/>
                          <a:ea typeface="Karla"/>
                          <a:cs typeface="Karla"/>
                          <a:sym typeface="Karla"/>
                        </a:rPr>
                        <a:t>REM</a:t>
                      </a:r>
                      <a:endParaRPr>
                        <a:latin typeface="Karla"/>
                        <a:ea typeface="Karla"/>
                        <a:cs typeface="Karla"/>
                        <a:sym typeface="Karla"/>
                      </a:endParaRPr>
                    </a:p>
                  </a:txBody>
                  <a:tcPr marT="190050" marB="190050" marR="75600" marL="75600"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latin typeface="Karla"/>
                          <a:ea typeface="Karla"/>
                          <a:cs typeface="Karla"/>
                          <a:sym typeface="Karla"/>
                        </a:rPr>
                        <a:t>Sievert (Sv)</a:t>
                      </a:r>
                      <a:endParaRPr>
                        <a:latin typeface="Karla"/>
                        <a:ea typeface="Karla"/>
                        <a:cs typeface="Karla"/>
                        <a:sym typeface="Karla"/>
                      </a:endParaRPr>
                    </a:p>
                  </a:txBody>
                  <a:tcPr marT="190050" marB="190050" marR="75600" marL="75600"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latin typeface="Karla"/>
                          <a:ea typeface="Karla"/>
                          <a:cs typeface="Karla"/>
                          <a:sym typeface="Karla"/>
                        </a:rPr>
                        <a:t>1 Sv= 100 REM</a:t>
                      </a:r>
                      <a:endParaRPr>
                        <a:latin typeface="Karla"/>
                        <a:ea typeface="Karla"/>
                        <a:cs typeface="Karla"/>
                        <a:sym typeface="Karla"/>
                      </a:endParaRPr>
                    </a:p>
                    <a:p>
                      <a:pPr indent="0" lvl="0" marL="0" rtl="0" algn="ctr">
                        <a:spcBef>
                          <a:spcPts val="0"/>
                        </a:spcBef>
                        <a:spcAft>
                          <a:spcPts val="0"/>
                        </a:spcAft>
                        <a:buNone/>
                      </a:pPr>
                      <a:r>
                        <a:rPr lang="en">
                          <a:latin typeface="Karla"/>
                          <a:ea typeface="Karla"/>
                          <a:cs typeface="Karla"/>
                          <a:sym typeface="Karla"/>
                        </a:rPr>
                        <a:t>100 mSv= 10 REM </a:t>
                      </a:r>
                      <a:endParaRPr>
                        <a:latin typeface="Karla"/>
                        <a:ea typeface="Karla"/>
                        <a:cs typeface="Karla"/>
                        <a:sym typeface="Karla"/>
                      </a:endParaRPr>
                    </a:p>
                    <a:p>
                      <a:pPr indent="0" lvl="0" marL="0" rtl="0" algn="ctr">
                        <a:spcBef>
                          <a:spcPts val="0"/>
                        </a:spcBef>
                        <a:spcAft>
                          <a:spcPts val="0"/>
                        </a:spcAft>
                        <a:buNone/>
                      </a:pPr>
                      <a:r>
                        <a:rPr lang="en">
                          <a:latin typeface="Karla"/>
                          <a:ea typeface="Karla"/>
                          <a:cs typeface="Karla"/>
                          <a:sym typeface="Karla"/>
                        </a:rPr>
                        <a:t>10 mSv=1 REM</a:t>
                      </a:r>
                      <a:endParaRPr>
                        <a:latin typeface="Karla"/>
                        <a:ea typeface="Karla"/>
                        <a:cs typeface="Karla"/>
                        <a:sym typeface="Karla"/>
                      </a:endParaRPr>
                    </a:p>
                    <a:p>
                      <a:pPr indent="0" lvl="0" marL="0" rtl="0" algn="ctr">
                        <a:spcBef>
                          <a:spcPts val="0"/>
                        </a:spcBef>
                        <a:spcAft>
                          <a:spcPts val="0"/>
                        </a:spcAft>
                        <a:buNone/>
                      </a:pPr>
                      <a:r>
                        <a:rPr lang="en">
                          <a:latin typeface="Karla"/>
                          <a:ea typeface="Karla"/>
                          <a:cs typeface="Karla"/>
                          <a:sym typeface="Karla"/>
                        </a:rPr>
                        <a:t>1 mSv=100 mREM</a:t>
                      </a:r>
                      <a:endParaRPr>
                        <a:latin typeface="Karla"/>
                        <a:ea typeface="Karla"/>
                        <a:cs typeface="Karla"/>
                        <a:sym typeface="Karla"/>
                      </a:endParaRPr>
                    </a:p>
                  </a:txBody>
                  <a:tcPr marT="190050" marB="190050" marR="75600" marL="75600"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9D9D9"/>
                    </a:solidFill>
                  </a:tcPr>
                </a:tc>
              </a:tr>
            </a:tbl>
          </a:graphicData>
        </a:graphic>
      </p:graphicFrame>
      <p:sp>
        <p:nvSpPr>
          <p:cNvPr id="137" name="Google Shape;137;p16"/>
          <p:cNvSpPr txBox="1"/>
          <p:nvPr/>
        </p:nvSpPr>
        <p:spPr>
          <a:xfrm>
            <a:off x="-5675" y="6878838"/>
            <a:ext cx="7772400" cy="11694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Karla"/>
              <a:buChar char="●"/>
            </a:pPr>
            <a:r>
              <a:rPr b="1" lang="en">
                <a:solidFill>
                  <a:schemeClr val="accent6"/>
                </a:solidFill>
                <a:latin typeface="Karla"/>
                <a:ea typeface="Karla"/>
                <a:cs typeface="Karla"/>
                <a:sym typeface="Karla"/>
              </a:rPr>
              <a:t>Gray</a:t>
            </a:r>
            <a:r>
              <a:rPr lang="en">
                <a:latin typeface="Karla"/>
                <a:ea typeface="Karla"/>
                <a:cs typeface="Karla"/>
                <a:sym typeface="Karla"/>
              </a:rPr>
              <a:t>, Rem, rad, Curie, Becquerel and Sievert </a:t>
            </a:r>
            <a:r>
              <a:rPr lang="en">
                <a:latin typeface="Karla"/>
                <a:ea typeface="Karla"/>
                <a:cs typeface="Karla"/>
                <a:sym typeface="Karla"/>
              </a:rPr>
              <a:t>are units</a:t>
            </a:r>
            <a:r>
              <a:rPr lang="en">
                <a:latin typeface="Karla"/>
                <a:ea typeface="Karla"/>
                <a:cs typeface="Karla"/>
                <a:sym typeface="Karla"/>
              </a:rPr>
              <a:t> of radiation. </a:t>
            </a:r>
            <a:endParaRPr>
              <a:latin typeface="Karla"/>
              <a:ea typeface="Karla"/>
              <a:cs typeface="Karla"/>
              <a:sym typeface="Karla"/>
            </a:endParaRPr>
          </a:p>
          <a:p>
            <a:pPr indent="-317500" lvl="0" marL="457200" rtl="0" algn="l">
              <a:spcBef>
                <a:spcPts val="0"/>
              </a:spcBef>
              <a:spcAft>
                <a:spcPts val="0"/>
              </a:spcAft>
              <a:buSzPts val="1400"/>
              <a:buFont typeface="Karla"/>
              <a:buChar char="●"/>
            </a:pPr>
            <a:r>
              <a:rPr lang="en">
                <a:latin typeface="Karla"/>
                <a:ea typeface="Karla"/>
                <a:cs typeface="Karla"/>
                <a:sym typeface="Karla"/>
              </a:rPr>
              <a:t>One chest x-ray 0.15 mGray. </a:t>
            </a:r>
            <a:endParaRPr>
              <a:latin typeface="Karla"/>
              <a:ea typeface="Karla"/>
              <a:cs typeface="Karla"/>
              <a:sym typeface="Karla"/>
            </a:endParaRPr>
          </a:p>
          <a:p>
            <a:pPr indent="-317500" lvl="0" marL="457200" rtl="0" algn="l">
              <a:spcBef>
                <a:spcPts val="0"/>
              </a:spcBef>
              <a:spcAft>
                <a:spcPts val="0"/>
              </a:spcAft>
              <a:buClr>
                <a:schemeClr val="accent6"/>
              </a:buClr>
              <a:buSzPts val="1400"/>
              <a:buFont typeface="Karla"/>
              <a:buChar char="●"/>
            </a:pPr>
            <a:r>
              <a:rPr lang="en">
                <a:solidFill>
                  <a:schemeClr val="accent6"/>
                </a:solidFill>
                <a:latin typeface="Karla"/>
                <a:ea typeface="Karla"/>
                <a:cs typeface="Karla"/>
                <a:sym typeface="Karla"/>
              </a:rPr>
              <a:t>To reach the hazardous level of 2 Gray you need 10000 chest x ray or 100 CT abdomen or 30 mins to 1 hr fluoroscopy exposure.</a:t>
            </a:r>
            <a:endParaRPr>
              <a:solidFill>
                <a:schemeClr val="accent6"/>
              </a:solidFill>
              <a:latin typeface="Karla"/>
              <a:ea typeface="Karla"/>
              <a:cs typeface="Karla"/>
              <a:sym typeface="Karla"/>
            </a:endParaRPr>
          </a:p>
          <a:p>
            <a:pPr indent="-317500" lvl="0" marL="457200" rtl="0" algn="l">
              <a:spcBef>
                <a:spcPts val="0"/>
              </a:spcBef>
              <a:spcAft>
                <a:spcPts val="0"/>
              </a:spcAft>
              <a:buSzPts val="1400"/>
              <a:buFont typeface="Karla"/>
              <a:buChar char="●"/>
            </a:pPr>
            <a:r>
              <a:rPr lang="en">
                <a:latin typeface="Karla"/>
                <a:ea typeface="Karla"/>
                <a:cs typeface="Karla"/>
                <a:sym typeface="Karla"/>
              </a:rPr>
              <a:t>1 CT= 100 X-rays.</a:t>
            </a:r>
            <a:endParaRPr>
              <a:latin typeface="Karla"/>
              <a:ea typeface="Karla"/>
              <a:cs typeface="Karla"/>
              <a:sym typeface="Karla"/>
            </a:endParaRPr>
          </a:p>
          <a:p>
            <a:pPr indent="-317500" lvl="0" marL="457200" rtl="0" algn="l">
              <a:spcBef>
                <a:spcPts val="0"/>
              </a:spcBef>
              <a:spcAft>
                <a:spcPts val="0"/>
              </a:spcAft>
              <a:buSzPts val="1400"/>
              <a:buFont typeface="Karla"/>
              <a:buChar char="●"/>
            </a:pPr>
            <a:r>
              <a:rPr lang="en">
                <a:latin typeface="Karla"/>
                <a:ea typeface="Karla"/>
                <a:cs typeface="Karla"/>
                <a:sym typeface="Karla"/>
              </a:rPr>
              <a:t>Fluoroscopy has the highest and X-ray has the lowest</a:t>
            </a:r>
            <a:endParaRPr>
              <a:latin typeface="Karla"/>
              <a:ea typeface="Karla"/>
              <a:cs typeface="Karla"/>
              <a:sym typeface="Karla"/>
            </a:endParaRPr>
          </a:p>
        </p:txBody>
      </p:sp>
      <p:sp>
        <p:nvSpPr>
          <p:cNvPr id="138" name="Google Shape;138;p16"/>
          <p:cNvSpPr/>
          <p:nvPr/>
        </p:nvSpPr>
        <p:spPr>
          <a:xfrm>
            <a:off x="406075" y="2832713"/>
            <a:ext cx="6948900" cy="711600"/>
          </a:xfrm>
          <a:prstGeom prst="roundRect">
            <a:avLst>
              <a:gd fmla="val 16667" name="adj"/>
            </a:avLst>
          </a:prstGeom>
          <a:solidFill>
            <a:srgbClr val="9DBDC1">
              <a:alpha val="36862"/>
              <a:alpha val="36870"/>
            </a:srgbClr>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accent4"/>
                </a:solidFill>
                <a:latin typeface="Arvo"/>
                <a:ea typeface="Arvo"/>
                <a:cs typeface="Arvo"/>
                <a:sym typeface="Arvo"/>
              </a:rPr>
              <a:t>RAD :e.g.: patient exposed to 2 RAD radiation, it means the amount of radiation.</a:t>
            </a:r>
            <a:endParaRPr sz="1200">
              <a:solidFill>
                <a:schemeClr val="accent4"/>
              </a:solidFill>
              <a:latin typeface="Arvo"/>
              <a:ea typeface="Arvo"/>
              <a:cs typeface="Arvo"/>
              <a:sym typeface="Arvo"/>
            </a:endParaRPr>
          </a:p>
          <a:p>
            <a:pPr indent="0" lvl="0" marL="0" rtl="0" algn="l">
              <a:spcBef>
                <a:spcPts val="0"/>
              </a:spcBef>
              <a:spcAft>
                <a:spcPts val="0"/>
              </a:spcAft>
              <a:buClr>
                <a:schemeClr val="dk1"/>
              </a:buClr>
              <a:buSzPts val="1100"/>
              <a:buFont typeface="Arial"/>
              <a:buNone/>
            </a:pPr>
            <a:r>
              <a:rPr lang="en" sz="1200">
                <a:solidFill>
                  <a:schemeClr val="accent4"/>
                </a:solidFill>
                <a:latin typeface="Arvo"/>
                <a:ea typeface="Arvo"/>
                <a:cs typeface="Arvo"/>
                <a:sym typeface="Arvo"/>
              </a:rPr>
              <a:t>However, to quantify the risk we use REM. which=RADxQ. </a:t>
            </a:r>
            <a:endParaRPr sz="1200">
              <a:solidFill>
                <a:schemeClr val="accent4"/>
              </a:solidFill>
              <a:latin typeface="Arvo"/>
              <a:ea typeface="Arvo"/>
              <a:cs typeface="Arvo"/>
              <a:sym typeface="Arvo"/>
            </a:endParaRPr>
          </a:p>
          <a:p>
            <a:pPr indent="0" lvl="0" marL="0" rtl="0" algn="l">
              <a:spcBef>
                <a:spcPts val="0"/>
              </a:spcBef>
              <a:spcAft>
                <a:spcPts val="0"/>
              </a:spcAft>
              <a:buNone/>
            </a:pPr>
            <a:r>
              <a:rPr lang="en" sz="1200">
                <a:solidFill>
                  <a:schemeClr val="accent4"/>
                </a:solidFill>
                <a:latin typeface="Arvo"/>
                <a:ea typeface="Arvo"/>
                <a:cs typeface="Arvo"/>
                <a:sym typeface="Arvo"/>
              </a:rPr>
              <a:t>Q is the danger of that factor, depend on type of ionizing radiation </a:t>
            </a:r>
            <a:endParaRPr>
              <a:solidFill>
                <a:schemeClr val="accent4"/>
              </a:solidFill>
              <a:latin typeface="Karla"/>
              <a:ea typeface="Karla"/>
              <a:cs typeface="Karla"/>
              <a:sym typeface="Karla"/>
            </a:endParaRPr>
          </a:p>
        </p:txBody>
      </p:sp>
      <p:grpSp>
        <p:nvGrpSpPr>
          <p:cNvPr id="139" name="Google Shape;139;p16"/>
          <p:cNvGrpSpPr/>
          <p:nvPr/>
        </p:nvGrpSpPr>
        <p:grpSpPr>
          <a:xfrm>
            <a:off x="43918" y="379290"/>
            <a:ext cx="274864" cy="316972"/>
            <a:chOff x="304245" y="1858207"/>
            <a:chExt cx="319386" cy="406165"/>
          </a:xfrm>
        </p:grpSpPr>
        <p:sp>
          <p:nvSpPr>
            <p:cNvPr id="140" name="Google Shape;140;p16"/>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6"/>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2" name="Google Shape;142;p16"/>
          <p:cNvGrpSpPr/>
          <p:nvPr/>
        </p:nvGrpSpPr>
        <p:grpSpPr>
          <a:xfrm>
            <a:off x="43918" y="8380290"/>
            <a:ext cx="274864" cy="316972"/>
            <a:chOff x="304245" y="1858207"/>
            <a:chExt cx="319386" cy="406165"/>
          </a:xfrm>
        </p:grpSpPr>
        <p:sp>
          <p:nvSpPr>
            <p:cNvPr id="143" name="Google Shape;143;p16"/>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6"/>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7"/>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3</a:t>
            </a:r>
            <a:endParaRPr sz="1800">
              <a:solidFill>
                <a:srgbClr val="005E68"/>
              </a:solidFill>
              <a:latin typeface="Spectral"/>
              <a:ea typeface="Spectral"/>
              <a:cs typeface="Spectral"/>
              <a:sym typeface="Spectral"/>
            </a:endParaRPr>
          </a:p>
        </p:txBody>
      </p:sp>
      <p:sp>
        <p:nvSpPr>
          <p:cNvPr id="150" name="Google Shape;150;p17"/>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7"/>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2" name="Google Shape;152;p17"/>
          <p:cNvSpPr txBox="1"/>
          <p:nvPr/>
        </p:nvSpPr>
        <p:spPr>
          <a:xfrm>
            <a:off x="2265450" y="-75425"/>
            <a:ext cx="3241500" cy="6297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300">
                <a:solidFill>
                  <a:srgbClr val="005E68"/>
                </a:solidFill>
                <a:latin typeface="Arvo"/>
                <a:ea typeface="Arvo"/>
                <a:cs typeface="Arvo"/>
                <a:sym typeface="Arvo"/>
              </a:rPr>
              <a:t>Radiation Hazard</a:t>
            </a:r>
            <a:endParaRPr b="1" sz="2300">
              <a:solidFill>
                <a:srgbClr val="005E68"/>
              </a:solidFill>
              <a:latin typeface="Arvo"/>
              <a:ea typeface="Arvo"/>
              <a:cs typeface="Arvo"/>
              <a:sym typeface="Arvo"/>
            </a:endParaRPr>
          </a:p>
        </p:txBody>
      </p:sp>
      <p:sp>
        <p:nvSpPr>
          <p:cNvPr id="153" name="Google Shape;153;p17"/>
          <p:cNvSpPr txBox="1"/>
          <p:nvPr/>
        </p:nvSpPr>
        <p:spPr>
          <a:xfrm>
            <a:off x="303125" y="551925"/>
            <a:ext cx="4511700" cy="49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accent1"/>
                </a:solidFill>
                <a:latin typeface="Karla"/>
                <a:ea typeface="Karla"/>
                <a:cs typeface="Karla"/>
                <a:sym typeface="Karla"/>
              </a:rPr>
              <a:t>Goals of Radiation Safety:</a:t>
            </a:r>
            <a:endParaRPr b="1" sz="2000">
              <a:solidFill>
                <a:schemeClr val="accent1"/>
              </a:solidFill>
              <a:latin typeface="Karla"/>
              <a:ea typeface="Karla"/>
              <a:cs typeface="Karla"/>
              <a:sym typeface="Karla"/>
            </a:endParaRPr>
          </a:p>
          <a:p>
            <a:pPr indent="0" lvl="0" marL="0" rtl="0" algn="l">
              <a:spcBef>
                <a:spcPts val="0"/>
              </a:spcBef>
              <a:spcAft>
                <a:spcPts val="0"/>
              </a:spcAft>
              <a:buNone/>
            </a:pPr>
            <a:r>
              <a:t/>
            </a:r>
            <a:endParaRPr b="1" sz="2000">
              <a:solidFill>
                <a:schemeClr val="accent1"/>
              </a:solidFill>
              <a:latin typeface="Karla"/>
              <a:ea typeface="Karla"/>
              <a:cs typeface="Karla"/>
              <a:sym typeface="Karla"/>
            </a:endParaRPr>
          </a:p>
        </p:txBody>
      </p:sp>
      <p:sp>
        <p:nvSpPr>
          <p:cNvPr id="154" name="Google Shape;154;p17"/>
          <p:cNvSpPr/>
          <p:nvPr/>
        </p:nvSpPr>
        <p:spPr>
          <a:xfrm>
            <a:off x="352150" y="1293350"/>
            <a:ext cx="3129300" cy="756300"/>
          </a:xfrm>
          <a:prstGeom prst="roundRect">
            <a:avLst>
              <a:gd fmla="val 16667" name="adj"/>
            </a:avLst>
          </a:prstGeom>
          <a:solidFill>
            <a:schemeClr val="accent1"/>
          </a:solidFill>
          <a:ln>
            <a:noFill/>
          </a:ln>
        </p:spPr>
        <p:txBody>
          <a:bodyPr anchorCtr="0" anchor="ctr" bIns="100100" lIns="100100" spcFirstLastPara="1" rIns="100100" wrap="square" tIns="100100">
            <a:noAutofit/>
          </a:bodyPr>
          <a:lstStyle/>
          <a:p>
            <a:pPr indent="0" lvl="0" marL="0" rtl="0" algn="ctr">
              <a:spcBef>
                <a:spcPts val="0"/>
              </a:spcBef>
              <a:spcAft>
                <a:spcPts val="0"/>
              </a:spcAft>
              <a:buClr>
                <a:srgbClr val="000000"/>
              </a:buClr>
              <a:buSzPts val="1100"/>
              <a:buFont typeface="Arial"/>
              <a:buNone/>
            </a:pPr>
            <a:r>
              <a:rPr lang="en">
                <a:solidFill>
                  <a:srgbClr val="000000"/>
                </a:solidFill>
                <a:latin typeface="Karla"/>
                <a:ea typeface="Karla"/>
                <a:cs typeface="Karla"/>
                <a:sym typeface="Karla"/>
              </a:rPr>
              <a:t>To eliminate </a:t>
            </a:r>
            <a:r>
              <a:rPr b="1" lang="en">
                <a:solidFill>
                  <a:srgbClr val="000000"/>
                </a:solidFill>
                <a:latin typeface="Karla"/>
                <a:ea typeface="Karla"/>
                <a:cs typeface="Karla"/>
                <a:sym typeface="Karla"/>
              </a:rPr>
              <a:t>deterministic</a:t>
            </a:r>
            <a:r>
              <a:rPr lang="en">
                <a:solidFill>
                  <a:srgbClr val="000000"/>
                </a:solidFill>
                <a:latin typeface="Karla"/>
                <a:ea typeface="Karla"/>
                <a:cs typeface="Karla"/>
                <a:sym typeface="Karla"/>
              </a:rPr>
              <a:t> (</a:t>
            </a:r>
            <a:r>
              <a:rPr b="1" lang="en">
                <a:solidFill>
                  <a:srgbClr val="F5340B"/>
                </a:solidFill>
                <a:latin typeface="Karla"/>
                <a:ea typeface="Karla"/>
                <a:cs typeface="Karla"/>
                <a:sym typeface="Karla"/>
              </a:rPr>
              <a:t>acute</a:t>
            </a:r>
            <a:r>
              <a:rPr lang="en">
                <a:solidFill>
                  <a:srgbClr val="000000"/>
                </a:solidFill>
                <a:latin typeface="Karla"/>
                <a:ea typeface="Karla"/>
                <a:cs typeface="Karla"/>
                <a:sym typeface="Karla"/>
              </a:rPr>
              <a:t>) effects.</a:t>
            </a:r>
            <a:endParaRPr b="1">
              <a:latin typeface="Karla"/>
              <a:ea typeface="Karla"/>
              <a:cs typeface="Karla"/>
              <a:sym typeface="Karla"/>
            </a:endParaRPr>
          </a:p>
        </p:txBody>
      </p:sp>
      <p:sp>
        <p:nvSpPr>
          <p:cNvPr id="155" name="Google Shape;155;p17"/>
          <p:cNvSpPr/>
          <p:nvPr/>
        </p:nvSpPr>
        <p:spPr>
          <a:xfrm>
            <a:off x="4059600" y="1293350"/>
            <a:ext cx="3129300" cy="756300"/>
          </a:xfrm>
          <a:prstGeom prst="roundRect">
            <a:avLst>
              <a:gd fmla="val 16667" name="adj"/>
            </a:avLst>
          </a:prstGeom>
          <a:solidFill>
            <a:schemeClr val="accent1"/>
          </a:solidFill>
          <a:ln>
            <a:noFill/>
          </a:ln>
        </p:spPr>
        <p:txBody>
          <a:bodyPr anchorCtr="0" anchor="ctr" bIns="100100" lIns="100100" spcFirstLastPara="1" rIns="100100" wrap="square" tIns="100100">
            <a:noAutofit/>
          </a:bodyPr>
          <a:lstStyle/>
          <a:p>
            <a:pPr indent="0" lvl="0" marL="0" rtl="0" algn="ctr">
              <a:spcBef>
                <a:spcPts val="0"/>
              </a:spcBef>
              <a:spcAft>
                <a:spcPts val="0"/>
              </a:spcAft>
              <a:buClr>
                <a:srgbClr val="000000"/>
              </a:buClr>
              <a:buSzPts val="1100"/>
              <a:buFont typeface="Arial"/>
              <a:buNone/>
            </a:pPr>
            <a:r>
              <a:rPr lang="en">
                <a:solidFill>
                  <a:srgbClr val="000000"/>
                </a:solidFill>
                <a:latin typeface="Karla"/>
                <a:ea typeface="Karla"/>
                <a:cs typeface="Karla"/>
                <a:sym typeface="Karla"/>
              </a:rPr>
              <a:t>To reduce incidence of </a:t>
            </a:r>
            <a:r>
              <a:rPr b="1" lang="en">
                <a:solidFill>
                  <a:srgbClr val="000000"/>
                </a:solidFill>
                <a:latin typeface="Karla"/>
                <a:ea typeface="Karla"/>
                <a:cs typeface="Karla"/>
                <a:sym typeface="Karla"/>
              </a:rPr>
              <a:t>stochastic</a:t>
            </a:r>
            <a:r>
              <a:rPr lang="en">
                <a:solidFill>
                  <a:srgbClr val="000000"/>
                </a:solidFill>
                <a:latin typeface="Karla"/>
                <a:ea typeface="Karla"/>
                <a:cs typeface="Karla"/>
                <a:sym typeface="Karla"/>
              </a:rPr>
              <a:t> (</a:t>
            </a:r>
            <a:r>
              <a:rPr b="1" lang="en">
                <a:solidFill>
                  <a:srgbClr val="000000"/>
                </a:solidFill>
                <a:latin typeface="Karla"/>
                <a:ea typeface="Karla"/>
                <a:cs typeface="Karla"/>
                <a:sym typeface="Karla"/>
              </a:rPr>
              <a:t>Chronic</a:t>
            </a:r>
            <a:r>
              <a:rPr lang="en">
                <a:solidFill>
                  <a:srgbClr val="000000"/>
                </a:solidFill>
                <a:latin typeface="Karla"/>
                <a:ea typeface="Karla"/>
                <a:cs typeface="Karla"/>
                <a:sym typeface="Karla"/>
              </a:rPr>
              <a:t>) effects.</a:t>
            </a:r>
            <a:endParaRPr b="1" i="0" u="none" cap="none" strike="noStrike">
              <a:latin typeface="Karla"/>
              <a:ea typeface="Karla"/>
              <a:cs typeface="Karla"/>
              <a:sym typeface="Karla"/>
            </a:endParaRPr>
          </a:p>
        </p:txBody>
      </p:sp>
      <p:sp>
        <p:nvSpPr>
          <p:cNvPr id="156" name="Google Shape;156;p17"/>
          <p:cNvSpPr txBox="1"/>
          <p:nvPr/>
        </p:nvSpPr>
        <p:spPr>
          <a:xfrm>
            <a:off x="309300" y="2262475"/>
            <a:ext cx="6530400" cy="49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accent1"/>
                </a:solidFill>
                <a:latin typeface="Karla"/>
                <a:ea typeface="Karla"/>
                <a:cs typeface="Karla"/>
                <a:sym typeface="Karla"/>
              </a:rPr>
              <a:t>Deterministic and Stochastic Effects: </a:t>
            </a:r>
            <a:endParaRPr b="1" sz="2000">
              <a:solidFill>
                <a:schemeClr val="accent1"/>
              </a:solidFill>
              <a:latin typeface="Karla"/>
              <a:ea typeface="Karla"/>
              <a:cs typeface="Karla"/>
              <a:sym typeface="Karla"/>
            </a:endParaRPr>
          </a:p>
        </p:txBody>
      </p:sp>
      <p:graphicFrame>
        <p:nvGraphicFramePr>
          <p:cNvPr id="157" name="Google Shape;157;p17"/>
          <p:cNvGraphicFramePr/>
          <p:nvPr/>
        </p:nvGraphicFramePr>
        <p:xfrm>
          <a:off x="184225" y="2967534"/>
          <a:ext cx="3000000" cy="3000000"/>
        </p:xfrm>
        <a:graphic>
          <a:graphicData uri="http://schemas.openxmlformats.org/drawingml/2006/table">
            <a:tbl>
              <a:tblPr>
                <a:noFill/>
                <a:tableStyleId>{6448C395-967D-4096-B908-74812C4CA1CC}</a:tableStyleId>
              </a:tblPr>
              <a:tblGrid>
                <a:gridCol w="1169575"/>
                <a:gridCol w="3004225"/>
                <a:gridCol w="3091600"/>
              </a:tblGrid>
              <a:tr h="628425">
                <a:tc>
                  <a:txBody>
                    <a:bodyPr/>
                    <a:lstStyle/>
                    <a:p>
                      <a:pPr indent="0" lvl="0" marL="0" rtl="0" algn="ctr">
                        <a:spcBef>
                          <a:spcPts val="0"/>
                        </a:spcBef>
                        <a:spcAft>
                          <a:spcPts val="0"/>
                        </a:spcAft>
                        <a:buNone/>
                      </a:pPr>
                      <a:r>
                        <a:t/>
                      </a:r>
                      <a:endParaRPr>
                        <a:solidFill>
                          <a:srgbClr val="FFFFFF"/>
                        </a:solidFill>
                        <a:latin typeface="Karla"/>
                        <a:ea typeface="Karla"/>
                        <a:cs typeface="Karla"/>
                        <a:sym typeface="Karla"/>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spcBef>
                          <a:spcPts val="0"/>
                        </a:spcBef>
                        <a:spcAft>
                          <a:spcPts val="0"/>
                        </a:spcAft>
                        <a:buNone/>
                      </a:pPr>
                      <a:r>
                        <a:rPr lang="en">
                          <a:solidFill>
                            <a:srgbClr val="FFFFFF"/>
                          </a:solidFill>
                          <a:latin typeface="Karla"/>
                          <a:ea typeface="Karla"/>
                          <a:cs typeface="Karla"/>
                          <a:sym typeface="Karla"/>
                        </a:rPr>
                        <a:t>Acute/deterministic effects</a:t>
                      </a:r>
                      <a:endParaRPr>
                        <a:solidFill>
                          <a:srgbClr val="FFFFFF"/>
                        </a:solidFill>
                        <a:latin typeface="Karla"/>
                        <a:ea typeface="Karla"/>
                        <a:cs typeface="Karla"/>
                        <a:sym typeface="Karla"/>
                      </a:endParaRPr>
                    </a:p>
                  </a:txBody>
                  <a:tcPr marT="91425" marB="91425" marR="91425" marL="91425" anchor="ctr">
                    <a:lnL cap="flat" cmpd="sng" w="9525">
                      <a:solidFill>
                        <a:srgbClr val="CCCCCC">
                          <a:alpha val="0"/>
                        </a:srgbClr>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c>
                  <a:txBody>
                    <a:bodyPr/>
                    <a:lstStyle/>
                    <a:p>
                      <a:pPr indent="0" lvl="0" marL="0" rtl="0" algn="ctr">
                        <a:spcBef>
                          <a:spcPts val="0"/>
                        </a:spcBef>
                        <a:spcAft>
                          <a:spcPts val="0"/>
                        </a:spcAft>
                        <a:buNone/>
                      </a:pPr>
                      <a:r>
                        <a:rPr lang="en">
                          <a:solidFill>
                            <a:srgbClr val="FFFFFF"/>
                          </a:solidFill>
                          <a:latin typeface="Karla"/>
                          <a:ea typeface="Karla"/>
                          <a:cs typeface="Karla"/>
                          <a:sym typeface="Karla"/>
                        </a:rPr>
                        <a:t>Chronic/Stochastic effects. (Random events)</a:t>
                      </a:r>
                      <a:endParaRPr>
                        <a:solidFill>
                          <a:srgbClr val="FFFFFF"/>
                        </a:solidFill>
                        <a:latin typeface="Karla"/>
                        <a:ea typeface="Karla"/>
                        <a:cs typeface="Karla"/>
                        <a:sym typeface="Karla"/>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9E9E9E"/>
                      </a:solidFill>
                      <a:prstDash val="solid"/>
                      <a:round/>
                      <a:headEnd len="sm" w="sm" type="none"/>
                      <a:tailEnd len="sm" w="sm" type="none"/>
                    </a:lnB>
                    <a:solidFill>
                      <a:schemeClr val="lt2"/>
                    </a:solidFill>
                  </a:tcPr>
                </a:tc>
              </a:tr>
              <a:tr h="1847200">
                <a:tc>
                  <a:txBody>
                    <a:bodyPr/>
                    <a:lstStyle/>
                    <a:p>
                      <a:pPr indent="0" lvl="0" marL="0" rtl="0" algn="ctr">
                        <a:spcBef>
                          <a:spcPts val="0"/>
                        </a:spcBef>
                        <a:spcAft>
                          <a:spcPts val="0"/>
                        </a:spcAft>
                        <a:buNone/>
                      </a:pPr>
                      <a:r>
                        <a:rPr lang="en">
                          <a:latin typeface="Karla"/>
                          <a:ea typeface="Karla"/>
                          <a:cs typeface="Karla"/>
                          <a:sym typeface="Karla"/>
                        </a:rPr>
                        <a:t>Definition </a:t>
                      </a:r>
                      <a:endParaRPr>
                        <a:latin typeface="Karla"/>
                        <a:ea typeface="Karla"/>
                        <a:cs typeface="Karla"/>
                        <a:sym typeface="Karl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c>
                  <a:txBody>
                    <a:bodyPr/>
                    <a:lstStyle/>
                    <a:p>
                      <a:pPr indent="0" lvl="0" marL="0" rtl="0" algn="l">
                        <a:lnSpc>
                          <a:spcPct val="115000"/>
                        </a:lnSpc>
                        <a:spcBef>
                          <a:spcPts val="0"/>
                        </a:spcBef>
                        <a:spcAft>
                          <a:spcPts val="0"/>
                        </a:spcAft>
                        <a:buNone/>
                      </a:pPr>
                      <a:r>
                        <a:t/>
                      </a:r>
                      <a:endParaRPr>
                        <a:latin typeface="Karla"/>
                        <a:ea typeface="Karla"/>
                        <a:cs typeface="Karla"/>
                        <a:sym typeface="Karla"/>
                      </a:endParaRPr>
                    </a:p>
                    <a:p>
                      <a:pPr indent="0" lvl="0" marL="0" rtl="0" algn="l">
                        <a:lnSpc>
                          <a:spcPct val="115000"/>
                        </a:lnSpc>
                        <a:spcBef>
                          <a:spcPts val="0"/>
                        </a:spcBef>
                        <a:spcAft>
                          <a:spcPts val="0"/>
                        </a:spcAft>
                        <a:buNone/>
                      </a:pPr>
                      <a:r>
                        <a:rPr lang="en">
                          <a:latin typeface="Karla"/>
                          <a:ea typeface="Karla"/>
                          <a:cs typeface="Karla"/>
                          <a:sym typeface="Karla"/>
                        </a:rPr>
                        <a:t>Acute radiation symptoms are caused by </a:t>
                      </a:r>
                      <a:r>
                        <a:rPr lang="en" u="sng">
                          <a:latin typeface="Karla"/>
                          <a:ea typeface="Karla"/>
                          <a:cs typeface="Karla"/>
                          <a:sym typeface="Karla"/>
                        </a:rPr>
                        <a:t>high levels</a:t>
                      </a:r>
                      <a:r>
                        <a:rPr lang="en">
                          <a:latin typeface="Karla"/>
                          <a:ea typeface="Karla"/>
                          <a:cs typeface="Karla"/>
                          <a:sym typeface="Karla"/>
                        </a:rPr>
                        <a:t> of radiation usually over a </a:t>
                      </a:r>
                      <a:r>
                        <a:rPr lang="en" u="sng">
                          <a:latin typeface="Karla"/>
                          <a:ea typeface="Karla"/>
                          <a:cs typeface="Karla"/>
                          <a:sym typeface="Karla"/>
                        </a:rPr>
                        <a:t>short period of time</a:t>
                      </a:r>
                      <a:r>
                        <a:rPr lang="en">
                          <a:latin typeface="Karla"/>
                          <a:ea typeface="Karla"/>
                          <a:cs typeface="Karla"/>
                          <a:sym typeface="Karla"/>
                        </a:rPr>
                        <a:t>.</a:t>
                      </a:r>
                      <a:endParaRPr>
                        <a:latin typeface="Karla"/>
                        <a:ea typeface="Karla"/>
                        <a:cs typeface="Karla"/>
                        <a:sym typeface="Karl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a:latin typeface="Karla"/>
                          <a:ea typeface="Karla"/>
                          <a:cs typeface="Karla"/>
                          <a:sym typeface="Karla"/>
                        </a:rPr>
                        <a:t>- Also referred to as (Probabilistic), probability of occurrence depends on absorbed dose. </a:t>
                      </a:r>
                      <a:endParaRPr>
                        <a:latin typeface="Karla"/>
                        <a:ea typeface="Karla"/>
                        <a:cs typeface="Karla"/>
                        <a:sym typeface="Karla"/>
                      </a:endParaRPr>
                    </a:p>
                    <a:p>
                      <a:pPr indent="0" lvl="0" marL="0" rtl="0" algn="l">
                        <a:lnSpc>
                          <a:spcPct val="115000"/>
                        </a:lnSpc>
                        <a:spcBef>
                          <a:spcPts val="0"/>
                        </a:spcBef>
                        <a:spcAft>
                          <a:spcPts val="0"/>
                        </a:spcAft>
                        <a:buNone/>
                      </a:pPr>
                      <a:r>
                        <a:t/>
                      </a:r>
                      <a:endParaRPr>
                        <a:latin typeface="Karla"/>
                        <a:ea typeface="Karla"/>
                        <a:cs typeface="Karla"/>
                        <a:sym typeface="Karla"/>
                      </a:endParaRPr>
                    </a:p>
                    <a:p>
                      <a:pPr indent="0" lvl="0" marL="0" rtl="0" algn="l">
                        <a:lnSpc>
                          <a:spcPct val="115000"/>
                        </a:lnSpc>
                        <a:spcBef>
                          <a:spcPts val="0"/>
                        </a:spcBef>
                        <a:spcAft>
                          <a:spcPts val="0"/>
                        </a:spcAft>
                        <a:buNone/>
                      </a:pPr>
                      <a:r>
                        <a:rPr lang="en">
                          <a:latin typeface="Karla"/>
                          <a:ea typeface="Karla"/>
                          <a:cs typeface="Karla"/>
                          <a:sym typeface="Karla"/>
                        </a:rPr>
                        <a:t>- Chronic radiation symptoms are caused by </a:t>
                      </a:r>
                      <a:r>
                        <a:rPr lang="en" u="sng">
                          <a:latin typeface="Karla"/>
                          <a:ea typeface="Karla"/>
                          <a:cs typeface="Karla"/>
                          <a:sym typeface="Karla"/>
                        </a:rPr>
                        <a:t>low-level</a:t>
                      </a:r>
                      <a:r>
                        <a:rPr lang="en">
                          <a:latin typeface="Karla"/>
                          <a:ea typeface="Karla"/>
                          <a:cs typeface="Karla"/>
                          <a:sym typeface="Karla"/>
                        </a:rPr>
                        <a:t> radiation over a </a:t>
                      </a:r>
                      <a:r>
                        <a:rPr lang="en" u="sng">
                          <a:latin typeface="Karla"/>
                          <a:ea typeface="Karla"/>
                          <a:cs typeface="Karla"/>
                          <a:sym typeface="Karla"/>
                        </a:rPr>
                        <a:t>long period of time</a:t>
                      </a:r>
                      <a:r>
                        <a:rPr lang="en">
                          <a:latin typeface="Karla"/>
                          <a:ea typeface="Karla"/>
                          <a:cs typeface="Karla"/>
                          <a:sym typeface="Karla"/>
                        </a:rPr>
                        <a:t>.</a:t>
                      </a:r>
                      <a:endParaRPr>
                        <a:latin typeface="Karla"/>
                        <a:ea typeface="Karla"/>
                        <a:cs typeface="Karla"/>
                        <a:sym typeface="Karl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2514550">
                <a:tc>
                  <a:txBody>
                    <a:bodyPr/>
                    <a:lstStyle/>
                    <a:p>
                      <a:pPr indent="0" lvl="0" marL="0" rtl="0" algn="l">
                        <a:spcBef>
                          <a:spcPts val="0"/>
                        </a:spcBef>
                        <a:spcAft>
                          <a:spcPts val="0"/>
                        </a:spcAft>
                        <a:buNone/>
                      </a:pPr>
                      <a:r>
                        <a:t/>
                      </a:r>
                      <a:endParaRPr sz="1300">
                        <a:latin typeface="Karla"/>
                        <a:ea typeface="Karla"/>
                        <a:cs typeface="Karla"/>
                        <a:sym typeface="Karl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c>
                  <a:txBody>
                    <a:bodyPr/>
                    <a:lstStyle/>
                    <a:p>
                      <a:pPr indent="0" lvl="0" marL="0" rtl="0" algn="l">
                        <a:lnSpc>
                          <a:spcPct val="115000"/>
                        </a:lnSpc>
                        <a:spcBef>
                          <a:spcPts val="0"/>
                        </a:spcBef>
                        <a:spcAft>
                          <a:spcPts val="0"/>
                        </a:spcAft>
                        <a:buNone/>
                      </a:pPr>
                      <a:r>
                        <a:t/>
                      </a:r>
                      <a:endParaRPr>
                        <a:latin typeface="Karla"/>
                        <a:ea typeface="Karla"/>
                        <a:cs typeface="Karla"/>
                        <a:sym typeface="Karla"/>
                      </a:endParaRPr>
                    </a:p>
                    <a:p>
                      <a:pPr indent="0" lvl="0" marL="0" rtl="0" algn="l">
                        <a:lnSpc>
                          <a:spcPct val="115000"/>
                        </a:lnSpc>
                        <a:spcBef>
                          <a:spcPts val="0"/>
                        </a:spcBef>
                        <a:spcAft>
                          <a:spcPts val="0"/>
                        </a:spcAft>
                        <a:buNone/>
                      </a:pPr>
                      <a:r>
                        <a:rPr lang="en">
                          <a:latin typeface="Karla"/>
                          <a:ea typeface="Karla"/>
                          <a:cs typeface="Karla"/>
                          <a:sym typeface="Karla"/>
                        </a:rPr>
                        <a:t>- They</a:t>
                      </a:r>
                      <a:r>
                        <a:rPr lang="en">
                          <a:solidFill>
                            <a:srgbClr val="F54132"/>
                          </a:solidFill>
                          <a:latin typeface="Karla"/>
                          <a:ea typeface="Karla"/>
                          <a:cs typeface="Karla"/>
                          <a:sym typeface="Karla"/>
                        </a:rPr>
                        <a:t> </a:t>
                      </a:r>
                      <a:r>
                        <a:rPr lang="en">
                          <a:solidFill>
                            <a:schemeClr val="accent5"/>
                          </a:solidFill>
                          <a:latin typeface="Karla"/>
                          <a:ea typeface="Karla"/>
                          <a:cs typeface="Karla"/>
                          <a:sym typeface="Karla"/>
                        </a:rPr>
                        <a:t>cannot be predicted with certainty.</a:t>
                      </a:r>
                      <a:endParaRPr>
                        <a:solidFill>
                          <a:schemeClr val="accent5"/>
                        </a:solidFill>
                        <a:latin typeface="Karla"/>
                        <a:ea typeface="Karla"/>
                        <a:cs typeface="Karla"/>
                        <a:sym typeface="Karla"/>
                      </a:endParaRPr>
                    </a:p>
                    <a:p>
                      <a:pPr indent="0" lvl="0" marL="0" rtl="0" algn="l">
                        <a:lnSpc>
                          <a:spcPct val="115000"/>
                        </a:lnSpc>
                        <a:spcBef>
                          <a:spcPts val="0"/>
                        </a:spcBef>
                        <a:spcAft>
                          <a:spcPts val="0"/>
                        </a:spcAft>
                        <a:buNone/>
                      </a:pPr>
                      <a:r>
                        <a:t/>
                      </a:r>
                      <a:endParaRPr>
                        <a:latin typeface="Karla"/>
                        <a:ea typeface="Karla"/>
                        <a:cs typeface="Karla"/>
                        <a:sym typeface="Karla"/>
                      </a:endParaRPr>
                    </a:p>
                    <a:p>
                      <a:pPr indent="0" lvl="0" marL="0" rtl="0" algn="l">
                        <a:lnSpc>
                          <a:spcPct val="115000"/>
                        </a:lnSpc>
                        <a:spcBef>
                          <a:spcPts val="0"/>
                        </a:spcBef>
                        <a:spcAft>
                          <a:spcPts val="0"/>
                        </a:spcAft>
                        <a:buNone/>
                      </a:pPr>
                      <a:r>
                        <a:rPr lang="en">
                          <a:latin typeface="Karla"/>
                          <a:ea typeface="Karla"/>
                          <a:cs typeface="Karla"/>
                          <a:sym typeface="Karla"/>
                        </a:rPr>
                        <a:t>- Severity of damage increases with increasing </a:t>
                      </a:r>
                      <a:r>
                        <a:rPr lang="en" u="sng">
                          <a:latin typeface="Karla"/>
                          <a:ea typeface="Karla"/>
                          <a:cs typeface="Karla"/>
                          <a:sym typeface="Karla"/>
                        </a:rPr>
                        <a:t>dose</a:t>
                      </a:r>
                      <a:r>
                        <a:rPr lang="en">
                          <a:latin typeface="Karla"/>
                          <a:ea typeface="Karla"/>
                          <a:cs typeface="Karla"/>
                          <a:sym typeface="Karla"/>
                        </a:rPr>
                        <a:t> </a:t>
                      </a:r>
                      <a:r>
                        <a:rPr lang="en">
                          <a:solidFill>
                            <a:schemeClr val="accent5"/>
                          </a:solidFill>
                          <a:latin typeface="Karla"/>
                          <a:ea typeface="Karla"/>
                          <a:cs typeface="Karla"/>
                          <a:sym typeface="Karla"/>
                        </a:rPr>
                        <a:t>above that threshold.</a:t>
                      </a:r>
                      <a:endParaRPr>
                        <a:solidFill>
                          <a:schemeClr val="accent5"/>
                        </a:solidFill>
                        <a:latin typeface="Karla"/>
                        <a:ea typeface="Karla"/>
                        <a:cs typeface="Karla"/>
                        <a:sym typeface="Karl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9D9"/>
                    </a:solidFill>
                  </a:tcPr>
                </a:tc>
                <a:tc>
                  <a:txBody>
                    <a:bodyPr/>
                    <a:lstStyle/>
                    <a:p>
                      <a:pPr indent="0" lvl="0" marL="0" rtl="0" algn="l">
                        <a:lnSpc>
                          <a:spcPct val="115000"/>
                        </a:lnSpc>
                        <a:spcBef>
                          <a:spcPts val="0"/>
                        </a:spcBef>
                        <a:spcAft>
                          <a:spcPts val="0"/>
                        </a:spcAft>
                        <a:buNone/>
                      </a:pPr>
                      <a:r>
                        <a:rPr lang="en">
                          <a:latin typeface="Karla"/>
                          <a:ea typeface="Karla"/>
                          <a:cs typeface="Karla"/>
                          <a:sym typeface="Karla"/>
                        </a:rPr>
                        <a:t>- The effect may (potentially)</a:t>
                      </a:r>
                      <a:endParaRPr>
                        <a:latin typeface="Karla"/>
                        <a:ea typeface="Karla"/>
                        <a:cs typeface="Karla"/>
                        <a:sym typeface="Karla"/>
                      </a:endParaRPr>
                    </a:p>
                    <a:p>
                      <a:pPr indent="0" lvl="0" marL="0" rtl="0" algn="l">
                        <a:lnSpc>
                          <a:spcPct val="115000"/>
                        </a:lnSpc>
                        <a:spcBef>
                          <a:spcPts val="0"/>
                        </a:spcBef>
                        <a:spcAft>
                          <a:spcPts val="0"/>
                        </a:spcAft>
                        <a:buNone/>
                      </a:pPr>
                      <a:r>
                        <a:rPr lang="en">
                          <a:latin typeface="Karla"/>
                          <a:ea typeface="Karla"/>
                          <a:cs typeface="Karla"/>
                          <a:sym typeface="Karla"/>
                        </a:rPr>
                        <a:t>occur following </a:t>
                      </a:r>
                      <a:r>
                        <a:rPr lang="en">
                          <a:solidFill>
                            <a:schemeClr val="accent5"/>
                          </a:solidFill>
                          <a:latin typeface="Karla"/>
                          <a:ea typeface="Karla"/>
                          <a:cs typeface="Karla"/>
                          <a:sym typeface="Karla"/>
                        </a:rPr>
                        <a:t>any amount of exposure, there is no threshold</a:t>
                      </a:r>
                      <a:r>
                        <a:rPr lang="en">
                          <a:latin typeface="Karla"/>
                          <a:ea typeface="Karla"/>
                          <a:cs typeface="Karla"/>
                          <a:sym typeface="Karla"/>
                        </a:rPr>
                        <a:t>. </a:t>
                      </a:r>
                      <a:r>
                        <a:rPr lang="en">
                          <a:solidFill>
                            <a:srgbClr val="448C79"/>
                          </a:solidFill>
                          <a:latin typeface="Karla"/>
                          <a:ea typeface="Karla"/>
                          <a:cs typeface="Karla"/>
                          <a:sym typeface="Karla"/>
                        </a:rPr>
                        <a:t>(By accumulation)</a:t>
                      </a:r>
                      <a:endParaRPr>
                        <a:latin typeface="Karla"/>
                        <a:ea typeface="Karla"/>
                        <a:cs typeface="Karla"/>
                        <a:sym typeface="Karla"/>
                      </a:endParaRPr>
                    </a:p>
                    <a:p>
                      <a:pPr indent="0" lvl="0" marL="0" rtl="0" algn="l">
                        <a:lnSpc>
                          <a:spcPct val="115000"/>
                        </a:lnSpc>
                        <a:spcBef>
                          <a:spcPts val="0"/>
                        </a:spcBef>
                        <a:spcAft>
                          <a:spcPts val="0"/>
                        </a:spcAft>
                        <a:buNone/>
                      </a:pPr>
                      <a:r>
                        <a:t/>
                      </a:r>
                      <a:endParaRPr>
                        <a:latin typeface="Karla"/>
                        <a:ea typeface="Karla"/>
                        <a:cs typeface="Karla"/>
                        <a:sym typeface="Karla"/>
                      </a:endParaRPr>
                    </a:p>
                    <a:p>
                      <a:pPr indent="0" lvl="0" marL="0" rtl="0" algn="l">
                        <a:lnSpc>
                          <a:spcPct val="115000"/>
                        </a:lnSpc>
                        <a:spcBef>
                          <a:spcPts val="0"/>
                        </a:spcBef>
                        <a:spcAft>
                          <a:spcPts val="0"/>
                        </a:spcAft>
                        <a:buNone/>
                      </a:pPr>
                      <a:r>
                        <a:rPr lang="en">
                          <a:latin typeface="Karla"/>
                          <a:ea typeface="Karla"/>
                          <a:cs typeface="Karla"/>
                          <a:sym typeface="Karla"/>
                        </a:rPr>
                        <a:t>- Even the smallest quantity of Ionizing Radiation exposure can be said to have a finite probability of causing an effect.</a:t>
                      </a:r>
                      <a:endParaRPr>
                        <a:latin typeface="Karla"/>
                        <a:ea typeface="Karla"/>
                        <a:cs typeface="Karla"/>
                        <a:sym typeface="Karla"/>
                      </a:endParaRPr>
                    </a:p>
                    <a:p>
                      <a:pPr indent="0" lvl="0" marL="0" rtl="0" algn="l">
                        <a:lnSpc>
                          <a:spcPct val="115000"/>
                        </a:lnSpc>
                        <a:spcBef>
                          <a:spcPts val="0"/>
                        </a:spcBef>
                        <a:spcAft>
                          <a:spcPts val="0"/>
                        </a:spcAft>
                        <a:buNone/>
                      </a:pPr>
                      <a:r>
                        <a:t/>
                      </a:r>
                      <a:endParaRPr>
                        <a:latin typeface="Karla"/>
                        <a:ea typeface="Karla"/>
                        <a:cs typeface="Karla"/>
                        <a:sym typeface="Karla"/>
                      </a:endParaRPr>
                    </a:p>
                    <a:p>
                      <a:pPr indent="0" lvl="0" marL="0" rtl="0" algn="l">
                        <a:lnSpc>
                          <a:spcPct val="115000"/>
                        </a:lnSpc>
                        <a:spcBef>
                          <a:spcPts val="0"/>
                        </a:spcBef>
                        <a:spcAft>
                          <a:spcPts val="0"/>
                        </a:spcAft>
                        <a:buNone/>
                      </a:pPr>
                      <a:r>
                        <a:rPr lang="en">
                          <a:latin typeface="Karla"/>
                          <a:ea typeface="Karla"/>
                          <a:cs typeface="Karla"/>
                          <a:sym typeface="Karla"/>
                        </a:rPr>
                        <a:t>-</a:t>
                      </a:r>
                      <a:r>
                        <a:rPr lang="en">
                          <a:solidFill>
                            <a:schemeClr val="accent5"/>
                          </a:solidFill>
                          <a:latin typeface="Karla"/>
                          <a:ea typeface="Karla"/>
                          <a:cs typeface="Karla"/>
                          <a:sym typeface="Karla"/>
                        </a:rPr>
                        <a:t> Severity of the effect is not</a:t>
                      </a:r>
                      <a:endParaRPr>
                        <a:solidFill>
                          <a:schemeClr val="accent5"/>
                        </a:solidFill>
                        <a:latin typeface="Karla"/>
                        <a:ea typeface="Karla"/>
                        <a:cs typeface="Karla"/>
                        <a:sym typeface="Karla"/>
                      </a:endParaRPr>
                    </a:p>
                    <a:p>
                      <a:pPr indent="0" lvl="0" marL="0" rtl="0" algn="l">
                        <a:lnSpc>
                          <a:spcPct val="115000"/>
                        </a:lnSpc>
                        <a:spcBef>
                          <a:spcPts val="0"/>
                        </a:spcBef>
                        <a:spcAft>
                          <a:spcPts val="0"/>
                        </a:spcAft>
                        <a:buNone/>
                      </a:pPr>
                      <a:r>
                        <a:rPr lang="en">
                          <a:solidFill>
                            <a:schemeClr val="accent5"/>
                          </a:solidFill>
                          <a:latin typeface="Karla"/>
                          <a:ea typeface="Karla"/>
                          <a:cs typeface="Karla"/>
                          <a:sym typeface="Karla"/>
                        </a:rPr>
                        <a:t>dose related.</a:t>
                      </a:r>
                      <a:endParaRPr>
                        <a:solidFill>
                          <a:schemeClr val="accent5"/>
                        </a:solidFill>
                        <a:latin typeface="Karla"/>
                        <a:ea typeface="Karla"/>
                        <a:cs typeface="Karla"/>
                        <a:sym typeface="Karl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9D9"/>
                    </a:solidFill>
                  </a:tcPr>
                </a:tc>
              </a:tr>
              <a:tr h="1815875">
                <a:tc>
                  <a:txBody>
                    <a:bodyPr/>
                    <a:lstStyle/>
                    <a:p>
                      <a:pPr indent="0" lvl="0" marL="0" rtl="0" algn="ctr">
                        <a:spcBef>
                          <a:spcPts val="0"/>
                        </a:spcBef>
                        <a:spcAft>
                          <a:spcPts val="0"/>
                        </a:spcAft>
                        <a:buNone/>
                      </a:pPr>
                      <a:r>
                        <a:rPr lang="en">
                          <a:latin typeface="Karla"/>
                          <a:ea typeface="Karla"/>
                          <a:cs typeface="Karla"/>
                          <a:sym typeface="Karla"/>
                        </a:rPr>
                        <a:t>Examples </a:t>
                      </a:r>
                      <a:endParaRPr>
                        <a:latin typeface="Karla"/>
                        <a:ea typeface="Karla"/>
                        <a:cs typeface="Karla"/>
                        <a:sym typeface="Karl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accent1"/>
                    </a:solidFill>
                  </a:tcPr>
                </a:tc>
                <a:tc>
                  <a:txBody>
                    <a:bodyPr/>
                    <a:lstStyle/>
                    <a:p>
                      <a:pPr indent="-317500" lvl="0" marL="457200" rtl="0" algn="l">
                        <a:lnSpc>
                          <a:spcPct val="115000"/>
                        </a:lnSpc>
                        <a:spcBef>
                          <a:spcPts val="0"/>
                        </a:spcBef>
                        <a:spcAft>
                          <a:spcPts val="0"/>
                        </a:spcAft>
                        <a:buClr>
                          <a:schemeClr val="accent5"/>
                        </a:buClr>
                        <a:buSzPts val="1400"/>
                        <a:buFont typeface="Karla"/>
                        <a:buAutoNum type="arabicPeriod"/>
                      </a:pPr>
                      <a:r>
                        <a:rPr lang="en">
                          <a:solidFill>
                            <a:schemeClr val="accent5"/>
                          </a:solidFill>
                          <a:latin typeface="Karla"/>
                          <a:ea typeface="Karla"/>
                          <a:cs typeface="Karla"/>
                          <a:sym typeface="Karla"/>
                        </a:rPr>
                        <a:t>Cataract formation</a:t>
                      </a:r>
                      <a:endParaRPr>
                        <a:solidFill>
                          <a:schemeClr val="accent5"/>
                        </a:solidFill>
                        <a:latin typeface="Karla"/>
                        <a:ea typeface="Karla"/>
                        <a:cs typeface="Karla"/>
                        <a:sym typeface="Karla"/>
                      </a:endParaRPr>
                    </a:p>
                    <a:p>
                      <a:pPr indent="-317500" lvl="0" marL="457200" rtl="0" algn="l">
                        <a:lnSpc>
                          <a:spcPct val="115000"/>
                        </a:lnSpc>
                        <a:spcBef>
                          <a:spcPts val="0"/>
                        </a:spcBef>
                        <a:spcAft>
                          <a:spcPts val="0"/>
                        </a:spcAft>
                        <a:buSzPts val="1400"/>
                        <a:buFont typeface="Karla"/>
                        <a:buAutoNum type="arabicPeriod"/>
                      </a:pPr>
                      <a:r>
                        <a:rPr lang="en">
                          <a:latin typeface="Karla"/>
                          <a:ea typeface="Karla"/>
                          <a:cs typeface="Karla"/>
                          <a:sym typeface="Karla"/>
                        </a:rPr>
                        <a:t>Bone marrow failure</a:t>
                      </a:r>
                      <a:endParaRPr>
                        <a:latin typeface="Karla"/>
                        <a:ea typeface="Karla"/>
                        <a:cs typeface="Karla"/>
                        <a:sym typeface="Karla"/>
                      </a:endParaRPr>
                    </a:p>
                    <a:p>
                      <a:pPr indent="-317500" lvl="0" marL="457200" rtl="0" algn="l">
                        <a:lnSpc>
                          <a:spcPct val="115000"/>
                        </a:lnSpc>
                        <a:spcBef>
                          <a:spcPts val="0"/>
                        </a:spcBef>
                        <a:spcAft>
                          <a:spcPts val="0"/>
                        </a:spcAft>
                        <a:buSzPts val="1400"/>
                        <a:buFont typeface="Karla"/>
                        <a:buAutoNum type="arabicPeriod"/>
                      </a:pPr>
                      <a:r>
                        <a:rPr lang="en">
                          <a:latin typeface="Karla"/>
                          <a:ea typeface="Karla"/>
                          <a:cs typeface="Karla"/>
                          <a:sym typeface="Karla"/>
                        </a:rPr>
                        <a:t>Lung Fibrosis</a:t>
                      </a:r>
                      <a:endParaRPr>
                        <a:latin typeface="Karla"/>
                        <a:ea typeface="Karla"/>
                        <a:cs typeface="Karla"/>
                        <a:sym typeface="Karla"/>
                      </a:endParaRPr>
                    </a:p>
                    <a:p>
                      <a:pPr indent="-317500" lvl="0" marL="457200" rtl="0" algn="l">
                        <a:lnSpc>
                          <a:spcPct val="115000"/>
                        </a:lnSpc>
                        <a:spcBef>
                          <a:spcPts val="0"/>
                        </a:spcBef>
                        <a:spcAft>
                          <a:spcPts val="0"/>
                        </a:spcAft>
                        <a:buSzPts val="1400"/>
                        <a:buFont typeface="Karla"/>
                        <a:buAutoNum type="arabicPeriod"/>
                      </a:pPr>
                      <a:r>
                        <a:rPr lang="en">
                          <a:latin typeface="Karla"/>
                          <a:ea typeface="Karla"/>
                          <a:cs typeface="Karla"/>
                          <a:sym typeface="Karla"/>
                        </a:rPr>
                        <a:t>Infertility</a:t>
                      </a:r>
                      <a:endParaRPr>
                        <a:latin typeface="Karla"/>
                        <a:ea typeface="Karla"/>
                        <a:cs typeface="Karla"/>
                        <a:sym typeface="Karla"/>
                      </a:endParaRPr>
                    </a:p>
                    <a:p>
                      <a:pPr indent="-317500" lvl="0" marL="457200" rtl="0" algn="l">
                        <a:lnSpc>
                          <a:spcPct val="115000"/>
                        </a:lnSpc>
                        <a:spcBef>
                          <a:spcPts val="0"/>
                        </a:spcBef>
                        <a:spcAft>
                          <a:spcPts val="0"/>
                        </a:spcAft>
                        <a:buSzPts val="1400"/>
                        <a:buFont typeface="Karla"/>
                        <a:buAutoNum type="arabicPeriod"/>
                      </a:pPr>
                      <a:r>
                        <a:rPr lang="en">
                          <a:latin typeface="Karla"/>
                          <a:ea typeface="Karla"/>
                          <a:cs typeface="Karla"/>
                          <a:sym typeface="Karla"/>
                        </a:rPr>
                        <a:t>hair loss</a:t>
                      </a:r>
                      <a:endParaRPr>
                        <a:latin typeface="Karla"/>
                        <a:ea typeface="Karla"/>
                        <a:cs typeface="Karla"/>
                        <a:sym typeface="Karla"/>
                      </a:endParaRPr>
                    </a:p>
                    <a:p>
                      <a:pPr indent="-317500" lvl="0" marL="457200" rtl="0" algn="l">
                        <a:lnSpc>
                          <a:spcPct val="115000"/>
                        </a:lnSpc>
                        <a:spcBef>
                          <a:spcPts val="0"/>
                        </a:spcBef>
                        <a:spcAft>
                          <a:spcPts val="0"/>
                        </a:spcAft>
                        <a:buSzPts val="1400"/>
                        <a:buFont typeface="Karla"/>
                        <a:buAutoNum type="arabicPeriod"/>
                      </a:pPr>
                      <a:r>
                        <a:rPr lang="en">
                          <a:latin typeface="Karla"/>
                          <a:ea typeface="Karla"/>
                          <a:cs typeface="Karla"/>
                          <a:sym typeface="Karla"/>
                        </a:rPr>
                        <a:t>lowering the WBC count</a:t>
                      </a:r>
                      <a:endParaRPr>
                        <a:latin typeface="Karla"/>
                        <a:ea typeface="Karla"/>
                        <a:cs typeface="Karla"/>
                        <a:sym typeface="Karla"/>
                      </a:endParaRPr>
                    </a:p>
                    <a:p>
                      <a:pPr indent="-317500" lvl="0" marL="457200" rtl="0" algn="l">
                        <a:lnSpc>
                          <a:spcPct val="115000"/>
                        </a:lnSpc>
                        <a:spcBef>
                          <a:spcPts val="0"/>
                        </a:spcBef>
                        <a:spcAft>
                          <a:spcPts val="0"/>
                        </a:spcAft>
                        <a:buSzPts val="1400"/>
                        <a:buFont typeface="Karla"/>
                        <a:buAutoNum type="arabicPeriod"/>
                      </a:pPr>
                      <a:r>
                        <a:rPr lang="en">
                          <a:latin typeface="Karla"/>
                          <a:ea typeface="Karla"/>
                          <a:cs typeface="Karla"/>
                          <a:sym typeface="Karla"/>
                        </a:rPr>
                        <a:t>Skin reddening (erythema).</a:t>
                      </a:r>
                      <a:endParaRPr>
                        <a:latin typeface="Karla"/>
                        <a:ea typeface="Karla"/>
                        <a:cs typeface="Karla"/>
                        <a:sym typeface="Karla"/>
                      </a:endParaRPr>
                    </a:p>
                  </a:txBody>
                  <a:tcPr marT="91425" marB="91425" marR="91425" marL="91425" anchor="ctr">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317500" lvl="0" marL="457200" rtl="0" algn="l">
                        <a:lnSpc>
                          <a:spcPct val="115000"/>
                        </a:lnSpc>
                        <a:spcBef>
                          <a:spcPts val="0"/>
                        </a:spcBef>
                        <a:spcAft>
                          <a:spcPts val="0"/>
                        </a:spcAft>
                        <a:buClr>
                          <a:schemeClr val="accent6"/>
                        </a:buClr>
                        <a:buSzPts val="1400"/>
                        <a:buFont typeface="Karla"/>
                        <a:buAutoNum type="arabicPeriod"/>
                      </a:pPr>
                      <a:r>
                        <a:rPr lang="en">
                          <a:solidFill>
                            <a:schemeClr val="accent6"/>
                          </a:solidFill>
                          <a:latin typeface="Karla"/>
                          <a:ea typeface="Karla"/>
                          <a:cs typeface="Karla"/>
                          <a:sym typeface="Karla"/>
                        </a:rPr>
                        <a:t>Carcinogenic effect</a:t>
                      </a:r>
                      <a:endParaRPr>
                        <a:solidFill>
                          <a:schemeClr val="accent6"/>
                        </a:solidFill>
                        <a:latin typeface="Karla"/>
                        <a:ea typeface="Karla"/>
                        <a:cs typeface="Karla"/>
                        <a:sym typeface="Karla"/>
                      </a:endParaRPr>
                    </a:p>
                    <a:p>
                      <a:pPr indent="-317500" lvl="0" marL="457200" rtl="0" algn="l">
                        <a:lnSpc>
                          <a:spcPct val="115000"/>
                        </a:lnSpc>
                        <a:spcBef>
                          <a:spcPts val="0"/>
                        </a:spcBef>
                        <a:spcAft>
                          <a:spcPts val="0"/>
                        </a:spcAft>
                        <a:buSzPts val="1400"/>
                        <a:buFont typeface="Karla"/>
                        <a:buAutoNum type="arabicPeriod"/>
                      </a:pPr>
                      <a:r>
                        <a:rPr lang="en">
                          <a:latin typeface="Karla"/>
                          <a:ea typeface="Karla"/>
                          <a:cs typeface="Karla"/>
                          <a:sym typeface="Karla"/>
                        </a:rPr>
                        <a:t>Genetic effect</a:t>
                      </a:r>
                      <a:endParaRPr>
                        <a:latin typeface="Karla"/>
                        <a:ea typeface="Karla"/>
                        <a:cs typeface="Karla"/>
                        <a:sym typeface="Karla"/>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58" name="Google Shape;158;p17"/>
          <p:cNvSpPr txBox="1"/>
          <p:nvPr/>
        </p:nvSpPr>
        <p:spPr>
          <a:xfrm>
            <a:off x="99850" y="6508775"/>
            <a:ext cx="1820100" cy="6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latin typeface="Karla"/>
                <a:ea typeface="Karla"/>
                <a:cs typeface="Karla"/>
                <a:sym typeface="Karla"/>
              </a:rPr>
              <a:t>Characteristics </a:t>
            </a:r>
            <a:endParaRPr/>
          </a:p>
        </p:txBody>
      </p:sp>
      <p:grpSp>
        <p:nvGrpSpPr>
          <p:cNvPr id="159" name="Google Shape;159;p17"/>
          <p:cNvGrpSpPr/>
          <p:nvPr/>
        </p:nvGrpSpPr>
        <p:grpSpPr>
          <a:xfrm>
            <a:off x="43918" y="684090"/>
            <a:ext cx="274864" cy="316972"/>
            <a:chOff x="304245" y="1858207"/>
            <a:chExt cx="319386" cy="406165"/>
          </a:xfrm>
        </p:grpSpPr>
        <p:sp>
          <p:nvSpPr>
            <p:cNvPr id="160" name="Google Shape;160;p17"/>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161" name="Google Shape;161;p17"/>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grpSp>
      <p:grpSp>
        <p:nvGrpSpPr>
          <p:cNvPr id="162" name="Google Shape;162;p17"/>
          <p:cNvGrpSpPr/>
          <p:nvPr/>
        </p:nvGrpSpPr>
        <p:grpSpPr>
          <a:xfrm>
            <a:off x="43918" y="2360490"/>
            <a:ext cx="274864" cy="316972"/>
            <a:chOff x="304245" y="1858207"/>
            <a:chExt cx="319386" cy="406165"/>
          </a:xfrm>
        </p:grpSpPr>
        <p:sp>
          <p:nvSpPr>
            <p:cNvPr id="163" name="Google Shape;163;p17"/>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164" name="Google Shape;164;p17"/>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8"/>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4</a:t>
            </a:r>
            <a:endParaRPr sz="1800">
              <a:solidFill>
                <a:srgbClr val="005E68"/>
              </a:solidFill>
              <a:latin typeface="Spectral"/>
              <a:ea typeface="Spectral"/>
              <a:cs typeface="Spectral"/>
              <a:sym typeface="Spectral"/>
            </a:endParaRPr>
          </a:p>
        </p:txBody>
      </p:sp>
      <p:sp>
        <p:nvSpPr>
          <p:cNvPr id="170" name="Google Shape;170;p18"/>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8"/>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72" name="Google Shape;172;p18"/>
          <p:cNvSpPr txBox="1"/>
          <p:nvPr/>
        </p:nvSpPr>
        <p:spPr>
          <a:xfrm>
            <a:off x="2265450" y="-75425"/>
            <a:ext cx="3241500" cy="6297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300">
                <a:solidFill>
                  <a:srgbClr val="005E68"/>
                </a:solidFill>
                <a:latin typeface="Arvo"/>
                <a:ea typeface="Arvo"/>
                <a:cs typeface="Arvo"/>
                <a:sym typeface="Arvo"/>
              </a:rPr>
              <a:t>Radiation Hazard</a:t>
            </a:r>
            <a:endParaRPr b="1" sz="2300">
              <a:solidFill>
                <a:srgbClr val="005E68"/>
              </a:solidFill>
              <a:latin typeface="Arvo"/>
              <a:ea typeface="Arvo"/>
              <a:cs typeface="Arvo"/>
              <a:sym typeface="Arvo"/>
            </a:endParaRPr>
          </a:p>
        </p:txBody>
      </p:sp>
      <p:sp>
        <p:nvSpPr>
          <p:cNvPr id="173" name="Google Shape;173;p18"/>
          <p:cNvSpPr txBox="1"/>
          <p:nvPr/>
        </p:nvSpPr>
        <p:spPr>
          <a:xfrm>
            <a:off x="309300" y="814675"/>
            <a:ext cx="6530400" cy="49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accent1"/>
                </a:solidFill>
                <a:latin typeface="Karla"/>
                <a:ea typeface="Karla"/>
                <a:cs typeface="Karla"/>
                <a:sym typeface="Karla"/>
              </a:rPr>
              <a:t>Acute Deterministic Effects</a:t>
            </a:r>
            <a:endParaRPr b="1" sz="2000">
              <a:solidFill>
                <a:schemeClr val="accent1"/>
              </a:solidFill>
              <a:latin typeface="Karla"/>
              <a:ea typeface="Karla"/>
              <a:cs typeface="Karla"/>
              <a:sym typeface="Karla"/>
            </a:endParaRPr>
          </a:p>
        </p:txBody>
      </p:sp>
      <p:pic>
        <p:nvPicPr>
          <p:cNvPr id="174" name="Google Shape;174;p18"/>
          <p:cNvPicPr preferRelativeResize="0"/>
          <p:nvPr/>
        </p:nvPicPr>
        <p:blipFill>
          <a:blip r:embed="rId3">
            <a:alphaModFix/>
          </a:blip>
          <a:stretch>
            <a:fillRect/>
          </a:stretch>
        </p:blipFill>
        <p:spPr>
          <a:xfrm>
            <a:off x="197200" y="1407950"/>
            <a:ext cx="2428875" cy="1649450"/>
          </a:xfrm>
          <a:prstGeom prst="rect">
            <a:avLst/>
          </a:prstGeom>
          <a:noFill/>
          <a:ln>
            <a:noFill/>
          </a:ln>
        </p:spPr>
      </p:pic>
      <p:pic>
        <p:nvPicPr>
          <p:cNvPr id="175" name="Google Shape;175;p18"/>
          <p:cNvPicPr preferRelativeResize="0"/>
          <p:nvPr/>
        </p:nvPicPr>
        <p:blipFill>
          <a:blip r:embed="rId4">
            <a:alphaModFix/>
          </a:blip>
          <a:stretch>
            <a:fillRect/>
          </a:stretch>
        </p:blipFill>
        <p:spPr>
          <a:xfrm>
            <a:off x="2809900" y="1407950"/>
            <a:ext cx="2428875" cy="2282715"/>
          </a:xfrm>
          <a:prstGeom prst="rect">
            <a:avLst/>
          </a:prstGeom>
          <a:noFill/>
          <a:ln>
            <a:noFill/>
          </a:ln>
        </p:spPr>
      </p:pic>
      <p:pic>
        <p:nvPicPr>
          <p:cNvPr id="176" name="Google Shape;176;p18"/>
          <p:cNvPicPr preferRelativeResize="0"/>
          <p:nvPr/>
        </p:nvPicPr>
        <p:blipFill>
          <a:blip r:embed="rId5">
            <a:alphaModFix/>
          </a:blip>
          <a:stretch>
            <a:fillRect/>
          </a:stretch>
        </p:blipFill>
        <p:spPr>
          <a:xfrm>
            <a:off x="197200" y="3268450"/>
            <a:ext cx="2428875" cy="2093617"/>
          </a:xfrm>
          <a:prstGeom prst="rect">
            <a:avLst/>
          </a:prstGeom>
          <a:noFill/>
          <a:ln>
            <a:noFill/>
          </a:ln>
        </p:spPr>
      </p:pic>
      <p:pic>
        <p:nvPicPr>
          <p:cNvPr id="177" name="Google Shape;177;p18"/>
          <p:cNvPicPr preferRelativeResize="0"/>
          <p:nvPr/>
        </p:nvPicPr>
        <p:blipFill>
          <a:blip r:embed="rId6">
            <a:alphaModFix/>
          </a:blip>
          <a:stretch>
            <a:fillRect/>
          </a:stretch>
        </p:blipFill>
        <p:spPr>
          <a:xfrm>
            <a:off x="2809900" y="3828175"/>
            <a:ext cx="2773125" cy="1573393"/>
          </a:xfrm>
          <a:prstGeom prst="rect">
            <a:avLst/>
          </a:prstGeom>
          <a:noFill/>
          <a:ln>
            <a:noFill/>
          </a:ln>
        </p:spPr>
      </p:pic>
      <p:pic>
        <p:nvPicPr>
          <p:cNvPr id="178" name="Google Shape;178;p18"/>
          <p:cNvPicPr preferRelativeResize="0"/>
          <p:nvPr/>
        </p:nvPicPr>
        <p:blipFill>
          <a:blip r:embed="rId7">
            <a:alphaModFix/>
          </a:blip>
          <a:stretch>
            <a:fillRect/>
          </a:stretch>
        </p:blipFill>
        <p:spPr>
          <a:xfrm>
            <a:off x="5339200" y="1407950"/>
            <a:ext cx="2361200" cy="2063575"/>
          </a:xfrm>
          <a:prstGeom prst="rect">
            <a:avLst/>
          </a:prstGeom>
          <a:noFill/>
          <a:ln>
            <a:noFill/>
          </a:ln>
        </p:spPr>
      </p:pic>
      <p:pic>
        <p:nvPicPr>
          <p:cNvPr id="179" name="Google Shape;179;p18"/>
          <p:cNvPicPr preferRelativeResize="0"/>
          <p:nvPr/>
        </p:nvPicPr>
        <p:blipFill>
          <a:blip r:embed="rId8">
            <a:alphaModFix/>
          </a:blip>
          <a:stretch>
            <a:fillRect/>
          </a:stretch>
        </p:blipFill>
        <p:spPr>
          <a:xfrm>
            <a:off x="197200" y="6370200"/>
            <a:ext cx="7138275" cy="3776275"/>
          </a:xfrm>
          <a:prstGeom prst="rect">
            <a:avLst/>
          </a:prstGeom>
          <a:noFill/>
          <a:ln>
            <a:noFill/>
          </a:ln>
        </p:spPr>
      </p:pic>
      <p:sp>
        <p:nvSpPr>
          <p:cNvPr id="180" name="Google Shape;180;p18"/>
          <p:cNvSpPr txBox="1"/>
          <p:nvPr/>
        </p:nvSpPr>
        <p:spPr>
          <a:xfrm>
            <a:off x="309300" y="5539075"/>
            <a:ext cx="6530400" cy="493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accent1"/>
                </a:solidFill>
                <a:latin typeface="Karla"/>
                <a:ea typeface="Karla"/>
                <a:cs typeface="Karla"/>
                <a:sym typeface="Karla"/>
              </a:rPr>
              <a:t>Chronic Stochastic Effects</a:t>
            </a:r>
            <a:endParaRPr b="1" sz="2000">
              <a:solidFill>
                <a:schemeClr val="accent1"/>
              </a:solidFill>
              <a:latin typeface="Karla"/>
              <a:ea typeface="Karla"/>
              <a:cs typeface="Karla"/>
              <a:sym typeface="Karla"/>
            </a:endParaRPr>
          </a:p>
        </p:txBody>
      </p:sp>
      <p:grpSp>
        <p:nvGrpSpPr>
          <p:cNvPr id="181" name="Google Shape;181;p18"/>
          <p:cNvGrpSpPr/>
          <p:nvPr/>
        </p:nvGrpSpPr>
        <p:grpSpPr>
          <a:xfrm>
            <a:off x="43918" y="912690"/>
            <a:ext cx="274864" cy="316972"/>
            <a:chOff x="304245" y="1858207"/>
            <a:chExt cx="319386" cy="406165"/>
          </a:xfrm>
        </p:grpSpPr>
        <p:sp>
          <p:nvSpPr>
            <p:cNvPr id="182" name="Google Shape;182;p18"/>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183" name="Google Shape;183;p18"/>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grpSp>
      <p:grpSp>
        <p:nvGrpSpPr>
          <p:cNvPr id="184" name="Google Shape;184;p18"/>
          <p:cNvGrpSpPr/>
          <p:nvPr/>
        </p:nvGrpSpPr>
        <p:grpSpPr>
          <a:xfrm>
            <a:off x="43918" y="5637090"/>
            <a:ext cx="274864" cy="316972"/>
            <a:chOff x="304245" y="1858207"/>
            <a:chExt cx="319386" cy="406165"/>
          </a:xfrm>
        </p:grpSpPr>
        <p:sp>
          <p:nvSpPr>
            <p:cNvPr id="185" name="Google Shape;185;p18"/>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186" name="Google Shape;186;p18"/>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9"/>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5</a:t>
            </a:r>
            <a:endParaRPr sz="1800">
              <a:solidFill>
                <a:srgbClr val="005E68"/>
              </a:solidFill>
              <a:latin typeface="Spectral"/>
              <a:ea typeface="Spectral"/>
              <a:cs typeface="Spectral"/>
              <a:sym typeface="Spectral"/>
            </a:endParaRPr>
          </a:p>
        </p:txBody>
      </p:sp>
      <p:sp>
        <p:nvSpPr>
          <p:cNvPr id="192" name="Google Shape;192;p19"/>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9"/>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4" name="Google Shape;194;p19"/>
          <p:cNvSpPr txBox="1"/>
          <p:nvPr/>
        </p:nvSpPr>
        <p:spPr>
          <a:xfrm>
            <a:off x="2265450" y="-75425"/>
            <a:ext cx="3241500" cy="6297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300">
                <a:solidFill>
                  <a:srgbClr val="005E68"/>
                </a:solidFill>
                <a:latin typeface="Arvo"/>
                <a:ea typeface="Arvo"/>
                <a:cs typeface="Arvo"/>
                <a:sym typeface="Arvo"/>
              </a:rPr>
              <a:t>Radiation Hazard </a:t>
            </a:r>
            <a:endParaRPr b="1" sz="2300">
              <a:solidFill>
                <a:srgbClr val="005E68"/>
              </a:solidFill>
              <a:latin typeface="Arvo"/>
              <a:ea typeface="Arvo"/>
              <a:cs typeface="Arvo"/>
              <a:sym typeface="Arvo"/>
            </a:endParaRPr>
          </a:p>
        </p:txBody>
      </p:sp>
      <p:sp>
        <p:nvSpPr>
          <p:cNvPr id="195" name="Google Shape;195;p19"/>
          <p:cNvSpPr txBox="1"/>
          <p:nvPr/>
        </p:nvSpPr>
        <p:spPr>
          <a:xfrm>
            <a:off x="316625" y="383275"/>
            <a:ext cx="48123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0D8F9D"/>
                </a:solidFill>
                <a:latin typeface="Karla"/>
                <a:ea typeface="Karla"/>
                <a:cs typeface="Karla"/>
                <a:sym typeface="Karla"/>
              </a:rPr>
              <a:t>Threshold for </a:t>
            </a:r>
            <a:r>
              <a:rPr b="1" lang="en" sz="2000">
                <a:solidFill>
                  <a:srgbClr val="0D8F9D"/>
                </a:solidFill>
                <a:latin typeface="Karla"/>
                <a:ea typeface="Karla"/>
                <a:cs typeface="Karla"/>
                <a:sym typeface="Karla"/>
              </a:rPr>
              <a:t>deterministic</a:t>
            </a:r>
            <a:r>
              <a:rPr b="1" lang="en" sz="2000">
                <a:solidFill>
                  <a:srgbClr val="0D8F9D"/>
                </a:solidFill>
                <a:latin typeface="Karla"/>
                <a:ea typeface="Karla"/>
                <a:cs typeface="Karla"/>
                <a:sym typeface="Karla"/>
              </a:rPr>
              <a:t> effects </a:t>
            </a:r>
            <a:endParaRPr b="1" sz="2000">
              <a:solidFill>
                <a:srgbClr val="0D8F9D"/>
              </a:solidFill>
              <a:latin typeface="Karla"/>
              <a:ea typeface="Karla"/>
              <a:cs typeface="Karla"/>
              <a:sym typeface="Karla"/>
            </a:endParaRPr>
          </a:p>
        </p:txBody>
      </p:sp>
      <p:sp>
        <p:nvSpPr>
          <p:cNvPr id="196" name="Google Shape;196;p19"/>
          <p:cNvSpPr txBox="1"/>
          <p:nvPr/>
        </p:nvSpPr>
        <p:spPr>
          <a:xfrm>
            <a:off x="322300" y="5394972"/>
            <a:ext cx="48123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0D8F9D"/>
                </a:solidFill>
                <a:latin typeface="Karla"/>
                <a:ea typeface="Karla"/>
                <a:cs typeface="Karla"/>
                <a:sym typeface="Karla"/>
              </a:rPr>
              <a:t>Organ sensitivity to radiation</a:t>
            </a:r>
            <a:endParaRPr b="1" sz="2000">
              <a:solidFill>
                <a:srgbClr val="0D8F9D"/>
              </a:solidFill>
              <a:latin typeface="Karla"/>
              <a:ea typeface="Karla"/>
              <a:cs typeface="Karla"/>
              <a:sym typeface="Karla"/>
            </a:endParaRPr>
          </a:p>
        </p:txBody>
      </p:sp>
      <p:sp>
        <p:nvSpPr>
          <p:cNvPr id="197" name="Google Shape;197;p19"/>
          <p:cNvSpPr txBox="1"/>
          <p:nvPr/>
        </p:nvSpPr>
        <p:spPr>
          <a:xfrm>
            <a:off x="-5675" y="841975"/>
            <a:ext cx="5025000" cy="72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Karla"/>
                <a:ea typeface="Karla"/>
                <a:cs typeface="Karla"/>
                <a:sym typeface="Karla"/>
              </a:rPr>
              <a:t>Major organs annual dose limits for preventing deterministic effects are as follows :</a:t>
            </a:r>
            <a:endParaRPr>
              <a:latin typeface="Karla"/>
              <a:ea typeface="Karla"/>
              <a:cs typeface="Karla"/>
              <a:sym typeface="Karla"/>
            </a:endParaRPr>
          </a:p>
        </p:txBody>
      </p:sp>
      <p:graphicFrame>
        <p:nvGraphicFramePr>
          <p:cNvPr id="198" name="Google Shape;198;p19"/>
          <p:cNvGraphicFramePr/>
          <p:nvPr/>
        </p:nvGraphicFramePr>
        <p:xfrm>
          <a:off x="107097" y="1762108"/>
          <a:ext cx="3000000" cy="3000000"/>
        </p:xfrm>
        <a:graphic>
          <a:graphicData uri="http://schemas.openxmlformats.org/drawingml/2006/table">
            <a:tbl>
              <a:tblPr>
                <a:noFill/>
                <a:tableStyleId>{6448C395-967D-4096-B908-74812C4CA1CC}</a:tableStyleId>
              </a:tblPr>
              <a:tblGrid>
                <a:gridCol w="1424700"/>
                <a:gridCol w="2354400"/>
                <a:gridCol w="1876175"/>
                <a:gridCol w="1952475"/>
              </a:tblGrid>
              <a:tr h="313725">
                <a:tc>
                  <a:txBody>
                    <a:bodyPr/>
                    <a:lstStyle/>
                    <a:p>
                      <a:pPr indent="0" lvl="0" marL="0" rtl="0" algn="ctr">
                        <a:spcBef>
                          <a:spcPts val="0"/>
                        </a:spcBef>
                        <a:spcAft>
                          <a:spcPts val="0"/>
                        </a:spcAft>
                        <a:buNone/>
                      </a:pPr>
                      <a:r>
                        <a:rPr b="1" lang="en">
                          <a:solidFill>
                            <a:srgbClr val="FFFFFF"/>
                          </a:solidFill>
                          <a:latin typeface="Karla"/>
                          <a:ea typeface="Karla"/>
                          <a:cs typeface="Karla"/>
                          <a:sym typeface="Karla"/>
                        </a:rPr>
                        <a:t>Organ </a:t>
                      </a:r>
                      <a:endParaRPr b="1">
                        <a:solidFill>
                          <a:srgbClr val="FFFFFF"/>
                        </a:solidFill>
                        <a:latin typeface="Karla"/>
                        <a:ea typeface="Karla"/>
                        <a:cs typeface="Karla"/>
                        <a:sym typeface="Karla"/>
                      </a:endParaRPr>
                    </a:p>
                  </a:txBody>
                  <a:tcPr marT="190050" marB="190050" marR="75600" marL="75600">
                    <a:lnL cap="flat" cmpd="sng" w="19050">
                      <a:solidFill>
                        <a:srgbClr val="CCCCCC">
                          <a:alpha val="0"/>
                        </a:srgbClr>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17757F"/>
                    </a:solidFill>
                  </a:tcPr>
                </a:tc>
                <a:tc>
                  <a:txBody>
                    <a:bodyPr/>
                    <a:lstStyle/>
                    <a:p>
                      <a:pPr indent="0" lvl="0" marL="0" rtl="0" algn="ctr">
                        <a:spcBef>
                          <a:spcPts val="0"/>
                        </a:spcBef>
                        <a:spcAft>
                          <a:spcPts val="0"/>
                        </a:spcAft>
                        <a:buNone/>
                      </a:pPr>
                      <a:r>
                        <a:rPr b="1" lang="en">
                          <a:solidFill>
                            <a:srgbClr val="FFFFFF"/>
                          </a:solidFill>
                          <a:latin typeface="Karla"/>
                          <a:ea typeface="Karla"/>
                          <a:cs typeface="Karla"/>
                          <a:sym typeface="Karla"/>
                        </a:rPr>
                        <a:t>Effects</a:t>
                      </a:r>
                      <a:endParaRPr b="1">
                        <a:solidFill>
                          <a:srgbClr val="FFFFFF"/>
                        </a:solidFill>
                        <a:latin typeface="Karla"/>
                        <a:ea typeface="Karla"/>
                        <a:cs typeface="Karla"/>
                        <a:sym typeface="Karla"/>
                      </a:endParaRPr>
                    </a:p>
                  </a:txBody>
                  <a:tcPr marT="190050" marB="190050" marR="75600" marL="756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17757F"/>
                    </a:solidFill>
                  </a:tcPr>
                </a:tc>
                <a:tc>
                  <a:txBody>
                    <a:bodyPr/>
                    <a:lstStyle/>
                    <a:p>
                      <a:pPr indent="0" lvl="0" marL="0" rtl="0" algn="ctr">
                        <a:spcBef>
                          <a:spcPts val="0"/>
                        </a:spcBef>
                        <a:spcAft>
                          <a:spcPts val="0"/>
                        </a:spcAft>
                        <a:buNone/>
                      </a:pPr>
                      <a:r>
                        <a:rPr b="1" lang="en">
                          <a:solidFill>
                            <a:srgbClr val="FFFFFF"/>
                          </a:solidFill>
                          <a:latin typeface="Karla"/>
                          <a:ea typeface="Karla"/>
                          <a:cs typeface="Karla"/>
                          <a:sym typeface="Karla"/>
                        </a:rPr>
                        <a:t>One single absorption (Gy)</a:t>
                      </a:r>
                      <a:endParaRPr b="1">
                        <a:solidFill>
                          <a:srgbClr val="FFFFFF"/>
                        </a:solidFill>
                        <a:latin typeface="Karla"/>
                        <a:ea typeface="Karla"/>
                        <a:cs typeface="Karla"/>
                        <a:sym typeface="Karla"/>
                      </a:endParaRPr>
                    </a:p>
                  </a:txBody>
                  <a:tcPr marT="190050" marB="190050" marR="75600" marL="756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17757F"/>
                    </a:solidFill>
                  </a:tcPr>
                </a:tc>
                <a:tc>
                  <a:txBody>
                    <a:bodyPr/>
                    <a:lstStyle/>
                    <a:p>
                      <a:pPr indent="0" lvl="0" marL="0" rtl="0" algn="ctr">
                        <a:spcBef>
                          <a:spcPts val="0"/>
                        </a:spcBef>
                        <a:spcAft>
                          <a:spcPts val="0"/>
                        </a:spcAft>
                        <a:buNone/>
                      </a:pPr>
                      <a:r>
                        <a:rPr b="1" lang="en">
                          <a:solidFill>
                            <a:srgbClr val="FFFFFF"/>
                          </a:solidFill>
                          <a:latin typeface="Karla"/>
                          <a:ea typeface="Karla"/>
                          <a:cs typeface="Karla"/>
                          <a:sym typeface="Karla"/>
                        </a:rPr>
                        <a:t>Prolonged absorption (Gy-year)</a:t>
                      </a:r>
                      <a:endParaRPr b="1">
                        <a:solidFill>
                          <a:srgbClr val="FFFFFF"/>
                        </a:solidFill>
                        <a:latin typeface="Karla"/>
                        <a:ea typeface="Karla"/>
                        <a:cs typeface="Karla"/>
                        <a:sym typeface="Karla"/>
                      </a:endParaRPr>
                    </a:p>
                  </a:txBody>
                  <a:tcPr marT="190050" marB="190050" marR="75600" marL="75600">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17757F"/>
                    </a:solidFill>
                  </a:tcPr>
                </a:tc>
              </a:tr>
              <a:tr h="236375">
                <a:tc>
                  <a:txBody>
                    <a:bodyPr/>
                    <a:lstStyle/>
                    <a:p>
                      <a:pPr indent="0" lvl="0" marL="0" rtl="0" algn="ctr">
                        <a:spcBef>
                          <a:spcPts val="0"/>
                        </a:spcBef>
                        <a:spcAft>
                          <a:spcPts val="0"/>
                        </a:spcAft>
                        <a:buNone/>
                      </a:pPr>
                      <a:r>
                        <a:rPr lang="en">
                          <a:solidFill>
                            <a:srgbClr val="434343"/>
                          </a:solidFill>
                          <a:latin typeface="Karla"/>
                          <a:ea typeface="Karla"/>
                          <a:cs typeface="Karla"/>
                          <a:sym typeface="Karla"/>
                        </a:rPr>
                        <a:t>Testes</a:t>
                      </a:r>
                      <a:endParaRPr>
                        <a:solidFill>
                          <a:srgbClr val="434343"/>
                        </a:solidFill>
                        <a:latin typeface="Karla"/>
                        <a:ea typeface="Karla"/>
                        <a:cs typeface="Karla"/>
                        <a:sym typeface="Karla"/>
                      </a:endParaRPr>
                    </a:p>
                  </a:txBody>
                  <a:tcPr marT="190050" marB="190050" marR="75600" marL="75600"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latin typeface="Karla"/>
                          <a:ea typeface="Karla"/>
                          <a:cs typeface="Karla"/>
                          <a:sym typeface="Karla"/>
                        </a:rPr>
                        <a:t>Permanent</a:t>
                      </a:r>
                      <a:r>
                        <a:rPr lang="en">
                          <a:latin typeface="Karla"/>
                          <a:ea typeface="Karla"/>
                          <a:cs typeface="Karla"/>
                          <a:sym typeface="Karla"/>
                        </a:rPr>
                        <a:t> infertility </a:t>
                      </a:r>
                      <a:endParaRPr>
                        <a:latin typeface="Karla"/>
                        <a:ea typeface="Karla"/>
                        <a:cs typeface="Karla"/>
                        <a:sym typeface="Karla"/>
                      </a:endParaRPr>
                    </a:p>
                  </a:txBody>
                  <a:tcPr marT="190050" marB="190050" marR="75600" marL="75600"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EEEEEE"/>
                    </a:solidFill>
                  </a:tcPr>
                </a:tc>
                <a:tc>
                  <a:txBody>
                    <a:bodyPr/>
                    <a:lstStyle/>
                    <a:p>
                      <a:pPr indent="0" lvl="0" marL="0" rtl="0" algn="ctr">
                        <a:spcBef>
                          <a:spcPts val="0"/>
                        </a:spcBef>
                        <a:spcAft>
                          <a:spcPts val="0"/>
                        </a:spcAft>
                        <a:buNone/>
                      </a:pPr>
                      <a:r>
                        <a:rPr lang="en">
                          <a:latin typeface="Karla"/>
                          <a:ea typeface="Karla"/>
                          <a:cs typeface="Karla"/>
                          <a:sym typeface="Karla"/>
                        </a:rPr>
                        <a:t>3.5 - 6</a:t>
                      </a:r>
                      <a:endParaRPr>
                        <a:latin typeface="Karla"/>
                        <a:ea typeface="Karla"/>
                        <a:cs typeface="Karla"/>
                        <a:sym typeface="Karla"/>
                      </a:endParaRPr>
                    </a:p>
                  </a:txBody>
                  <a:tcPr marT="190050" marB="190050" marR="75600" marL="75600"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latin typeface="Karla"/>
                          <a:ea typeface="Karla"/>
                          <a:cs typeface="Karla"/>
                          <a:sym typeface="Karla"/>
                        </a:rPr>
                        <a:t>2 </a:t>
                      </a:r>
                      <a:r>
                        <a:rPr lang="en">
                          <a:solidFill>
                            <a:schemeClr val="accent4"/>
                          </a:solidFill>
                          <a:latin typeface="Karla"/>
                          <a:ea typeface="Karla"/>
                          <a:cs typeface="Karla"/>
                          <a:sym typeface="Karla"/>
                        </a:rPr>
                        <a:t>this is the hazardous level </a:t>
                      </a:r>
                      <a:endParaRPr>
                        <a:solidFill>
                          <a:schemeClr val="accent4"/>
                        </a:solidFill>
                        <a:latin typeface="Karla"/>
                        <a:ea typeface="Karla"/>
                        <a:cs typeface="Karla"/>
                        <a:sym typeface="Karla"/>
                      </a:endParaRPr>
                    </a:p>
                  </a:txBody>
                  <a:tcPr marT="190050" marB="190050" marR="75600" marL="75600"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EEEEEE"/>
                    </a:solidFill>
                  </a:tcPr>
                </a:tc>
              </a:tr>
              <a:tr h="236375">
                <a:tc>
                  <a:txBody>
                    <a:bodyPr/>
                    <a:lstStyle/>
                    <a:p>
                      <a:pPr indent="0" lvl="0" marL="0" rtl="0" algn="ctr">
                        <a:spcBef>
                          <a:spcPts val="0"/>
                        </a:spcBef>
                        <a:spcAft>
                          <a:spcPts val="0"/>
                        </a:spcAft>
                        <a:buClr>
                          <a:srgbClr val="000000"/>
                        </a:buClr>
                        <a:buSzPts val="1100"/>
                        <a:buFont typeface="Arial"/>
                        <a:buNone/>
                      </a:pPr>
                      <a:r>
                        <a:rPr lang="en">
                          <a:solidFill>
                            <a:srgbClr val="434343"/>
                          </a:solidFill>
                          <a:latin typeface="Karla"/>
                          <a:ea typeface="Karla"/>
                          <a:cs typeface="Karla"/>
                          <a:sym typeface="Karla"/>
                        </a:rPr>
                        <a:t>Ovaries </a:t>
                      </a:r>
                      <a:endParaRPr>
                        <a:solidFill>
                          <a:srgbClr val="434343"/>
                        </a:solidFill>
                        <a:latin typeface="Karla"/>
                        <a:ea typeface="Karla"/>
                        <a:cs typeface="Karla"/>
                        <a:sym typeface="Karla"/>
                      </a:endParaRPr>
                    </a:p>
                  </a:txBody>
                  <a:tcPr marT="190050" marB="190050" marR="75600" marL="75600"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Clr>
                          <a:schemeClr val="dk1"/>
                        </a:buClr>
                        <a:buSzPts val="1100"/>
                        <a:buFont typeface="Arial"/>
                        <a:buNone/>
                      </a:pPr>
                      <a:r>
                        <a:rPr lang="en">
                          <a:solidFill>
                            <a:schemeClr val="dk1"/>
                          </a:solidFill>
                          <a:latin typeface="Karla"/>
                          <a:ea typeface="Karla"/>
                          <a:cs typeface="Karla"/>
                          <a:sym typeface="Karla"/>
                        </a:rPr>
                        <a:t>Permanent infertility </a:t>
                      </a:r>
                      <a:endParaRPr>
                        <a:latin typeface="Karla"/>
                        <a:ea typeface="Karla"/>
                        <a:cs typeface="Karla"/>
                        <a:sym typeface="Karla"/>
                      </a:endParaRPr>
                    </a:p>
                  </a:txBody>
                  <a:tcPr marT="190050" marB="190050" marR="75600" marL="75600"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EFEFEF"/>
                    </a:solidFill>
                  </a:tcPr>
                </a:tc>
                <a:tc>
                  <a:txBody>
                    <a:bodyPr/>
                    <a:lstStyle/>
                    <a:p>
                      <a:pPr indent="0" lvl="0" marL="0" rtl="0" algn="ctr">
                        <a:spcBef>
                          <a:spcPts val="0"/>
                        </a:spcBef>
                        <a:spcAft>
                          <a:spcPts val="0"/>
                        </a:spcAft>
                        <a:buNone/>
                      </a:pPr>
                      <a:r>
                        <a:rPr lang="en">
                          <a:latin typeface="Karla"/>
                          <a:ea typeface="Karla"/>
                          <a:cs typeface="Karla"/>
                          <a:sym typeface="Karla"/>
                        </a:rPr>
                        <a:t>2.5 - 6 </a:t>
                      </a:r>
                      <a:endParaRPr>
                        <a:latin typeface="Karla"/>
                        <a:ea typeface="Karla"/>
                        <a:cs typeface="Karla"/>
                        <a:sym typeface="Karla"/>
                      </a:endParaRPr>
                    </a:p>
                  </a:txBody>
                  <a:tcPr marT="190050" marB="190050" marR="75600" marL="75600"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latin typeface="Karla"/>
                          <a:ea typeface="Karla"/>
                          <a:cs typeface="Karla"/>
                          <a:sym typeface="Karla"/>
                        </a:rPr>
                        <a:t>&gt;0.2</a:t>
                      </a:r>
                      <a:endParaRPr>
                        <a:latin typeface="Karla"/>
                        <a:ea typeface="Karla"/>
                        <a:cs typeface="Karla"/>
                        <a:sym typeface="Karla"/>
                      </a:endParaRPr>
                    </a:p>
                  </a:txBody>
                  <a:tcPr marT="190050" marB="190050" marR="75600" marL="75600"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EFEFEF"/>
                    </a:solidFill>
                  </a:tcPr>
                </a:tc>
              </a:tr>
              <a:tr h="236375">
                <a:tc>
                  <a:txBody>
                    <a:bodyPr/>
                    <a:lstStyle/>
                    <a:p>
                      <a:pPr indent="0" lvl="0" marL="0" rtl="0" algn="ctr">
                        <a:spcBef>
                          <a:spcPts val="0"/>
                        </a:spcBef>
                        <a:spcAft>
                          <a:spcPts val="0"/>
                        </a:spcAft>
                        <a:buClr>
                          <a:srgbClr val="000000"/>
                        </a:buClr>
                        <a:buSzPts val="1100"/>
                        <a:buFont typeface="Arial"/>
                        <a:buNone/>
                      </a:pPr>
                      <a:r>
                        <a:rPr lang="en">
                          <a:solidFill>
                            <a:srgbClr val="434343"/>
                          </a:solidFill>
                          <a:latin typeface="Karla"/>
                          <a:ea typeface="Karla"/>
                          <a:cs typeface="Karla"/>
                          <a:sym typeface="Karla"/>
                        </a:rPr>
                        <a:t>Eye lens </a:t>
                      </a:r>
                      <a:endParaRPr>
                        <a:solidFill>
                          <a:srgbClr val="434343"/>
                        </a:solidFill>
                        <a:latin typeface="Karla"/>
                        <a:ea typeface="Karla"/>
                        <a:cs typeface="Karla"/>
                        <a:sym typeface="Karla"/>
                      </a:endParaRPr>
                    </a:p>
                  </a:txBody>
                  <a:tcPr marT="190050" marB="190050" marR="75600" marL="75600"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latin typeface="Karla"/>
                          <a:ea typeface="Karla"/>
                          <a:cs typeface="Karla"/>
                          <a:sym typeface="Karla"/>
                        </a:rPr>
                        <a:t>Milky of lens cataract </a:t>
                      </a:r>
                      <a:endParaRPr>
                        <a:latin typeface="Karla"/>
                        <a:ea typeface="Karla"/>
                        <a:cs typeface="Karla"/>
                        <a:sym typeface="Karla"/>
                      </a:endParaRPr>
                    </a:p>
                  </a:txBody>
                  <a:tcPr marT="190050" marB="190050" marR="75600" marL="75600"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EEEEEE"/>
                    </a:solidFill>
                  </a:tcPr>
                </a:tc>
                <a:tc>
                  <a:txBody>
                    <a:bodyPr/>
                    <a:lstStyle/>
                    <a:p>
                      <a:pPr indent="0" lvl="0" marL="0" rtl="0" algn="ctr">
                        <a:spcBef>
                          <a:spcPts val="0"/>
                        </a:spcBef>
                        <a:spcAft>
                          <a:spcPts val="0"/>
                        </a:spcAft>
                        <a:buNone/>
                      </a:pPr>
                      <a:r>
                        <a:rPr lang="en">
                          <a:latin typeface="Karla"/>
                          <a:ea typeface="Karla"/>
                          <a:cs typeface="Karla"/>
                          <a:sym typeface="Karla"/>
                        </a:rPr>
                        <a:t>0.5 - 2</a:t>
                      </a:r>
                      <a:endParaRPr>
                        <a:latin typeface="Karla"/>
                        <a:ea typeface="Karla"/>
                        <a:cs typeface="Karla"/>
                        <a:sym typeface="Karla"/>
                      </a:endParaRPr>
                    </a:p>
                    <a:p>
                      <a:pPr indent="0" lvl="0" marL="0" rtl="0" algn="ctr">
                        <a:spcBef>
                          <a:spcPts val="0"/>
                        </a:spcBef>
                        <a:spcAft>
                          <a:spcPts val="0"/>
                        </a:spcAft>
                        <a:buNone/>
                      </a:pPr>
                      <a:r>
                        <a:rPr lang="en">
                          <a:latin typeface="Karla"/>
                          <a:ea typeface="Karla"/>
                          <a:cs typeface="Karla"/>
                          <a:sym typeface="Karla"/>
                        </a:rPr>
                        <a:t>5</a:t>
                      </a:r>
                      <a:r>
                        <a:rPr lang="en">
                          <a:latin typeface="Karla"/>
                          <a:ea typeface="Karla"/>
                          <a:cs typeface="Karla"/>
                          <a:sym typeface="Karla"/>
                        </a:rPr>
                        <a:t> </a:t>
                      </a:r>
                      <a:endParaRPr>
                        <a:latin typeface="Karla"/>
                        <a:ea typeface="Karla"/>
                        <a:cs typeface="Karla"/>
                        <a:sym typeface="Karla"/>
                      </a:endParaRPr>
                    </a:p>
                  </a:txBody>
                  <a:tcPr marT="190050" marB="190050" marR="75600" marL="75600"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latin typeface="Karla"/>
                          <a:ea typeface="Karla"/>
                          <a:cs typeface="Karla"/>
                          <a:sym typeface="Karla"/>
                        </a:rPr>
                        <a:t>&gt;0.1</a:t>
                      </a:r>
                      <a:endParaRPr>
                        <a:latin typeface="Karla"/>
                        <a:ea typeface="Karla"/>
                        <a:cs typeface="Karla"/>
                        <a:sym typeface="Karla"/>
                      </a:endParaRPr>
                    </a:p>
                    <a:p>
                      <a:pPr indent="0" lvl="0" marL="0" rtl="0" algn="ctr">
                        <a:spcBef>
                          <a:spcPts val="0"/>
                        </a:spcBef>
                        <a:spcAft>
                          <a:spcPts val="0"/>
                        </a:spcAft>
                        <a:buNone/>
                      </a:pPr>
                      <a:r>
                        <a:rPr lang="en">
                          <a:latin typeface="Karla"/>
                          <a:ea typeface="Karla"/>
                          <a:cs typeface="Karla"/>
                          <a:sym typeface="Karla"/>
                        </a:rPr>
                        <a:t>&gt;0.15 </a:t>
                      </a:r>
                      <a:endParaRPr>
                        <a:latin typeface="Karla"/>
                        <a:ea typeface="Karla"/>
                        <a:cs typeface="Karla"/>
                        <a:sym typeface="Karla"/>
                      </a:endParaRPr>
                    </a:p>
                  </a:txBody>
                  <a:tcPr marT="190050" marB="190050" marR="75600" marL="75600"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EEEEEE"/>
                    </a:solidFill>
                  </a:tcPr>
                </a:tc>
              </a:tr>
              <a:tr h="236375">
                <a:tc>
                  <a:txBody>
                    <a:bodyPr/>
                    <a:lstStyle/>
                    <a:p>
                      <a:pPr indent="0" lvl="0" marL="0" rtl="0" algn="ctr">
                        <a:spcBef>
                          <a:spcPts val="0"/>
                        </a:spcBef>
                        <a:spcAft>
                          <a:spcPts val="0"/>
                        </a:spcAft>
                        <a:buNone/>
                      </a:pPr>
                      <a:r>
                        <a:rPr lang="en">
                          <a:solidFill>
                            <a:srgbClr val="434343"/>
                          </a:solidFill>
                          <a:latin typeface="Karla"/>
                          <a:ea typeface="Karla"/>
                          <a:cs typeface="Karla"/>
                          <a:sym typeface="Karla"/>
                        </a:rPr>
                        <a:t>Bone marrow </a:t>
                      </a:r>
                      <a:endParaRPr>
                        <a:solidFill>
                          <a:srgbClr val="434343"/>
                        </a:solidFill>
                        <a:latin typeface="Karla"/>
                        <a:ea typeface="Karla"/>
                        <a:cs typeface="Karla"/>
                        <a:sym typeface="Karla"/>
                      </a:endParaRPr>
                    </a:p>
                  </a:txBody>
                  <a:tcPr marT="190050" marB="190050" marR="75600" marL="75600"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latin typeface="Karla"/>
                          <a:ea typeface="Karla"/>
                          <a:cs typeface="Karla"/>
                          <a:sym typeface="Karla"/>
                        </a:rPr>
                        <a:t>Blood forming deficiency </a:t>
                      </a:r>
                      <a:endParaRPr>
                        <a:latin typeface="Karla"/>
                        <a:ea typeface="Karla"/>
                        <a:cs typeface="Karla"/>
                        <a:sym typeface="Karla"/>
                      </a:endParaRPr>
                    </a:p>
                  </a:txBody>
                  <a:tcPr marT="190050" marB="190050" marR="75600" marL="75600"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EEEEEE"/>
                    </a:solidFill>
                  </a:tcPr>
                </a:tc>
                <a:tc>
                  <a:txBody>
                    <a:bodyPr/>
                    <a:lstStyle/>
                    <a:p>
                      <a:pPr indent="0" lvl="0" marL="0" rtl="0" algn="ctr">
                        <a:spcBef>
                          <a:spcPts val="0"/>
                        </a:spcBef>
                        <a:spcAft>
                          <a:spcPts val="0"/>
                        </a:spcAft>
                        <a:buNone/>
                      </a:pPr>
                      <a:r>
                        <a:rPr lang="en">
                          <a:latin typeface="Karla"/>
                          <a:ea typeface="Karla"/>
                          <a:cs typeface="Karla"/>
                          <a:sym typeface="Karla"/>
                        </a:rPr>
                        <a:t>0.5 </a:t>
                      </a:r>
                      <a:endParaRPr>
                        <a:latin typeface="Karla"/>
                        <a:ea typeface="Karla"/>
                        <a:cs typeface="Karla"/>
                        <a:sym typeface="Karla"/>
                      </a:endParaRPr>
                    </a:p>
                  </a:txBody>
                  <a:tcPr marT="190050" marB="190050" marR="75600" marL="75600"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latin typeface="Karla"/>
                          <a:ea typeface="Karla"/>
                          <a:cs typeface="Karla"/>
                          <a:sym typeface="Karla"/>
                        </a:rPr>
                        <a:t>&gt;0.4</a:t>
                      </a:r>
                      <a:endParaRPr>
                        <a:latin typeface="Karla"/>
                        <a:ea typeface="Karla"/>
                        <a:cs typeface="Karla"/>
                        <a:sym typeface="Karla"/>
                      </a:endParaRPr>
                    </a:p>
                  </a:txBody>
                  <a:tcPr marT="190050" marB="190050" marR="75600" marL="75600" anchor="ctr">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EEEEEE"/>
                    </a:solidFill>
                  </a:tcPr>
                </a:tc>
              </a:tr>
            </a:tbl>
          </a:graphicData>
        </a:graphic>
      </p:graphicFrame>
      <p:grpSp>
        <p:nvGrpSpPr>
          <p:cNvPr id="199" name="Google Shape;199;p19"/>
          <p:cNvGrpSpPr/>
          <p:nvPr/>
        </p:nvGrpSpPr>
        <p:grpSpPr>
          <a:xfrm>
            <a:off x="107090" y="5918863"/>
            <a:ext cx="3240814" cy="1695823"/>
            <a:chOff x="676926" y="6481540"/>
            <a:chExt cx="5504100" cy="3614287"/>
          </a:xfrm>
        </p:grpSpPr>
        <p:sp>
          <p:nvSpPr>
            <p:cNvPr id="200" name="Google Shape;200;p19"/>
            <p:cNvSpPr/>
            <p:nvPr/>
          </p:nvSpPr>
          <p:spPr>
            <a:xfrm>
              <a:off x="676926" y="6481540"/>
              <a:ext cx="5504100" cy="574800"/>
            </a:xfrm>
            <a:prstGeom prst="roundRect">
              <a:avLst>
                <a:gd fmla="val 16667" name="adj"/>
              </a:avLst>
            </a:prstGeom>
            <a:solidFill>
              <a:schemeClr val="accent1"/>
            </a:solidFill>
            <a:ln>
              <a:noFill/>
            </a:ln>
          </p:spPr>
          <p:txBody>
            <a:bodyPr anchorCtr="0" anchor="ctr" bIns="48000" lIns="48000" spcFirstLastPara="1" rIns="48000" wrap="square" tIns="48000">
              <a:noAutofit/>
            </a:bodyPr>
            <a:lstStyle/>
            <a:p>
              <a:pPr indent="0" lvl="0" marL="0" rtl="0" algn="ctr">
                <a:spcBef>
                  <a:spcPts val="0"/>
                </a:spcBef>
                <a:spcAft>
                  <a:spcPts val="0"/>
                </a:spcAft>
                <a:buNone/>
              </a:pPr>
              <a:r>
                <a:rPr b="1" lang="en">
                  <a:solidFill>
                    <a:srgbClr val="FFFFFF"/>
                  </a:solidFill>
                  <a:latin typeface="Karla"/>
                  <a:ea typeface="Karla"/>
                  <a:cs typeface="Karla"/>
                  <a:sym typeface="Karla"/>
                </a:rPr>
                <a:t>High Sensitivity</a:t>
              </a:r>
              <a:endParaRPr>
                <a:solidFill>
                  <a:srgbClr val="FFFFFF"/>
                </a:solidFill>
                <a:latin typeface="Karla"/>
                <a:ea typeface="Karla"/>
                <a:cs typeface="Karla"/>
                <a:sym typeface="Karla"/>
              </a:endParaRPr>
            </a:p>
          </p:txBody>
        </p:sp>
        <p:cxnSp>
          <p:nvCxnSpPr>
            <p:cNvPr id="201" name="Google Shape;201;p19"/>
            <p:cNvCxnSpPr/>
            <p:nvPr/>
          </p:nvCxnSpPr>
          <p:spPr>
            <a:xfrm>
              <a:off x="973063" y="7090524"/>
              <a:ext cx="600" cy="2837400"/>
            </a:xfrm>
            <a:prstGeom prst="straightConnector1">
              <a:avLst/>
            </a:prstGeom>
            <a:noFill/>
            <a:ln cap="flat" cmpd="sng" w="9525">
              <a:solidFill>
                <a:srgbClr val="005E68"/>
              </a:solidFill>
              <a:prstDash val="solid"/>
              <a:round/>
              <a:headEnd len="med" w="med" type="none"/>
              <a:tailEnd len="med" w="med" type="none"/>
            </a:ln>
          </p:spPr>
        </p:cxnSp>
        <p:cxnSp>
          <p:nvCxnSpPr>
            <p:cNvPr id="202" name="Google Shape;202;p19"/>
            <p:cNvCxnSpPr/>
            <p:nvPr/>
          </p:nvCxnSpPr>
          <p:spPr>
            <a:xfrm flipH="1" rot="10800000">
              <a:off x="979915" y="7791805"/>
              <a:ext cx="651600" cy="3600"/>
            </a:xfrm>
            <a:prstGeom prst="straightConnector1">
              <a:avLst/>
            </a:prstGeom>
            <a:noFill/>
            <a:ln cap="flat" cmpd="sng" w="9525">
              <a:solidFill>
                <a:srgbClr val="005E68"/>
              </a:solidFill>
              <a:prstDash val="solid"/>
              <a:round/>
              <a:headEnd len="med" w="med" type="none"/>
              <a:tailEnd len="med" w="med" type="none"/>
            </a:ln>
          </p:spPr>
        </p:cxnSp>
        <p:sp>
          <p:nvSpPr>
            <p:cNvPr id="203" name="Google Shape;203;p19"/>
            <p:cNvSpPr txBox="1"/>
            <p:nvPr/>
          </p:nvSpPr>
          <p:spPr>
            <a:xfrm>
              <a:off x="1631481" y="7569109"/>
              <a:ext cx="3913500" cy="435300"/>
            </a:xfrm>
            <a:prstGeom prst="rect">
              <a:avLst/>
            </a:prstGeom>
            <a:noFill/>
            <a:ln cap="flat" cmpd="sng" w="9525">
              <a:solidFill>
                <a:srgbClr val="005E68"/>
              </a:solidFill>
              <a:prstDash val="solid"/>
              <a:round/>
              <a:headEnd len="sm" w="sm" type="none"/>
              <a:tailEnd len="sm" w="sm" type="none"/>
            </a:ln>
          </p:spPr>
          <p:txBody>
            <a:bodyPr anchorCtr="0" anchor="ctr" bIns="48000" lIns="48000" spcFirstLastPara="1" rIns="48000" wrap="square" tIns="48000">
              <a:noAutofit/>
            </a:bodyPr>
            <a:lstStyle/>
            <a:p>
              <a:pPr indent="0" lvl="0" marL="0" rtl="0" algn="l">
                <a:spcBef>
                  <a:spcPts val="0"/>
                </a:spcBef>
                <a:spcAft>
                  <a:spcPts val="0"/>
                </a:spcAft>
                <a:buNone/>
              </a:pPr>
              <a:r>
                <a:rPr lang="en">
                  <a:latin typeface="Karla"/>
                  <a:ea typeface="Karla"/>
                  <a:cs typeface="Karla"/>
                  <a:sym typeface="Karla"/>
                </a:rPr>
                <a:t>Lungs</a:t>
              </a:r>
              <a:r>
                <a:rPr lang="en">
                  <a:latin typeface="Karla"/>
                  <a:ea typeface="Karla"/>
                  <a:cs typeface="Karla"/>
                  <a:sym typeface="Karla"/>
                </a:rPr>
                <a:t> </a:t>
              </a:r>
              <a:endParaRPr>
                <a:latin typeface="Karla"/>
                <a:ea typeface="Karla"/>
                <a:cs typeface="Karla"/>
                <a:sym typeface="Karla"/>
              </a:endParaRPr>
            </a:p>
          </p:txBody>
        </p:sp>
        <p:cxnSp>
          <p:nvCxnSpPr>
            <p:cNvPr id="204" name="Google Shape;204;p19"/>
            <p:cNvCxnSpPr/>
            <p:nvPr/>
          </p:nvCxnSpPr>
          <p:spPr>
            <a:xfrm flipH="1" rot="10800000">
              <a:off x="979915" y="8517046"/>
              <a:ext cx="651600" cy="3600"/>
            </a:xfrm>
            <a:prstGeom prst="straightConnector1">
              <a:avLst/>
            </a:prstGeom>
            <a:noFill/>
            <a:ln cap="flat" cmpd="sng" w="9525">
              <a:solidFill>
                <a:srgbClr val="005E68"/>
              </a:solidFill>
              <a:prstDash val="solid"/>
              <a:round/>
              <a:headEnd len="med" w="med" type="none"/>
              <a:tailEnd len="med" w="med" type="none"/>
            </a:ln>
          </p:spPr>
        </p:cxnSp>
        <p:sp>
          <p:nvSpPr>
            <p:cNvPr id="205" name="Google Shape;205;p19"/>
            <p:cNvSpPr txBox="1"/>
            <p:nvPr/>
          </p:nvSpPr>
          <p:spPr>
            <a:xfrm>
              <a:off x="1631481" y="8294350"/>
              <a:ext cx="3913500" cy="435300"/>
            </a:xfrm>
            <a:prstGeom prst="rect">
              <a:avLst/>
            </a:prstGeom>
            <a:noFill/>
            <a:ln cap="flat" cmpd="sng" w="9525">
              <a:solidFill>
                <a:srgbClr val="005E68"/>
              </a:solidFill>
              <a:prstDash val="solid"/>
              <a:round/>
              <a:headEnd len="sm" w="sm" type="none"/>
              <a:tailEnd len="sm" w="sm" type="none"/>
            </a:ln>
          </p:spPr>
          <p:txBody>
            <a:bodyPr anchorCtr="0" anchor="ctr" bIns="48000" lIns="48000" spcFirstLastPara="1" rIns="48000" wrap="square" tIns="48000">
              <a:noAutofit/>
            </a:bodyPr>
            <a:lstStyle/>
            <a:p>
              <a:pPr indent="0" lvl="0" marL="0" rtl="0" algn="l">
                <a:spcBef>
                  <a:spcPts val="0"/>
                </a:spcBef>
                <a:spcAft>
                  <a:spcPts val="0"/>
                </a:spcAft>
                <a:buNone/>
              </a:pPr>
              <a:r>
                <a:rPr lang="en">
                  <a:latin typeface="Karla"/>
                  <a:ea typeface="Karla"/>
                  <a:cs typeface="Karla"/>
                  <a:sym typeface="Karla"/>
                </a:rPr>
                <a:t>Breasts </a:t>
              </a:r>
              <a:endParaRPr>
                <a:latin typeface="Karla"/>
                <a:ea typeface="Karla"/>
                <a:cs typeface="Karla"/>
                <a:sym typeface="Karla"/>
              </a:endParaRPr>
            </a:p>
          </p:txBody>
        </p:sp>
        <p:cxnSp>
          <p:nvCxnSpPr>
            <p:cNvPr id="206" name="Google Shape;206;p19"/>
            <p:cNvCxnSpPr/>
            <p:nvPr/>
          </p:nvCxnSpPr>
          <p:spPr>
            <a:xfrm flipH="1" rot="10800000">
              <a:off x="981998" y="9200134"/>
              <a:ext cx="651600" cy="3600"/>
            </a:xfrm>
            <a:prstGeom prst="straightConnector1">
              <a:avLst/>
            </a:prstGeom>
            <a:noFill/>
            <a:ln cap="flat" cmpd="sng" w="9525">
              <a:solidFill>
                <a:srgbClr val="005E68"/>
              </a:solidFill>
              <a:prstDash val="solid"/>
              <a:round/>
              <a:headEnd len="med" w="med" type="none"/>
              <a:tailEnd len="med" w="med" type="none"/>
            </a:ln>
          </p:spPr>
        </p:cxnSp>
        <p:sp>
          <p:nvSpPr>
            <p:cNvPr id="207" name="Google Shape;207;p19"/>
            <p:cNvSpPr txBox="1"/>
            <p:nvPr/>
          </p:nvSpPr>
          <p:spPr>
            <a:xfrm>
              <a:off x="1633564" y="8977438"/>
              <a:ext cx="3913500" cy="435300"/>
            </a:xfrm>
            <a:prstGeom prst="rect">
              <a:avLst/>
            </a:prstGeom>
            <a:noFill/>
            <a:ln cap="flat" cmpd="sng" w="9525">
              <a:solidFill>
                <a:srgbClr val="005E68"/>
              </a:solidFill>
              <a:prstDash val="solid"/>
              <a:round/>
              <a:headEnd len="sm" w="sm" type="none"/>
              <a:tailEnd len="sm" w="sm" type="none"/>
            </a:ln>
          </p:spPr>
          <p:txBody>
            <a:bodyPr anchorCtr="0" anchor="ctr" bIns="48000" lIns="48000" spcFirstLastPara="1" rIns="48000" wrap="square" tIns="48000">
              <a:noAutofit/>
            </a:bodyPr>
            <a:lstStyle/>
            <a:p>
              <a:pPr indent="0" lvl="0" marL="0" rtl="0" algn="l">
                <a:spcBef>
                  <a:spcPts val="0"/>
                </a:spcBef>
                <a:spcAft>
                  <a:spcPts val="0"/>
                </a:spcAft>
                <a:buNone/>
              </a:pPr>
              <a:r>
                <a:rPr lang="en">
                  <a:latin typeface="Karla"/>
                  <a:ea typeface="Karla"/>
                  <a:cs typeface="Karla"/>
                  <a:sym typeface="Karla"/>
                </a:rPr>
                <a:t>Stomach </a:t>
              </a:r>
              <a:endParaRPr>
                <a:latin typeface="Karla"/>
                <a:ea typeface="Karla"/>
                <a:cs typeface="Karla"/>
                <a:sym typeface="Karla"/>
              </a:endParaRPr>
            </a:p>
          </p:txBody>
        </p:sp>
        <p:cxnSp>
          <p:nvCxnSpPr>
            <p:cNvPr id="208" name="Google Shape;208;p19"/>
            <p:cNvCxnSpPr/>
            <p:nvPr/>
          </p:nvCxnSpPr>
          <p:spPr>
            <a:xfrm flipH="1" rot="10800000">
              <a:off x="979915" y="9883223"/>
              <a:ext cx="651600" cy="3600"/>
            </a:xfrm>
            <a:prstGeom prst="straightConnector1">
              <a:avLst/>
            </a:prstGeom>
            <a:noFill/>
            <a:ln cap="flat" cmpd="sng" w="9525">
              <a:solidFill>
                <a:srgbClr val="005E68"/>
              </a:solidFill>
              <a:prstDash val="solid"/>
              <a:round/>
              <a:headEnd len="med" w="med" type="none"/>
              <a:tailEnd len="med" w="med" type="none"/>
            </a:ln>
          </p:spPr>
        </p:cxnSp>
        <p:sp>
          <p:nvSpPr>
            <p:cNvPr id="209" name="Google Shape;209;p19"/>
            <p:cNvSpPr txBox="1"/>
            <p:nvPr/>
          </p:nvSpPr>
          <p:spPr>
            <a:xfrm>
              <a:off x="1631481" y="9660526"/>
              <a:ext cx="3913500" cy="435300"/>
            </a:xfrm>
            <a:prstGeom prst="rect">
              <a:avLst/>
            </a:prstGeom>
            <a:noFill/>
            <a:ln cap="flat" cmpd="sng" w="9525">
              <a:solidFill>
                <a:srgbClr val="005E68"/>
              </a:solidFill>
              <a:prstDash val="solid"/>
              <a:round/>
              <a:headEnd len="sm" w="sm" type="none"/>
              <a:tailEnd len="sm" w="sm" type="none"/>
            </a:ln>
          </p:spPr>
          <p:txBody>
            <a:bodyPr anchorCtr="0" anchor="ctr" bIns="48000" lIns="48000" spcFirstLastPara="1" rIns="48000" wrap="square" tIns="48000">
              <a:noAutofit/>
            </a:bodyPr>
            <a:lstStyle/>
            <a:p>
              <a:pPr indent="0" lvl="0" marL="0" rtl="0" algn="l">
                <a:spcBef>
                  <a:spcPts val="0"/>
                </a:spcBef>
                <a:spcAft>
                  <a:spcPts val="0"/>
                </a:spcAft>
                <a:buNone/>
              </a:pPr>
              <a:r>
                <a:rPr lang="en">
                  <a:latin typeface="Karla"/>
                  <a:ea typeface="Karla"/>
                  <a:cs typeface="Karla"/>
                  <a:sym typeface="Karla"/>
                </a:rPr>
                <a:t>Colon </a:t>
              </a:r>
              <a:endParaRPr>
                <a:latin typeface="Karla"/>
                <a:ea typeface="Karla"/>
                <a:cs typeface="Karla"/>
                <a:sym typeface="Karla"/>
              </a:endParaRPr>
            </a:p>
          </p:txBody>
        </p:sp>
      </p:grpSp>
      <p:grpSp>
        <p:nvGrpSpPr>
          <p:cNvPr id="210" name="Google Shape;210;p19"/>
          <p:cNvGrpSpPr/>
          <p:nvPr/>
        </p:nvGrpSpPr>
        <p:grpSpPr>
          <a:xfrm>
            <a:off x="107132" y="7749718"/>
            <a:ext cx="3240814" cy="2970141"/>
            <a:chOff x="4261318" y="6062040"/>
            <a:chExt cx="3240814" cy="4597741"/>
          </a:xfrm>
        </p:grpSpPr>
        <p:sp>
          <p:nvSpPr>
            <p:cNvPr id="211" name="Google Shape;211;p19"/>
            <p:cNvSpPr/>
            <p:nvPr/>
          </p:nvSpPr>
          <p:spPr>
            <a:xfrm>
              <a:off x="4261318" y="6062040"/>
              <a:ext cx="3240814" cy="369309"/>
            </a:xfrm>
            <a:prstGeom prst="roundRect">
              <a:avLst>
                <a:gd fmla="val 16667" name="adj"/>
              </a:avLst>
            </a:prstGeom>
            <a:solidFill>
              <a:schemeClr val="accent1"/>
            </a:solidFill>
            <a:ln>
              <a:noFill/>
            </a:ln>
          </p:spPr>
          <p:txBody>
            <a:bodyPr anchorCtr="0" anchor="ctr" bIns="48000" lIns="48000" spcFirstLastPara="1" rIns="48000" wrap="square" tIns="48000">
              <a:noAutofit/>
            </a:bodyPr>
            <a:lstStyle/>
            <a:p>
              <a:pPr indent="0" lvl="0" marL="0" rtl="0" algn="ctr">
                <a:spcBef>
                  <a:spcPts val="0"/>
                </a:spcBef>
                <a:spcAft>
                  <a:spcPts val="0"/>
                </a:spcAft>
                <a:buNone/>
              </a:pPr>
              <a:r>
                <a:rPr b="1" lang="en">
                  <a:solidFill>
                    <a:srgbClr val="FFFFFF"/>
                  </a:solidFill>
                  <a:latin typeface="Karla"/>
                  <a:ea typeface="Karla"/>
                  <a:cs typeface="Karla"/>
                  <a:sym typeface="Karla"/>
                </a:rPr>
                <a:t>Moderate sensitivity</a:t>
              </a:r>
              <a:endParaRPr>
                <a:solidFill>
                  <a:srgbClr val="FFFFFF"/>
                </a:solidFill>
                <a:latin typeface="Karla"/>
                <a:ea typeface="Karla"/>
                <a:cs typeface="Karla"/>
                <a:sym typeface="Karla"/>
              </a:endParaRPr>
            </a:p>
          </p:txBody>
        </p:sp>
        <p:cxnSp>
          <p:nvCxnSpPr>
            <p:cNvPr id="212" name="Google Shape;212;p19"/>
            <p:cNvCxnSpPr/>
            <p:nvPr/>
          </p:nvCxnSpPr>
          <p:spPr>
            <a:xfrm flipH="1">
              <a:off x="4431783" y="6453312"/>
              <a:ext cx="3900" cy="4102500"/>
            </a:xfrm>
            <a:prstGeom prst="straightConnector1">
              <a:avLst/>
            </a:prstGeom>
            <a:noFill/>
            <a:ln cap="flat" cmpd="sng" w="9525">
              <a:solidFill>
                <a:srgbClr val="005E68"/>
              </a:solidFill>
              <a:prstDash val="solid"/>
              <a:round/>
              <a:headEnd len="med" w="med" type="none"/>
              <a:tailEnd len="med" w="med" type="none"/>
            </a:ln>
          </p:spPr>
        </p:cxnSp>
        <p:cxnSp>
          <p:nvCxnSpPr>
            <p:cNvPr id="213" name="Google Shape;213;p19"/>
            <p:cNvCxnSpPr/>
            <p:nvPr/>
          </p:nvCxnSpPr>
          <p:spPr>
            <a:xfrm flipH="1" rot="10800000">
              <a:off x="4439718" y="6903885"/>
              <a:ext cx="383662" cy="2313"/>
            </a:xfrm>
            <a:prstGeom prst="straightConnector1">
              <a:avLst/>
            </a:prstGeom>
            <a:noFill/>
            <a:ln cap="flat" cmpd="sng" w="9525">
              <a:solidFill>
                <a:srgbClr val="005E68"/>
              </a:solidFill>
              <a:prstDash val="solid"/>
              <a:round/>
              <a:headEnd len="med" w="med" type="none"/>
              <a:tailEnd len="med" w="med" type="none"/>
            </a:ln>
          </p:spPr>
        </p:cxnSp>
        <p:sp>
          <p:nvSpPr>
            <p:cNvPr id="214" name="Google Shape;214;p19"/>
            <p:cNvSpPr txBox="1"/>
            <p:nvPr/>
          </p:nvSpPr>
          <p:spPr>
            <a:xfrm>
              <a:off x="4823360" y="6760803"/>
              <a:ext cx="2304269" cy="279680"/>
            </a:xfrm>
            <a:prstGeom prst="rect">
              <a:avLst/>
            </a:prstGeom>
            <a:noFill/>
            <a:ln cap="flat" cmpd="sng" w="9525">
              <a:solidFill>
                <a:srgbClr val="005E68"/>
              </a:solidFill>
              <a:prstDash val="solid"/>
              <a:round/>
              <a:headEnd len="sm" w="sm" type="none"/>
              <a:tailEnd len="sm" w="sm" type="none"/>
            </a:ln>
          </p:spPr>
          <p:txBody>
            <a:bodyPr anchorCtr="0" anchor="ctr" bIns="48000" lIns="48000" spcFirstLastPara="1" rIns="48000" wrap="square" tIns="48000">
              <a:noAutofit/>
            </a:bodyPr>
            <a:lstStyle/>
            <a:p>
              <a:pPr indent="0" lvl="0" marL="0" rtl="0" algn="l">
                <a:spcBef>
                  <a:spcPts val="0"/>
                </a:spcBef>
                <a:spcAft>
                  <a:spcPts val="0"/>
                </a:spcAft>
                <a:buNone/>
              </a:pPr>
              <a:r>
                <a:rPr lang="en">
                  <a:latin typeface="Karla"/>
                  <a:ea typeface="Karla"/>
                  <a:cs typeface="Karla"/>
                  <a:sym typeface="Karla"/>
                </a:rPr>
                <a:t>Brain </a:t>
              </a:r>
              <a:r>
                <a:rPr lang="en">
                  <a:latin typeface="Karla"/>
                  <a:ea typeface="Karla"/>
                  <a:cs typeface="Karla"/>
                  <a:sym typeface="Karla"/>
                </a:rPr>
                <a:t> </a:t>
              </a:r>
              <a:endParaRPr>
                <a:latin typeface="Karla"/>
                <a:ea typeface="Karla"/>
                <a:cs typeface="Karla"/>
                <a:sym typeface="Karla"/>
              </a:endParaRPr>
            </a:p>
          </p:txBody>
        </p:sp>
        <p:cxnSp>
          <p:nvCxnSpPr>
            <p:cNvPr id="215" name="Google Shape;215;p19"/>
            <p:cNvCxnSpPr/>
            <p:nvPr/>
          </p:nvCxnSpPr>
          <p:spPr>
            <a:xfrm flipH="1" rot="10800000">
              <a:off x="4439718" y="7369853"/>
              <a:ext cx="383662" cy="2313"/>
            </a:xfrm>
            <a:prstGeom prst="straightConnector1">
              <a:avLst/>
            </a:prstGeom>
            <a:noFill/>
            <a:ln cap="flat" cmpd="sng" w="9525">
              <a:solidFill>
                <a:srgbClr val="005E68"/>
              </a:solidFill>
              <a:prstDash val="solid"/>
              <a:round/>
              <a:headEnd len="med" w="med" type="none"/>
              <a:tailEnd len="med" w="med" type="none"/>
            </a:ln>
          </p:spPr>
        </p:cxnSp>
        <p:sp>
          <p:nvSpPr>
            <p:cNvPr id="216" name="Google Shape;216;p19"/>
            <p:cNvSpPr txBox="1"/>
            <p:nvPr/>
          </p:nvSpPr>
          <p:spPr>
            <a:xfrm>
              <a:off x="4823360" y="7226770"/>
              <a:ext cx="2304269" cy="279680"/>
            </a:xfrm>
            <a:prstGeom prst="rect">
              <a:avLst/>
            </a:prstGeom>
            <a:noFill/>
            <a:ln cap="flat" cmpd="sng" w="9525">
              <a:solidFill>
                <a:srgbClr val="005E68"/>
              </a:solidFill>
              <a:prstDash val="solid"/>
              <a:round/>
              <a:headEnd len="sm" w="sm" type="none"/>
              <a:tailEnd len="sm" w="sm" type="none"/>
            </a:ln>
          </p:spPr>
          <p:txBody>
            <a:bodyPr anchorCtr="0" anchor="ctr" bIns="48000" lIns="48000" spcFirstLastPara="1" rIns="48000" wrap="square" tIns="48000">
              <a:noAutofit/>
            </a:bodyPr>
            <a:lstStyle/>
            <a:p>
              <a:pPr indent="0" lvl="0" marL="0" rtl="0" algn="l">
                <a:spcBef>
                  <a:spcPts val="0"/>
                </a:spcBef>
                <a:spcAft>
                  <a:spcPts val="0"/>
                </a:spcAft>
                <a:buNone/>
              </a:pPr>
              <a:r>
                <a:rPr lang="en">
                  <a:latin typeface="Karla"/>
                  <a:ea typeface="Karla"/>
                  <a:cs typeface="Karla"/>
                  <a:sym typeface="Karla"/>
                </a:rPr>
                <a:t>Lymph tissue </a:t>
              </a:r>
              <a:endParaRPr>
                <a:latin typeface="Karla"/>
                <a:ea typeface="Karla"/>
                <a:cs typeface="Karla"/>
                <a:sym typeface="Karla"/>
              </a:endParaRPr>
            </a:p>
          </p:txBody>
        </p:sp>
        <p:cxnSp>
          <p:nvCxnSpPr>
            <p:cNvPr id="217" name="Google Shape;217;p19"/>
            <p:cNvCxnSpPr/>
            <p:nvPr/>
          </p:nvCxnSpPr>
          <p:spPr>
            <a:xfrm flipH="1" rot="10800000">
              <a:off x="4440945" y="7808737"/>
              <a:ext cx="383662" cy="2313"/>
            </a:xfrm>
            <a:prstGeom prst="straightConnector1">
              <a:avLst/>
            </a:prstGeom>
            <a:noFill/>
            <a:ln cap="flat" cmpd="sng" w="9525">
              <a:solidFill>
                <a:srgbClr val="005E68"/>
              </a:solidFill>
              <a:prstDash val="solid"/>
              <a:round/>
              <a:headEnd len="med" w="med" type="none"/>
              <a:tailEnd len="med" w="med" type="none"/>
            </a:ln>
          </p:spPr>
        </p:cxnSp>
        <p:sp>
          <p:nvSpPr>
            <p:cNvPr id="218" name="Google Shape;218;p19"/>
            <p:cNvSpPr txBox="1"/>
            <p:nvPr/>
          </p:nvSpPr>
          <p:spPr>
            <a:xfrm>
              <a:off x="4824586" y="7665654"/>
              <a:ext cx="2304269" cy="279680"/>
            </a:xfrm>
            <a:prstGeom prst="rect">
              <a:avLst/>
            </a:prstGeom>
            <a:noFill/>
            <a:ln cap="flat" cmpd="sng" w="9525">
              <a:solidFill>
                <a:srgbClr val="005E68"/>
              </a:solidFill>
              <a:prstDash val="solid"/>
              <a:round/>
              <a:headEnd len="sm" w="sm" type="none"/>
              <a:tailEnd len="sm" w="sm" type="none"/>
            </a:ln>
          </p:spPr>
          <p:txBody>
            <a:bodyPr anchorCtr="0" anchor="ctr" bIns="48000" lIns="48000" spcFirstLastPara="1" rIns="48000" wrap="square" tIns="48000">
              <a:noAutofit/>
            </a:bodyPr>
            <a:lstStyle/>
            <a:p>
              <a:pPr indent="0" lvl="0" marL="0" rtl="0" algn="l">
                <a:spcBef>
                  <a:spcPts val="0"/>
                </a:spcBef>
                <a:spcAft>
                  <a:spcPts val="0"/>
                </a:spcAft>
                <a:buNone/>
              </a:pPr>
              <a:r>
                <a:rPr lang="en">
                  <a:latin typeface="Karla"/>
                  <a:ea typeface="Karla"/>
                  <a:cs typeface="Karla"/>
                  <a:sym typeface="Karla"/>
                </a:rPr>
                <a:t>Thyroid </a:t>
              </a:r>
              <a:endParaRPr>
                <a:latin typeface="Karla"/>
                <a:ea typeface="Karla"/>
                <a:cs typeface="Karla"/>
                <a:sym typeface="Karla"/>
              </a:endParaRPr>
            </a:p>
          </p:txBody>
        </p:sp>
        <p:cxnSp>
          <p:nvCxnSpPr>
            <p:cNvPr id="219" name="Google Shape;219;p19"/>
            <p:cNvCxnSpPr/>
            <p:nvPr/>
          </p:nvCxnSpPr>
          <p:spPr>
            <a:xfrm flipH="1" rot="10800000">
              <a:off x="4439718" y="8247621"/>
              <a:ext cx="383662" cy="2313"/>
            </a:xfrm>
            <a:prstGeom prst="straightConnector1">
              <a:avLst/>
            </a:prstGeom>
            <a:noFill/>
            <a:ln cap="flat" cmpd="sng" w="9525">
              <a:solidFill>
                <a:srgbClr val="005E68"/>
              </a:solidFill>
              <a:prstDash val="solid"/>
              <a:round/>
              <a:headEnd len="med" w="med" type="none"/>
              <a:tailEnd len="med" w="med" type="none"/>
            </a:ln>
          </p:spPr>
        </p:cxnSp>
        <p:sp>
          <p:nvSpPr>
            <p:cNvPr id="220" name="Google Shape;220;p19"/>
            <p:cNvSpPr txBox="1"/>
            <p:nvPr/>
          </p:nvSpPr>
          <p:spPr>
            <a:xfrm>
              <a:off x="4823360" y="8104539"/>
              <a:ext cx="2304269" cy="279680"/>
            </a:xfrm>
            <a:prstGeom prst="rect">
              <a:avLst/>
            </a:prstGeom>
            <a:noFill/>
            <a:ln cap="flat" cmpd="sng" w="9525">
              <a:solidFill>
                <a:srgbClr val="005E68"/>
              </a:solidFill>
              <a:prstDash val="solid"/>
              <a:round/>
              <a:headEnd len="sm" w="sm" type="none"/>
              <a:tailEnd len="sm" w="sm" type="none"/>
            </a:ln>
          </p:spPr>
          <p:txBody>
            <a:bodyPr anchorCtr="0" anchor="ctr" bIns="48000" lIns="48000" spcFirstLastPara="1" rIns="48000" wrap="square" tIns="48000">
              <a:noAutofit/>
            </a:bodyPr>
            <a:lstStyle/>
            <a:p>
              <a:pPr indent="0" lvl="0" marL="0" rtl="0" algn="l">
                <a:spcBef>
                  <a:spcPts val="0"/>
                </a:spcBef>
                <a:spcAft>
                  <a:spcPts val="0"/>
                </a:spcAft>
                <a:buNone/>
              </a:pPr>
              <a:r>
                <a:rPr lang="en">
                  <a:latin typeface="Karla"/>
                  <a:ea typeface="Karla"/>
                  <a:cs typeface="Karla"/>
                  <a:sym typeface="Karla"/>
                </a:rPr>
                <a:t>Esophagus </a:t>
              </a:r>
              <a:endParaRPr>
                <a:latin typeface="Karla"/>
                <a:ea typeface="Karla"/>
                <a:cs typeface="Karla"/>
                <a:sym typeface="Karla"/>
              </a:endParaRPr>
            </a:p>
          </p:txBody>
        </p:sp>
        <p:cxnSp>
          <p:nvCxnSpPr>
            <p:cNvPr id="221" name="Google Shape;221;p19"/>
            <p:cNvCxnSpPr/>
            <p:nvPr/>
          </p:nvCxnSpPr>
          <p:spPr>
            <a:xfrm flipH="1" rot="10800000">
              <a:off x="4440945" y="8713589"/>
              <a:ext cx="383662" cy="2313"/>
            </a:xfrm>
            <a:prstGeom prst="straightConnector1">
              <a:avLst/>
            </a:prstGeom>
            <a:noFill/>
            <a:ln cap="flat" cmpd="sng" w="9525">
              <a:solidFill>
                <a:srgbClr val="005E68"/>
              </a:solidFill>
              <a:prstDash val="solid"/>
              <a:round/>
              <a:headEnd len="med" w="med" type="none"/>
              <a:tailEnd len="med" w="med" type="none"/>
            </a:ln>
          </p:spPr>
        </p:cxnSp>
        <p:sp>
          <p:nvSpPr>
            <p:cNvPr id="222" name="Google Shape;222;p19"/>
            <p:cNvSpPr txBox="1"/>
            <p:nvPr/>
          </p:nvSpPr>
          <p:spPr>
            <a:xfrm>
              <a:off x="4824586" y="8570506"/>
              <a:ext cx="2304269" cy="279680"/>
            </a:xfrm>
            <a:prstGeom prst="rect">
              <a:avLst/>
            </a:prstGeom>
            <a:noFill/>
            <a:ln cap="flat" cmpd="sng" w="9525">
              <a:solidFill>
                <a:srgbClr val="005E68"/>
              </a:solidFill>
              <a:prstDash val="solid"/>
              <a:round/>
              <a:headEnd len="sm" w="sm" type="none"/>
              <a:tailEnd len="sm" w="sm" type="none"/>
            </a:ln>
          </p:spPr>
          <p:txBody>
            <a:bodyPr anchorCtr="0" anchor="ctr" bIns="48000" lIns="48000" spcFirstLastPara="1" rIns="48000" wrap="square" tIns="48000">
              <a:noAutofit/>
            </a:bodyPr>
            <a:lstStyle/>
            <a:p>
              <a:pPr indent="0" lvl="0" marL="0" rtl="0" algn="l">
                <a:spcBef>
                  <a:spcPts val="0"/>
                </a:spcBef>
                <a:spcAft>
                  <a:spcPts val="0"/>
                </a:spcAft>
                <a:buNone/>
              </a:pPr>
              <a:r>
                <a:rPr lang="en">
                  <a:latin typeface="Karla"/>
                  <a:ea typeface="Karla"/>
                  <a:cs typeface="Karla"/>
                  <a:sym typeface="Karla"/>
                </a:rPr>
                <a:t>Marrow</a:t>
              </a:r>
              <a:endParaRPr>
                <a:latin typeface="Karla"/>
                <a:ea typeface="Karla"/>
                <a:cs typeface="Karla"/>
                <a:sym typeface="Karla"/>
              </a:endParaRPr>
            </a:p>
          </p:txBody>
        </p:sp>
        <p:cxnSp>
          <p:nvCxnSpPr>
            <p:cNvPr id="223" name="Google Shape;223;p19"/>
            <p:cNvCxnSpPr/>
            <p:nvPr/>
          </p:nvCxnSpPr>
          <p:spPr>
            <a:xfrm flipH="1" rot="10800000">
              <a:off x="4435668" y="9179441"/>
              <a:ext cx="383700" cy="2400"/>
            </a:xfrm>
            <a:prstGeom prst="straightConnector1">
              <a:avLst/>
            </a:prstGeom>
            <a:noFill/>
            <a:ln cap="flat" cmpd="sng" w="9525">
              <a:solidFill>
                <a:srgbClr val="005E68"/>
              </a:solidFill>
              <a:prstDash val="solid"/>
              <a:round/>
              <a:headEnd len="med" w="med" type="none"/>
              <a:tailEnd len="med" w="med" type="none"/>
            </a:ln>
          </p:spPr>
        </p:cxnSp>
        <p:sp>
          <p:nvSpPr>
            <p:cNvPr id="224" name="Google Shape;224;p19"/>
            <p:cNvSpPr txBox="1"/>
            <p:nvPr/>
          </p:nvSpPr>
          <p:spPr>
            <a:xfrm>
              <a:off x="4819310" y="9036445"/>
              <a:ext cx="2304300" cy="279600"/>
            </a:xfrm>
            <a:prstGeom prst="rect">
              <a:avLst/>
            </a:prstGeom>
            <a:noFill/>
            <a:ln cap="flat" cmpd="sng" w="9525">
              <a:solidFill>
                <a:srgbClr val="005E68"/>
              </a:solidFill>
              <a:prstDash val="solid"/>
              <a:round/>
              <a:headEnd len="sm" w="sm" type="none"/>
              <a:tailEnd len="sm" w="sm" type="none"/>
            </a:ln>
          </p:spPr>
          <p:txBody>
            <a:bodyPr anchorCtr="0" anchor="ctr" bIns="48000" lIns="48000" spcFirstLastPara="1" rIns="48000" wrap="square" tIns="48000">
              <a:noAutofit/>
            </a:bodyPr>
            <a:lstStyle/>
            <a:p>
              <a:pPr indent="0" lvl="0" marL="0" rtl="0" algn="l">
                <a:spcBef>
                  <a:spcPts val="0"/>
                </a:spcBef>
                <a:spcAft>
                  <a:spcPts val="0"/>
                </a:spcAft>
                <a:buNone/>
              </a:pPr>
              <a:r>
                <a:rPr lang="en">
                  <a:latin typeface="Karla"/>
                  <a:ea typeface="Karla"/>
                  <a:cs typeface="Karla"/>
                  <a:sym typeface="Karla"/>
                </a:rPr>
                <a:t>Liver</a:t>
              </a:r>
              <a:endParaRPr>
                <a:latin typeface="Karla"/>
                <a:ea typeface="Karla"/>
                <a:cs typeface="Karla"/>
                <a:sym typeface="Karla"/>
              </a:endParaRPr>
            </a:p>
          </p:txBody>
        </p:sp>
        <p:cxnSp>
          <p:nvCxnSpPr>
            <p:cNvPr id="225" name="Google Shape;225;p19"/>
            <p:cNvCxnSpPr/>
            <p:nvPr/>
          </p:nvCxnSpPr>
          <p:spPr>
            <a:xfrm flipH="1" rot="10800000">
              <a:off x="4436895" y="9618325"/>
              <a:ext cx="383700" cy="2400"/>
            </a:xfrm>
            <a:prstGeom prst="straightConnector1">
              <a:avLst/>
            </a:prstGeom>
            <a:noFill/>
            <a:ln cap="flat" cmpd="sng" w="9525">
              <a:solidFill>
                <a:srgbClr val="005E68"/>
              </a:solidFill>
              <a:prstDash val="solid"/>
              <a:round/>
              <a:headEnd len="med" w="med" type="none"/>
              <a:tailEnd len="med" w="med" type="none"/>
            </a:ln>
          </p:spPr>
        </p:cxnSp>
        <p:sp>
          <p:nvSpPr>
            <p:cNvPr id="226" name="Google Shape;226;p19"/>
            <p:cNvSpPr txBox="1"/>
            <p:nvPr/>
          </p:nvSpPr>
          <p:spPr>
            <a:xfrm>
              <a:off x="4820536" y="9475329"/>
              <a:ext cx="2304300" cy="279600"/>
            </a:xfrm>
            <a:prstGeom prst="rect">
              <a:avLst/>
            </a:prstGeom>
            <a:noFill/>
            <a:ln cap="flat" cmpd="sng" w="9525">
              <a:solidFill>
                <a:srgbClr val="005E68"/>
              </a:solidFill>
              <a:prstDash val="solid"/>
              <a:round/>
              <a:headEnd len="sm" w="sm" type="none"/>
              <a:tailEnd len="sm" w="sm" type="none"/>
            </a:ln>
          </p:spPr>
          <p:txBody>
            <a:bodyPr anchorCtr="0" anchor="ctr" bIns="48000" lIns="48000" spcFirstLastPara="1" rIns="48000" wrap="square" tIns="48000">
              <a:noAutofit/>
            </a:bodyPr>
            <a:lstStyle/>
            <a:p>
              <a:pPr indent="0" lvl="0" marL="0" rtl="0" algn="l">
                <a:spcBef>
                  <a:spcPts val="0"/>
                </a:spcBef>
                <a:spcAft>
                  <a:spcPts val="0"/>
                </a:spcAft>
                <a:buNone/>
              </a:pPr>
              <a:r>
                <a:rPr lang="en">
                  <a:latin typeface="Karla"/>
                  <a:ea typeface="Karla"/>
                  <a:cs typeface="Karla"/>
                  <a:sym typeface="Karla"/>
                </a:rPr>
                <a:t>Pancreas</a:t>
              </a:r>
              <a:r>
                <a:rPr lang="en">
                  <a:latin typeface="Karla"/>
                  <a:ea typeface="Karla"/>
                  <a:cs typeface="Karla"/>
                  <a:sym typeface="Karla"/>
                </a:rPr>
                <a:t> </a:t>
              </a:r>
              <a:endParaRPr>
                <a:latin typeface="Karla"/>
                <a:ea typeface="Karla"/>
                <a:cs typeface="Karla"/>
                <a:sym typeface="Karla"/>
              </a:endParaRPr>
            </a:p>
          </p:txBody>
        </p:sp>
        <p:cxnSp>
          <p:nvCxnSpPr>
            <p:cNvPr id="227" name="Google Shape;227;p19"/>
            <p:cNvCxnSpPr/>
            <p:nvPr/>
          </p:nvCxnSpPr>
          <p:spPr>
            <a:xfrm flipH="1" rot="10800000">
              <a:off x="4435668" y="10057209"/>
              <a:ext cx="383700" cy="2400"/>
            </a:xfrm>
            <a:prstGeom prst="straightConnector1">
              <a:avLst/>
            </a:prstGeom>
            <a:noFill/>
            <a:ln cap="flat" cmpd="sng" w="9525">
              <a:solidFill>
                <a:srgbClr val="005E68"/>
              </a:solidFill>
              <a:prstDash val="solid"/>
              <a:round/>
              <a:headEnd len="med" w="med" type="none"/>
              <a:tailEnd len="med" w="med" type="none"/>
            </a:ln>
          </p:spPr>
        </p:cxnSp>
        <p:sp>
          <p:nvSpPr>
            <p:cNvPr id="228" name="Google Shape;228;p19"/>
            <p:cNvSpPr txBox="1"/>
            <p:nvPr/>
          </p:nvSpPr>
          <p:spPr>
            <a:xfrm>
              <a:off x="4819310" y="9914214"/>
              <a:ext cx="2304300" cy="279600"/>
            </a:xfrm>
            <a:prstGeom prst="rect">
              <a:avLst/>
            </a:prstGeom>
            <a:noFill/>
            <a:ln cap="flat" cmpd="sng" w="9525">
              <a:solidFill>
                <a:srgbClr val="005E68"/>
              </a:solidFill>
              <a:prstDash val="solid"/>
              <a:round/>
              <a:headEnd len="sm" w="sm" type="none"/>
              <a:tailEnd len="sm" w="sm" type="none"/>
            </a:ln>
          </p:spPr>
          <p:txBody>
            <a:bodyPr anchorCtr="0" anchor="ctr" bIns="48000" lIns="48000" spcFirstLastPara="1" rIns="48000" wrap="square" tIns="48000">
              <a:noAutofit/>
            </a:bodyPr>
            <a:lstStyle/>
            <a:p>
              <a:pPr indent="0" lvl="0" marL="0" rtl="0" algn="l">
                <a:spcBef>
                  <a:spcPts val="0"/>
                </a:spcBef>
                <a:spcAft>
                  <a:spcPts val="0"/>
                </a:spcAft>
                <a:buNone/>
              </a:pPr>
              <a:r>
                <a:rPr lang="en">
                  <a:latin typeface="Karla"/>
                  <a:ea typeface="Karla"/>
                  <a:cs typeface="Karla"/>
                  <a:sym typeface="Karla"/>
                </a:rPr>
                <a:t>Ovaries</a:t>
              </a:r>
              <a:r>
                <a:rPr lang="en">
                  <a:latin typeface="Karla"/>
                  <a:ea typeface="Karla"/>
                  <a:cs typeface="Karla"/>
                  <a:sym typeface="Karla"/>
                </a:rPr>
                <a:t> </a:t>
              </a:r>
              <a:endParaRPr>
                <a:latin typeface="Karla"/>
                <a:ea typeface="Karla"/>
                <a:cs typeface="Karla"/>
                <a:sym typeface="Karla"/>
              </a:endParaRPr>
            </a:p>
          </p:txBody>
        </p:sp>
        <p:cxnSp>
          <p:nvCxnSpPr>
            <p:cNvPr id="229" name="Google Shape;229;p19"/>
            <p:cNvCxnSpPr/>
            <p:nvPr/>
          </p:nvCxnSpPr>
          <p:spPr>
            <a:xfrm flipH="1" rot="10800000">
              <a:off x="4436895" y="10523177"/>
              <a:ext cx="383700" cy="2400"/>
            </a:xfrm>
            <a:prstGeom prst="straightConnector1">
              <a:avLst/>
            </a:prstGeom>
            <a:noFill/>
            <a:ln cap="flat" cmpd="sng" w="9525">
              <a:solidFill>
                <a:srgbClr val="005E68"/>
              </a:solidFill>
              <a:prstDash val="solid"/>
              <a:round/>
              <a:headEnd len="med" w="med" type="none"/>
              <a:tailEnd len="med" w="med" type="none"/>
            </a:ln>
          </p:spPr>
        </p:cxnSp>
        <p:sp>
          <p:nvSpPr>
            <p:cNvPr id="230" name="Google Shape;230;p19"/>
            <p:cNvSpPr txBox="1"/>
            <p:nvPr/>
          </p:nvSpPr>
          <p:spPr>
            <a:xfrm>
              <a:off x="4820536" y="10380181"/>
              <a:ext cx="2304300" cy="279600"/>
            </a:xfrm>
            <a:prstGeom prst="rect">
              <a:avLst/>
            </a:prstGeom>
            <a:noFill/>
            <a:ln cap="flat" cmpd="sng" w="9525">
              <a:solidFill>
                <a:srgbClr val="005E68"/>
              </a:solidFill>
              <a:prstDash val="solid"/>
              <a:round/>
              <a:headEnd len="sm" w="sm" type="none"/>
              <a:tailEnd len="sm" w="sm" type="none"/>
            </a:ln>
          </p:spPr>
          <p:txBody>
            <a:bodyPr anchorCtr="0" anchor="ctr" bIns="48000" lIns="48000" spcFirstLastPara="1" rIns="48000" wrap="square" tIns="48000">
              <a:noAutofit/>
            </a:bodyPr>
            <a:lstStyle/>
            <a:p>
              <a:pPr indent="0" lvl="0" marL="0" rtl="0" algn="l">
                <a:spcBef>
                  <a:spcPts val="0"/>
                </a:spcBef>
                <a:spcAft>
                  <a:spcPts val="0"/>
                </a:spcAft>
                <a:buNone/>
              </a:pPr>
              <a:r>
                <a:rPr lang="en">
                  <a:latin typeface="Karla"/>
                  <a:ea typeface="Karla"/>
                  <a:cs typeface="Karla"/>
                  <a:sym typeface="Karla"/>
                </a:rPr>
                <a:t>Intestine</a:t>
              </a:r>
              <a:endParaRPr>
                <a:latin typeface="Karla"/>
                <a:ea typeface="Karla"/>
                <a:cs typeface="Karla"/>
                <a:sym typeface="Karla"/>
              </a:endParaRPr>
            </a:p>
          </p:txBody>
        </p:sp>
      </p:grpSp>
      <p:cxnSp>
        <p:nvCxnSpPr>
          <p:cNvPr id="231" name="Google Shape;231;p19"/>
          <p:cNvCxnSpPr/>
          <p:nvPr/>
        </p:nvCxnSpPr>
        <p:spPr>
          <a:xfrm flipH="1" rot="10800000">
            <a:off x="4489733" y="6774659"/>
            <a:ext cx="383700" cy="1550"/>
          </a:xfrm>
          <a:prstGeom prst="straightConnector1">
            <a:avLst/>
          </a:prstGeom>
          <a:noFill/>
          <a:ln cap="flat" cmpd="sng" w="9525">
            <a:solidFill>
              <a:srgbClr val="005E68"/>
            </a:solidFill>
            <a:prstDash val="solid"/>
            <a:round/>
            <a:headEnd len="med" w="med" type="none"/>
            <a:tailEnd len="med" w="med" type="none"/>
          </a:ln>
        </p:spPr>
      </p:cxnSp>
      <p:grpSp>
        <p:nvGrpSpPr>
          <p:cNvPr id="232" name="Google Shape;232;p19"/>
          <p:cNvGrpSpPr/>
          <p:nvPr/>
        </p:nvGrpSpPr>
        <p:grpSpPr>
          <a:xfrm>
            <a:off x="4311332" y="5929868"/>
            <a:ext cx="3240900" cy="1801091"/>
            <a:chOff x="4311332" y="5929868"/>
            <a:chExt cx="3240900" cy="1801091"/>
          </a:xfrm>
        </p:grpSpPr>
        <p:sp>
          <p:nvSpPr>
            <p:cNvPr id="233" name="Google Shape;233;p19"/>
            <p:cNvSpPr/>
            <p:nvPr/>
          </p:nvSpPr>
          <p:spPr>
            <a:xfrm>
              <a:off x="4311332" y="5929868"/>
              <a:ext cx="3240900" cy="238568"/>
            </a:xfrm>
            <a:prstGeom prst="roundRect">
              <a:avLst>
                <a:gd fmla="val 16667" name="adj"/>
              </a:avLst>
            </a:prstGeom>
            <a:solidFill>
              <a:schemeClr val="accent1"/>
            </a:solidFill>
            <a:ln>
              <a:noFill/>
            </a:ln>
          </p:spPr>
          <p:txBody>
            <a:bodyPr anchorCtr="0" anchor="ctr" bIns="48000" lIns="48000" spcFirstLastPara="1" rIns="48000" wrap="square" tIns="48000">
              <a:noAutofit/>
            </a:bodyPr>
            <a:lstStyle/>
            <a:p>
              <a:pPr indent="0" lvl="0" marL="0" rtl="0" algn="ctr">
                <a:spcBef>
                  <a:spcPts val="0"/>
                </a:spcBef>
                <a:spcAft>
                  <a:spcPts val="0"/>
                </a:spcAft>
                <a:buNone/>
              </a:pPr>
              <a:r>
                <a:rPr b="1" lang="en">
                  <a:solidFill>
                    <a:srgbClr val="FFFFFF"/>
                  </a:solidFill>
                  <a:latin typeface="Karla"/>
                  <a:ea typeface="Karla"/>
                  <a:cs typeface="Karla"/>
                  <a:sym typeface="Karla"/>
                </a:rPr>
                <a:t>Low</a:t>
              </a:r>
              <a:r>
                <a:rPr b="1" lang="en">
                  <a:solidFill>
                    <a:srgbClr val="FFFFFF"/>
                  </a:solidFill>
                  <a:latin typeface="Karla"/>
                  <a:ea typeface="Karla"/>
                  <a:cs typeface="Karla"/>
                  <a:sym typeface="Karla"/>
                </a:rPr>
                <a:t> sensitivity</a:t>
              </a:r>
              <a:endParaRPr>
                <a:solidFill>
                  <a:srgbClr val="FFFFFF"/>
                </a:solidFill>
                <a:latin typeface="Karla"/>
                <a:ea typeface="Karla"/>
                <a:cs typeface="Karla"/>
                <a:sym typeface="Karla"/>
              </a:endParaRPr>
            </a:p>
          </p:txBody>
        </p:sp>
        <p:cxnSp>
          <p:nvCxnSpPr>
            <p:cNvPr id="234" name="Google Shape;234;p19"/>
            <p:cNvCxnSpPr/>
            <p:nvPr/>
          </p:nvCxnSpPr>
          <p:spPr>
            <a:xfrm>
              <a:off x="4485698" y="6182630"/>
              <a:ext cx="6300" cy="1467000"/>
            </a:xfrm>
            <a:prstGeom prst="straightConnector1">
              <a:avLst/>
            </a:prstGeom>
            <a:noFill/>
            <a:ln cap="flat" cmpd="sng" w="9525">
              <a:solidFill>
                <a:srgbClr val="005E68"/>
              </a:solidFill>
              <a:prstDash val="solid"/>
              <a:round/>
              <a:headEnd len="med" w="med" type="none"/>
              <a:tailEnd len="med" w="med" type="none"/>
            </a:ln>
          </p:spPr>
        </p:cxnSp>
        <p:cxnSp>
          <p:nvCxnSpPr>
            <p:cNvPr id="235" name="Google Shape;235;p19"/>
            <p:cNvCxnSpPr/>
            <p:nvPr/>
          </p:nvCxnSpPr>
          <p:spPr>
            <a:xfrm flipH="1" rot="10800000">
              <a:off x="4489733" y="6473644"/>
              <a:ext cx="383700" cy="1550"/>
            </a:xfrm>
            <a:prstGeom prst="straightConnector1">
              <a:avLst/>
            </a:prstGeom>
            <a:noFill/>
            <a:ln cap="flat" cmpd="sng" w="9525">
              <a:solidFill>
                <a:srgbClr val="005E68"/>
              </a:solidFill>
              <a:prstDash val="solid"/>
              <a:round/>
              <a:headEnd len="med" w="med" type="none"/>
              <a:tailEnd len="med" w="med" type="none"/>
            </a:ln>
          </p:spPr>
        </p:cxnSp>
        <p:sp>
          <p:nvSpPr>
            <p:cNvPr id="236" name="Google Shape;236;p19"/>
            <p:cNvSpPr txBox="1"/>
            <p:nvPr/>
          </p:nvSpPr>
          <p:spPr>
            <a:xfrm>
              <a:off x="4873375" y="6381269"/>
              <a:ext cx="2304300" cy="180622"/>
            </a:xfrm>
            <a:prstGeom prst="rect">
              <a:avLst/>
            </a:prstGeom>
            <a:noFill/>
            <a:ln cap="flat" cmpd="sng" w="9525">
              <a:solidFill>
                <a:srgbClr val="005E68"/>
              </a:solidFill>
              <a:prstDash val="solid"/>
              <a:round/>
              <a:headEnd len="sm" w="sm" type="none"/>
              <a:tailEnd len="sm" w="sm" type="none"/>
            </a:ln>
          </p:spPr>
          <p:txBody>
            <a:bodyPr anchorCtr="0" anchor="ctr" bIns="48000" lIns="48000" spcFirstLastPara="1" rIns="48000" wrap="square" tIns="48000">
              <a:noAutofit/>
            </a:bodyPr>
            <a:lstStyle/>
            <a:p>
              <a:pPr indent="0" lvl="0" marL="0" rtl="0" algn="l">
                <a:spcBef>
                  <a:spcPts val="0"/>
                </a:spcBef>
                <a:spcAft>
                  <a:spcPts val="0"/>
                </a:spcAft>
                <a:buNone/>
              </a:pPr>
              <a:r>
                <a:rPr lang="en">
                  <a:latin typeface="Karla"/>
                  <a:ea typeface="Karla"/>
                  <a:cs typeface="Karla"/>
                  <a:sym typeface="Karla"/>
                </a:rPr>
                <a:t>Skin </a:t>
              </a:r>
              <a:r>
                <a:rPr lang="en">
                  <a:latin typeface="Karla"/>
                  <a:ea typeface="Karla"/>
                  <a:cs typeface="Karla"/>
                  <a:sym typeface="Karla"/>
                </a:rPr>
                <a:t>  </a:t>
              </a:r>
              <a:endParaRPr>
                <a:latin typeface="Karla"/>
                <a:ea typeface="Karla"/>
                <a:cs typeface="Karla"/>
                <a:sym typeface="Karla"/>
              </a:endParaRPr>
            </a:p>
          </p:txBody>
        </p:sp>
        <p:sp>
          <p:nvSpPr>
            <p:cNvPr id="237" name="Google Shape;237;p19"/>
            <p:cNvSpPr txBox="1"/>
            <p:nvPr/>
          </p:nvSpPr>
          <p:spPr>
            <a:xfrm>
              <a:off x="4873375" y="6682284"/>
              <a:ext cx="2304300" cy="180622"/>
            </a:xfrm>
            <a:prstGeom prst="rect">
              <a:avLst/>
            </a:prstGeom>
            <a:noFill/>
            <a:ln cap="flat" cmpd="sng" w="9525">
              <a:solidFill>
                <a:srgbClr val="005E68"/>
              </a:solidFill>
              <a:prstDash val="solid"/>
              <a:round/>
              <a:headEnd len="sm" w="sm" type="none"/>
              <a:tailEnd len="sm" w="sm" type="none"/>
            </a:ln>
          </p:spPr>
          <p:txBody>
            <a:bodyPr anchorCtr="0" anchor="ctr" bIns="48000" lIns="48000" spcFirstLastPara="1" rIns="48000" wrap="square" tIns="48000">
              <a:noAutofit/>
            </a:bodyPr>
            <a:lstStyle/>
            <a:p>
              <a:pPr indent="0" lvl="0" marL="0" rtl="0" algn="l">
                <a:spcBef>
                  <a:spcPts val="0"/>
                </a:spcBef>
                <a:spcAft>
                  <a:spcPts val="0"/>
                </a:spcAft>
                <a:buNone/>
              </a:pPr>
              <a:r>
                <a:rPr lang="en">
                  <a:latin typeface="Karla"/>
                  <a:ea typeface="Karla"/>
                  <a:cs typeface="Karla"/>
                  <a:sym typeface="Karla"/>
                </a:rPr>
                <a:t>Bone </a:t>
              </a:r>
              <a:endParaRPr>
                <a:latin typeface="Karla"/>
                <a:ea typeface="Karla"/>
                <a:cs typeface="Karla"/>
                <a:sym typeface="Karla"/>
              </a:endParaRPr>
            </a:p>
          </p:txBody>
        </p:sp>
        <p:cxnSp>
          <p:nvCxnSpPr>
            <p:cNvPr id="238" name="Google Shape;238;p19"/>
            <p:cNvCxnSpPr/>
            <p:nvPr/>
          </p:nvCxnSpPr>
          <p:spPr>
            <a:xfrm flipH="1" rot="10800000">
              <a:off x="4490959" y="7058178"/>
              <a:ext cx="383700" cy="1550"/>
            </a:xfrm>
            <a:prstGeom prst="straightConnector1">
              <a:avLst/>
            </a:prstGeom>
            <a:noFill/>
            <a:ln cap="flat" cmpd="sng" w="9525">
              <a:solidFill>
                <a:srgbClr val="005E68"/>
              </a:solidFill>
              <a:prstDash val="solid"/>
              <a:round/>
              <a:headEnd len="med" w="med" type="none"/>
              <a:tailEnd len="med" w="med" type="none"/>
            </a:ln>
          </p:spPr>
        </p:cxnSp>
        <p:sp>
          <p:nvSpPr>
            <p:cNvPr id="239" name="Google Shape;239;p19"/>
            <p:cNvSpPr txBox="1"/>
            <p:nvPr/>
          </p:nvSpPr>
          <p:spPr>
            <a:xfrm>
              <a:off x="4874601" y="6965803"/>
              <a:ext cx="2304300" cy="180622"/>
            </a:xfrm>
            <a:prstGeom prst="rect">
              <a:avLst/>
            </a:prstGeom>
            <a:noFill/>
            <a:ln cap="flat" cmpd="sng" w="9525">
              <a:solidFill>
                <a:srgbClr val="005E68"/>
              </a:solidFill>
              <a:prstDash val="solid"/>
              <a:round/>
              <a:headEnd len="sm" w="sm" type="none"/>
              <a:tailEnd len="sm" w="sm" type="none"/>
            </a:ln>
          </p:spPr>
          <p:txBody>
            <a:bodyPr anchorCtr="0" anchor="ctr" bIns="48000" lIns="48000" spcFirstLastPara="1" rIns="48000" wrap="square" tIns="48000">
              <a:noAutofit/>
            </a:bodyPr>
            <a:lstStyle/>
            <a:p>
              <a:pPr indent="0" lvl="0" marL="0" rtl="0" algn="l">
                <a:spcBef>
                  <a:spcPts val="0"/>
                </a:spcBef>
                <a:spcAft>
                  <a:spcPts val="0"/>
                </a:spcAft>
                <a:buNone/>
              </a:pPr>
              <a:r>
                <a:rPr lang="en">
                  <a:latin typeface="Karla"/>
                  <a:ea typeface="Karla"/>
                  <a:cs typeface="Karla"/>
                  <a:sym typeface="Karla"/>
                </a:rPr>
                <a:t>Gall bladder </a:t>
              </a:r>
              <a:r>
                <a:rPr lang="en">
                  <a:latin typeface="Karla"/>
                  <a:ea typeface="Karla"/>
                  <a:cs typeface="Karla"/>
                  <a:sym typeface="Karla"/>
                </a:rPr>
                <a:t> </a:t>
              </a:r>
              <a:endParaRPr>
                <a:latin typeface="Karla"/>
                <a:ea typeface="Karla"/>
                <a:cs typeface="Karla"/>
                <a:sym typeface="Karla"/>
              </a:endParaRPr>
            </a:p>
          </p:txBody>
        </p:sp>
        <p:cxnSp>
          <p:nvCxnSpPr>
            <p:cNvPr id="240" name="Google Shape;240;p19"/>
            <p:cNvCxnSpPr/>
            <p:nvPr/>
          </p:nvCxnSpPr>
          <p:spPr>
            <a:xfrm flipH="1" rot="10800000">
              <a:off x="4489733" y="7341697"/>
              <a:ext cx="383700" cy="1550"/>
            </a:xfrm>
            <a:prstGeom prst="straightConnector1">
              <a:avLst/>
            </a:prstGeom>
            <a:noFill/>
            <a:ln cap="flat" cmpd="sng" w="9525">
              <a:solidFill>
                <a:srgbClr val="005E68"/>
              </a:solidFill>
              <a:prstDash val="solid"/>
              <a:round/>
              <a:headEnd len="med" w="med" type="none"/>
              <a:tailEnd len="med" w="med" type="none"/>
            </a:ln>
          </p:spPr>
        </p:cxnSp>
        <p:sp>
          <p:nvSpPr>
            <p:cNvPr id="241" name="Google Shape;241;p19"/>
            <p:cNvSpPr txBox="1"/>
            <p:nvPr/>
          </p:nvSpPr>
          <p:spPr>
            <a:xfrm>
              <a:off x="4873375" y="7249322"/>
              <a:ext cx="2304300" cy="180622"/>
            </a:xfrm>
            <a:prstGeom prst="rect">
              <a:avLst/>
            </a:prstGeom>
            <a:noFill/>
            <a:ln cap="flat" cmpd="sng" w="9525">
              <a:solidFill>
                <a:srgbClr val="005E68"/>
              </a:solidFill>
              <a:prstDash val="solid"/>
              <a:round/>
              <a:headEnd len="sm" w="sm" type="none"/>
              <a:tailEnd len="sm" w="sm" type="none"/>
            </a:ln>
          </p:spPr>
          <p:txBody>
            <a:bodyPr anchorCtr="0" anchor="ctr" bIns="48000" lIns="48000" spcFirstLastPara="1" rIns="48000" wrap="square" tIns="48000">
              <a:noAutofit/>
            </a:bodyPr>
            <a:lstStyle/>
            <a:p>
              <a:pPr indent="0" lvl="0" marL="0" rtl="0" algn="l">
                <a:spcBef>
                  <a:spcPts val="0"/>
                </a:spcBef>
                <a:spcAft>
                  <a:spcPts val="0"/>
                </a:spcAft>
                <a:buNone/>
              </a:pPr>
              <a:r>
                <a:rPr lang="en">
                  <a:latin typeface="Karla"/>
                  <a:ea typeface="Karla"/>
                  <a:cs typeface="Karla"/>
                  <a:sym typeface="Karla"/>
                </a:rPr>
                <a:t>Spleen </a:t>
              </a:r>
              <a:r>
                <a:rPr lang="en">
                  <a:latin typeface="Karla"/>
                  <a:ea typeface="Karla"/>
                  <a:cs typeface="Karla"/>
                  <a:sym typeface="Karla"/>
                </a:rPr>
                <a:t> </a:t>
              </a:r>
              <a:endParaRPr>
                <a:latin typeface="Karla"/>
                <a:ea typeface="Karla"/>
                <a:cs typeface="Karla"/>
                <a:sym typeface="Karla"/>
              </a:endParaRPr>
            </a:p>
          </p:txBody>
        </p:sp>
        <p:cxnSp>
          <p:nvCxnSpPr>
            <p:cNvPr id="242" name="Google Shape;242;p19"/>
            <p:cNvCxnSpPr/>
            <p:nvPr/>
          </p:nvCxnSpPr>
          <p:spPr>
            <a:xfrm flipH="1" rot="10800000">
              <a:off x="4490959" y="7642712"/>
              <a:ext cx="383700" cy="1550"/>
            </a:xfrm>
            <a:prstGeom prst="straightConnector1">
              <a:avLst/>
            </a:prstGeom>
            <a:noFill/>
            <a:ln cap="flat" cmpd="sng" w="9525">
              <a:solidFill>
                <a:srgbClr val="005E68"/>
              </a:solidFill>
              <a:prstDash val="solid"/>
              <a:round/>
              <a:headEnd len="med" w="med" type="none"/>
              <a:tailEnd len="med" w="med" type="none"/>
            </a:ln>
          </p:spPr>
        </p:cxnSp>
        <p:sp>
          <p:nvSpPr>
            <p:cNvPr id="243" name="Google Shape;243;p19"/>
            <p:cNvSpPr txBox="1"/>
            <p:nvPr/>
          </p:nvSpPr>
          <p:spPr>
            <a:xfrm>
              <a:off x="4874601" y="7550337"/>
              <a:ext cx="2304300" cy="180622"/>
            </a:xfrm>
            <a:prstGeom prst="rect">
              <a:avLst/>
            </a:prstGeom>
            <a:noFill/>
            <a:ln cap="flat" cmpd="sng" w="9525">
              <a:solidFill>
                <a:srgbClr val="005E68"/>
              </a:solidFill>
              <a:prstDash val="solid"/>
              <a:round/>
              <a:headEnd len="sm" w="sm" type="none"/>
              <a:tailEnd len="sm" w="sm" type="none"/>
            </a:ln>
          </p:spPr>
          <p:txBody>
            <a:bodyPr anchorCtr="0" anchor="ctr" bIns="48000" lIns="48000" spcFirstLastPara="1" rIns="48000" wrap="square" tIns="48000">
              <a:noAutofit/>
            </a:bodyPr>
            <a:lstStyle/>
            <a:p>
              <a:pPr indent="0" lvl="0" marL="0" rtl="0" algn="l">
                <a:spcBef>
                  <a:spcPts val="0"/>
                </a:spcBef>
                <a:spcAft>
                  <a:spcPts val="0"/>
                </a:spcAft>
                <a:buNone/>
              </a:pPr>
              <a:r>
                <a:rPr lang="en">
                  <a:latin typeface="Karla"/>
                  <a:ea typeface="Karla"/>
                  <a:cs typeface="Karla"/>
                  <a:sym typeface="Karla"/>
                </a:rPr>
                <a:t>Kidneys </a:t>
              </a:r>
              <a:endParaRPr>
                <a:latin typeface="Karla"/>
                <a:ea typeface="Karla"/>
                <a:cs typeface="Karla"/>
                <a:sym typeface="Karla"/>
              </a:endParaRPr>
            </a:p>
          </p:txBody>
        </p:sp>
      </p:grpSp>
      <p:sp>
        <p:nvSpPr>
          <p:cNvPr id="244" name="Google Shape;244;p19"/>
          <p:cNvSpPr/>
          <p:nvPr/>
        </p:nvSpPr>
        <p:spPr>
          <a:xfrm>
            <a:off x="4034400" y="813925"/>
            <a:ext cx="3517800" cy="725400"/>
          </a:xfrm>
          <a:prstGeom prst="roundRect">
            <a:avLst>
              <a:gd fmla="val 16667" name="adj"/>
            </a:avLst>
          </a:prstGeom>
          <a:solidFill>
            <a:srgbClr val="9DBDC1">
              <a:alpha val="36862"/>
              <a:alpha val="36870"/>
            </a:srgbClr>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4"/>
                </a:solidFill>
                <a:latin typeface="Karla"/>
                <a:ea typeface="Karla"/>
                <a:cs typeface="Karla"/>
                <a:sym typeface="Karla"/>
              </a:rPr>
              <a:t>doctor said numbers aren’t important just know the effects and compare between them</a:t>
            </a:r>
            <a:endParaRPr>
              <a:solidFill>
                <a:schemeClr val="accent4"/>
              </a:solidFill>
              <a:latin typeface="Karla"/>
              <a:ea typeface="Karla"/>
              <a:cs typeface="Karla"/>
              <a:sym typeface="Karla"/>
            </a:endParaRPr>
          </a:p>
        </p:txBody>
      </p:sp>
      <p:pic>
        <p:nvPicPr>
          <p:cNvPr id="245" name="Google Shape;245;p19"/>
          <p:cNvPicPr preferRelativeResize="0"/>
          <p:nvPr/>
        </p:nvPicPr>
        <p:blipFill>
          <a:blip r:embed="rId3">
            <a:alphaModFix/>
          </a:blip>
          <a:stretch>
            <a:fillRect/>
          </a:stretch>
        </p:blipFill>
        <p:spPr>
          <a:xfrm>
            <a:off x="4034400" y="7894300"/>
            <a:ext cx="3607650" cy="2664751"/>
          </a:xfrm>
          <a:prstGeom prst="rect">
            <a:avLst/>
          </a:prstGeom>
          <a:noFill/>
          <a:ln>
            <a:noFill/>
          </a:ln>
        </p:spPr>
      </p:pic>
      <p:grpSp>
        <p:nvGrpSpPr>
          <p:cNvPr id="246" name="Google Shape;246;p19"/>
          <p:cNvGrpSpPr/>
          <p:nvPr/>
        </p:nvGrpSpPr>
        <p:grpSpPr>
          <a:xfrm>
            <a:off x="43918" y="455490"/>
            <a:ext cx="274864" cy="316972"/>
            <a:chOff x="304245" y="1858207"/>
            <a:chExt cx="319386" cy="406165"/>
          </a:xfrm>
        </p:grpSpPr>
        <p:sp>
          <p:nvSpPr>
            <p:cNvPr id="247" name="Google Shape;247;p19"/>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19"/>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9" name="Google Shape;249;p19"/>
          <p:cNvGrpSpPr/>
          <p:nvPr/>
        </p:nvGrpSpPr>
        <p:grpSpPr>
          <a:xfrm>
            <a:off x="43918" y="5484690"/>
            <a:ext cx="274864" cy="316972"/>
            <a:chOff x="304245" y="1858207"/>
            <a:chExt cx="319386" cy="406165"/>
          </a:xfrm>
        </p:grpSpPr>
        <p:sp>
          <p:nvSpPr>
            <p:cNvPr id="250" name="Google Shape;250;p19"/>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19"/>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20"/>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6</a:t>
            </a:r>
            <a:endParaRPr sz="1800">
              <a:solidFill>
                <a:srgbClr val="005E68"/>
              </a:solidFill>
              <a:latin typeface="Spectral"/>
              <a:ea typeface="Spectral"/>
              <a:cs typeface="Spectral"/>
              <a:sym typeface="Spectral"/>
            </a:endParaRPr>
          </a:p>
        </p:txBody>
      </p:sp>
      <p:sp>
        <p:nvSpPr>
          <p:cNvPr id="257" name="Google Shape;257;p20"/>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0"/>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9" name="Google Shape;259;p20"/>
          <p:cNvSpPr txBox="1"/>
          <p:nvPr/>
        </p:nvSpPr>
        <p:spPr>
          <a:xfrm>
            <a:off x="2265450" y="-75425"/>
            <a:ext cx="3241500" cy="6297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300">
                <a:solidFill>
                  <a:srgbClr val="005E68"/>
                </a:solidFill>
                <a:latin typeface="Arvo"/>
                <a:ea typeface="Arvo"/>
                <a:cs typeface="Arvo"/>
                <a:sym typeface="Arvo"/>
              </a:rPr>
              <a:t>Radiation Hazard </a:t>
            </a:r>
            <a:endParaRPr b="1" sz="2300">
              <a:solidFill>
                <a:srgbClr val="005E68"/>
              </a:solidFill>
              <a:latin typeface="Arvo"/>
              <a:ea typeface="Arvo"/>
              <a:cs typeface="Arvo"/>
              <a:sym typeface="Arvo"/>
            </a:endParaRPr>
          </a:p>
        </p:txBody>
      </p:sp>
      <p:sp>
        <p:nvSpPr>
          <p:cNvPr id="260" name="Google Shape;260;p20"/>
          <p:cNvSpPr txBox="1"/>
          <p:nvPr/>
        </p:nvSpPr>
        <p:spPr>
          <a:xfrm>
            <a:off x="398500" y="650325"/>
            <a:ext cx="5847900" cy="39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0D8F9D"/>
                </a:solidFill>
                <a:latin typeface="Karla"/>
                <a:ea typeface="Karla"/>
                <a:cs typeface="Karla"/>
                <a:sym typeface="Karla"/>
              </a:rPr>
              <a:t>Radiation Exposure Levels and Effects</a:t>
            </a:r>
            <a:endParaRPr b="1" sz="2000">
              <a:solidFill>
                <a:srgbClr val="0D8F9D"/>
              </a:solidFill>
              <a:latin typeface="Karla"/>
              <a:ea typeface="Karla"/>
              <a:cs typeface="Karla"/>
              <a:sym typeface="Karla"/>
            </a:endParaRPr>
          </a:p>
        </p:txBody>
      </p:sp>
      <p:sp>
        <p:nvSpPr>
          <p:cNvPr id="261" name="Google Shape;261;p20"/>
          <p:cNvSpPr txBox="1"/>
          <p:nvPr/>
        </p:nvSpPr>
        <p:spPr>
          <a:xfrm>
            <a:off x="398500" y="6662304"/>
            <a:ext cx="48123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0D8F9D"/>
                </a:solidFill>
                <a:latin typeface="Karla"/>
                <a:ea typeface="Karla"/>
                <a:cs typeface="Karla"/>
                <a:sym typeface="Karla"/>
              </a:rPr>
              <a:t>Typical Radiation Detectors</a:t>
            </a:r>
            <a:endParaRPr b="1" sz="2000">
              <a:solidFill>
                <a:srgbClr val="0D8F9D"/>
              </a:solidFill>
              <a:latin typeface="Karla"/>
              <a:ea typeface="Karla"/>
              <a:cs typeface="Karla"/>
              <a:sym typeface="Karla"/>
            </a:endParaRPr>
          </a:p>
        </p:txBody>
      </p:sp>
      <p:grpSp>
        <p:nvGrpSpPr>
          <p:cNvPr id="262" name="Google Shape;262;p20"/>
          <p:cNvGrpSpPr/>
          <p:nvPr/>
        </p:nvGrpSpPr>
        <p:grpSpPr>
          <a:xfrm>
            <a:off x="503913" y="1248394"/>
            <a:ext cx="6770250" cy="4906336"/>
            <a:chOff x="498238" y="981344"/>
            <a:chExt cx="6770250" cy="4906336"/>
          </a:xfrm>
        </p:grpSpPr>
        <p:sp>
          <p:nvSpPr>
            <p:cNvPr id="263" name="Google Shape;263;p20"/>
            <p:cNvSpPr/>
            <p:nvPr/>
          </p:nvSpPr>
          <p:spPr>
            <a:xfrm>
              <a:off x="503901" y="981344"/>
              <a:ext cx="1662000" cy="4920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Karla"/>
                  <a:ea typeface="Karla"/>
                  <a:cs typeface="Karla"/>
                  <a:sym typeface="Karla"/>
                </a:rPr>
                <a:t>0.62 REM/year</a:t>
              </a:r>
              <a:endParaRPr sz="1600">
                <a:solidFill>
                  <a:srgbClr val="FFFFFF"/>
                </a:solidFill>
                <a:latin typeface="Karla"/>
                <a:ea typeface="Karla"/>
                <a:cs typeface="Karla"/>
                <a:sym typeface="Karla"/>
              </a:endParaRPr>
            </a:p>
          </p:txBody>
        </p:sp>
        <p:sp>
          <p:nvSpPr>
            <p:cNvPr id="264" name="Google Shape;264;p20"/>
            <p:cNvSpPr/>
            <p:nvPr/>
          </p:nvSpPr>
          <p:spPr>
            <a:xfrm>
              <a:off x="2756776" y="989507"/>
              <a:ext cx="4511700" cy="492000"/>
            </a:xfrm>
            <a:prstGeom prst="round2SameRect">
              <a:avLst>
                <a:gd fmla="val 50000" name="adj1"/>
                <a:gd fmla="val 50000" name="adj2"/>
              </a:avLst>
            </a:prstGeom>
            <a:solidFill>
              <a:srgbClr val="EFEFEF"/>
            </a:solidFill>
            <a:ln cap="flat" cmpd="sng" w="9525">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1200">
                  <a:latin typeface="Karla"/>
                  <a:ea typeface="Karla"/>
                  <a:cs typeface="Karla"/>
                  <a:sym typeface="Karla"/>
                </a:rPr>
                <a:t>A</a:t>
              </a:r>
              <a:r>
                <a:rPr lang="en" sz="1200">
                  <a:latin typeface="Karla"/>
                  <a:ea typeface="Karla"/>
                  <a:cs typeface="Karla"/>
                  <a:sym typeface="Karla"/>
                </a:rPr>
                <a:t>verage annual radiation exposure.</a:t>
              </a:r>
              <a:endParaRPr sz="1200">
                <a:latin typeface="Karla"/>
                <a:ea typeface="Karla"/>
                <a:cs typeface="Karla"/>
                <a:sym typeface="Karla"/>
              </a:endParaRPr>
            </a:p>
          </p:txBody>
        </p:sp>
        <p:sp>
          <p:nvSpPr>
            <p:cNvPr id="265" name="Google Shape;265;p20"/>
            <p:cNvSpPr/>
            <p:nvPr/>
          </p:nvSpPr>
          <p:spPr>
            <a:xfrm>
              <a:off x="498238" y="1585652"/>
              <a:ext cx="1662000" cy="492000"/>
            </a:xfrm>
            <a:prstGeom prst="roundRect">
              <a:avLst>
                <a:gd fmla="val 50000" name="adj"/>
              </a:avLst>
            </a:prstGeom>
            <a:solidFill>
              <a:srgbClr val="F1C23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Karla"/>
                  <a:ea typeface="Karla"/>
                  <a:cs typeface="Karla"/>
                  <a:sym typeface="Karla"/>
                </a:rPr>
                <a:t>2</a:t>
              </a:r>
              <a:r>
                <a:rPr lang="en" sz="1600">
                  <a:solidFill>
                    <a:srgbClr val="FFFFFF"/>
                  </a:solidFill>
                  <a:latin typeface="Karla"/>
                  <a:ea typeface="Karla"/>
                  <a:cs typeface="Karla"/>
                  <a:sym typeface="Karla"/>
                </a:rPr>
                <a:t> REM/year</a:t>
              </a:r>
              <a:endParaRPr sz="1600">
                <a:solidFill>
                  <a:srgbClr val="FFFFFF"/>
                </a:solidFill>
                <a:latin typeface="Karla"/>
                <a:ea typeface="Karla"/>
                <a:cs typeface="Karla"/>
                <a:sym typeface="Karla"/>
              </a:endParaRPr>
            </a:p>
          </p:txBody>
        </p:sp>
        <p:sp>
          <p:nvSpPr>
            <p:cNvPr id="266" name="Google Shape;266;p20"/>
            <p:cNvSpPr/>
            <p:nvPr/>
          </p:nvSpPr>
          <p:spPr>
            <a:xfrm>
              <a:off x="2751113" y="1593815"/>
              <a:ext cx="4511700" cy="492000"/>
            </a:xfrm>
            <a:prstGeom prst="round2SameRect">
              <a:avLst>
                <a:gd fmla="val 50000" name="adj1"/>
                <a:gd fmla="val 50000" name="adj2"/>
              </a:avLst>
            </a:prstGeom>
            <a:solidFill>
              <a:srgbClr val="EFEFEF"/>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1200">
                  <a:latin typeface="Karla"/>
                  <a:ea typeface="Karla"/>
                  <a:cs typeface="Karla"/>
                  <a:sym typeface="Karla"/>
                </a:rPr>
                <a:t>International radiation exposure limit.</a:t>
              </a:r>
              <a:endParaRPr sz="1200">
                <a:latin typeface="Karla"/>
                <a:ea typeface="Karla"/>
                <a:cs typeface="Karla"/>
                <a:sym typeface="Karla"/>
              </a:endParaRPr>
            </a:p>
          </p:txBody>
        </p:sp>
        <p:sp>
          <p:nvSpPr>
            <p:cNvPr id="267" name="Google Shape;267;p20"/>
            <p:cNvSpPr/>
            <p:nvPr/>
          </p:nvSpPr>
          <p:spPr>
            <a:xfrm>
              <a:off x="498238" y="2198162"/>
              <a:ext cx="1662000" cy="492000"/>
            </a:xfrm>
            <a:prstGeom prst="roundRect">
              <a:avLst>
                <a:gd fmla="val 50000" name="adj"/>
              </a:avLst>
            </a:prstGeom>
            <a:solidFill>
              <a:srgbClr val="FF99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Karla"/>
                  <a:ea typeface="Karla"/>
                  <a:cs typeface="Karla"/>
                  <a:sym typeface="Karla"/>
                </a:rPr>
                <a:t>25</a:t>
              </a:r>
              <a:r>
                <a:rPr lang="en" sz="1600">
                  <a:solidFill>
                    <a:srgbClr val="FFFFFF"/>
                  </a:solidFill>
                  <a:latin typeface="Karla"/>
                  <a:ea typeface="Karla"/>
                  <a:cs typeface="Karla"/>
                  <a:sym typeface="Karla"/>
                </a:rPr>
                <a:t> REM/year</a:t>
              </a:r>
              <a:endParaRPr sz="1600">
                <a:solidFill>
                  <a:srgbClr val="FFFFFF"/>
                </a:solidFill>
                <a:latin typeface="Karla"/>
                <a:ea typeface="Karla"/>
                <a:cs typeface="Karla"/>
                <a:sym typeface="Karla"/>
              </a:endParaRPr>
            </a:p>
          </p:txBody>
        </p:sp>
        <p:sp>
          <p:nvSpPr>
            <p:cNvPr id="268" name="Google Shape;268;p20"/>
            <p:cNvSpPr/>
            <p:nvPr/>
          </p:nvSpPr>
          <p:spPr>
            <a:xfrm>
              <a:off x="2751113" y="2206324"/>
              <a:ext cx="4511700" cy="492000"/>
            </a:xfrm>
            <a:prstGeom prst="round2SameRect">
              <a:avLst>
                <a:gd fmla="val 50000" name="adj1"/>
                <a:gd fmla="val 50000" name="adj2"/>
              </a:avLst>
            </a:prstGeom>
            <a:solidFill>
              <a:srgbClr val="EFEFEF"/>
            </a:solidFill>
            <a:ln cap="flat" cmpd="sng" w="9525">
              <a:solidFill>
                <a:srgbClr val="E6913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1200">
                  <a:latin typeface="Karla"/>
                  <a:ea typeface="Karla"/>
                  <a:cs typeface="Karla"/>
                  <a:sym typeface="Karla"/>
                </a:rPr>
                <a:t>Measureable blood changes.</a:t>
              </a:r>
              <a:endParaRPr sz="1200">
                <a:latin typeface="Karla"/>
                <a:ea typeface="Karla"/>
                <a:cs typeface="Karla"/>
                <a:sym typeface="Karla"/>
              </a:endParaRPr>
            </a:p>
          </p:txBody>
        </p:sp>
        <p:sp>
          <p:nvSpPr>
            <p:cNvPr id="269" name="Google Shape;269;p20"/>
            <p:cNvSpPr/>
            <p:nvPr/>
          </p:nvSpPr>
          <p:spPr>
            <a:xfrm>
              <a:off x="503913" y="2818837"/>
              <a:ext cx="1662000" cy="492000"/>
            </a:xfrm>
            <a:prstGeom prst="roundRect">
              <a:avLst>
                <a:gd fmla="val 50000" name="adj"/>
              </a:avLst>
            </a:prstGeom>
            <a:solidFill>
              <a:srgbClr val="EA99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Karla"/>
                  <a:ea typeface="Karla"/>
                  <a:cs typeface="Karla"/>
                  <a:sym typeface="Karla"/>
                </a:rPr>
                <a:t>100</a:t>
              </a:r>
              <a:r>
                <a:rPr lang="en" sz="1600">
                  <a:solidFill>
                    <a:srgbClr val="FFFFFF"/>
                  </a:solidFill>
                  <a:latin typeface="Karla"/>
                  <a:ea typeface="Karla"/>
                  <a:cs typeface="Karla"/>
                  <a:sym typeface="Karla"/>
                </a:rPr>
                <a:t> REM </a:t>
              </a:r>
              <a:endParaRPr sz="1600">
                <a:solidFill>
                  <a:srgbClr val="FFFFFF"/>
                </a:solidFill>
                <a:latin typeface="Karla"/>
                <a:ea typeface="Karla"/>
                <a:cs typeface="Karla"/>
                <a:sym typeface="Karla"/>
              </a:endParaRPr>
            </a:p>
          </p:txBody>
        </p:sp>
        <p:sp>
          <p:nvSpPr>
            <p:cNvPr id="270" name="Google Shape;270;p20"/>
            <p:cNvSpPr/>
            <p:nvPr/>
          </p:nvSpPr>
          <p:spPr>
            <a:xfrm>
              <a:off x="2756788" y="2827000"/>
              <a:ext cx="4511700" cy="492000"/>
            </a:xfrm>
            <a:prstGeom prst="round2SameRect">
              <a:avLst>
                <a:gd fmla="val 50000" name="adj1"/>
                <a:gd fmla="val 50000" name="adj2"/>
              </a:avLst>
            </a:prstGeom>
            <a:solidFill>
              <a:srgbClr val="EFEFEF"/>
            </a:solid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1200">
                  <a:latin typeface="Karla"/>
                  <a:ea typeface="Karla"/>
                  <a:cs typeface="Karla"/>
                  <a:sym typeface="Karla"/>
                </a:rPr>
                <a:t>Onset of radiation sickness.</a:t>
              </a:r>
              <a:endParaRPr sz="1200">
                <a:latin typeface="Karla"/>
                <a:ea typeface="Karla"/>
                <a:cs typeface="Karla"/>
                <a:sym typeface="Karla"/>
              </a:endParaRPr>
            </a:p>
          </p:txBody>
        </p:sp>
        <p:sp>
          <p:nvSpPr>
            <p:cNvPr id="271" name="Google Shape;271;p20"/>
            <p:cNvSpPr/>
            <p:nvPr/>
          </p:nvSpPr>
          <p:spPr>
            <a:xfrm>
              <a:off x="503913" y="3447668"/>
              <a:ext cx="1662000" cy="492000"/>
            </a:xfrm>
            <a:prstGeom prst="roundRect">
              <a:avLst>
                <a:gd fmla="val 50000" name="adj"/>
              </a:avLst>
            </a:prstGeom>
            <a:solidFill>
              <a:srgbClr val="E066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Karla"/>
                  <a:ea typeface="Karla"/>
                  <a:cs typeface="Karla"/>
                  <a:sym typeface="Karla"/>
                </a:rPr>
                <a:t>200</a:t>
              </a:r>
              <a:r>
                <a:rPr lang="en" sz="1600">
                  <a:solidFill>
                    <a:srgbClr val="FFFFFF"/>
                  </a:solidFill>
                  <a:latin typeface="Karla"/>
                  <a:ea typeface="Karla"/>
                  <a:cs typeface="Karla"/>
                  <a:sym typeface="Karla"/>
                </a:rPr>
                <a:t> REM</a:t>
              </a:r>
              <a:endParaRPr sz="1600">
                <a:solidFill>
                  <a:srgbClr val="FFFFFF"/>
                </a:solidFill>
                <a:latin typeface="Karla"/>
                <a:ea typeface="Karla"/>
                <a:cs typeface="Karla"/>
                <a:sym typeface="Karla"/>
              </a:endParaRPr>
            </a:p>
          </p:txBody>
        </p:sp>
        <p:sp>
          <p:nvSpPr>
            <p:cNvPr id="272" name="Google Shape;272;p20"/>
            <p:cNvSpPr/>
            <p:nvPr/>
          </p:nvSpPr>
          <p:spPr>
            <a:xfrm>
              <a:off x="2756788" y="3455830"/>
              <a:ext cx="4511700" cy="492000"/>
            </a:xfrm>
            <a:prstGeom prst="round2SameRect">
              <a:avLst>
                <a:gd fmla="val 50000" name="adj1"/>
                <a:gd fmla="val 50000" name="adj2"/>
              </a:avLst>
            </a:prstGeom>
            <a:solidFill>
              <a:srgbClr val="EFEFEF"/>
            </a:solidFill>
            <a:ln cap="flat" cmpd="sng" w="9525">
              <a:solidFill>
                <a:srgbClr val="E0666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1200">
                  <a:latin typeface="Karla"/>
                  <a:ea typeface="Karla"/>
                  <a:cs typeface="Karla"/>
                  <a:sym typeface="Karla"/>
                </a:rPr>
                <a:t>Radiation sickness with worse symptoms in less time</a:t>
              </a:r>
              <a:endParaRPr sz="1200">
                <a:latin typeface="Karla"/>
                <a:ea typeface="Karla"/>
                <a:cs typeface="Karla"/>
                <a:sym typeface="Karla"/>
              </a:endParaRPr>
            </a:p>
          </p:txBody>
        </p:sp>
        <p:sp>
          <p:nvSpPr>
            <p:cNvPr id="273" name="Google Shape;273;p20"/>
            <p:cNvSpPr/>
            <p:nvPr/>
          </p:nvSpPr>
          <p:spPr>
            <a:xfrm>
              <a:off x="498242" y="4084655"/>
              <a:ext cx="1662000" cy="492000"/>
            </a:xfrm>
            <a:prstGeom prst="roundRect">
              <a:avLst>
                <a:gd fmla="val 50000" name="adj"/>
              </a:avLst>
            </a:prstGeom>
            <a:solidFill>
              <a:srgbClr val="F5340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Karla"/>
                  <a:ea typeface="Karla"/>
                  <a:cs typeface="Karla"/>
                  <a:sym typeface="Karla"/>
                </a:rPr>
                <a:t>400</a:t>
              </a:r>
              <a:r>
                <a:rPr lang="en" sz="1600">
                  <a:solidFill>
                    <a:srgbClr val="FFFFFF"/>
                  </a:solidFill>
                  <a:latin typeface="Karla"/>
                  <a:ea typeface="Karla"/>
                  <a:cs typeface="Karla"/>
                  <a:sym typeface="Karla"/>
                </a:rPr>
                <a:t> REM</a:t>
              </a:r>
              <a:endParaRPr sz="1600">
                <a:solidFill>
                  <a:srgbClr val="FFFFFF"/>
                </a:solidFill>
                <a:latin typeface="Karla"/>
                <a:ea typeface="Karla"/>
                <a:cs typeface="Karla"/>
                <a:sym typeface="Karla"/>
              </a:endParaRPr>
            </a:p>
          </p:txBody>
        </p:sp>
        <p:sp>
          <p:nvSpPr>
            <p:cNvPr id="274" name="Google Shape;274;p20"/>
            <p:cNvSpPr/>
            <p:nvPr/>
          </p:nvSpPr>
          <p:spPr>
            <a:xfrm>
              <a:off x="2751117" y="4092818"/>
              <a:ext cx="4511700" cy="492000"/>
            </a:xfrm>
            <a:prstGeom prst="round2SameRect">
              <a:avLst>
                <a:gd fmla="val 50000" name="adj1"/>
                <a:gd fmla="val 50000" name="adj2"/>
              </a:avLst>
            </a:prstGeom>
            <a:solidFill>
              <a:srgbClr val="EFEFEF"/>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1200">
                  <a:latin typeface="Karla"/>
                  <a:ea typeface="Karla"/>
                  <a:cs typeface="Karla"/>
                  <a:sym typeface="Karla"/>
                </a:rPr>
                <a:t>Approximately the lethal dose for 50% of the population </a:t>
              </a:r>
              <a:endParaRPr sz="1200">
                <a:latin typeface="Karla"/>
                <a:ea typeface="Karla"/>
                <a:cs typeface="Karla"/>
                <a:sym typeface="Karla"/>
              </a:endParaRPr>
            </a:p>
            <a:p>
              <a:pPr indent="0" lvl="0" marL="0" rtl="0" algn="ctr">
                <a:spcBef>
                  <a:spcPts val="0"/>
                </a:spcBef>
                <a:spcAft>
                  <a:spcPts val="0"/>
                </a:spcAft>
                <a:buClr>
                  <a:srgbClr val="000000"/>
                </a:buClr>
                <a:buSzPts val="1100"/>
                <a:buFont typeface="Arial"/>
                <a:buNone/>
              </a:pPr>
              <a:r>
                <a:rPr lang="en" sz="1200">
                  <a:latin typeface="Karla"/>
                  <a:ea typeface="Karla"/>
                  <a:cs typeface="Karla"/>
                  <a:sym typeface="Karla"/>
                </a:rPr>
                <a:t>in 30 days.</a:t>
              </a:r>
              <a:endParaRPr sz="1200">
                <a:latin typeface="Karla"/>
                <a:ea typeface="Karla"/>
                <a:cs typeface="Karla"/>
                <a:sym typeface="Karla"/>
              </a:endParaRPr>
            </a:p>
          </p:txBody>
        </p:sp>
        <p:sp>
          <p:nvSpPr>
            <p:cNvPr id="275" name="Google Shape;275;p20"/>
            <p:cNvSpPr/>
            <p:nvPr/>
          </p:nvSpPr>
          <p:spPr>
            <a:xfrm>
              <a:off x="503901" y="4729818"/>
              <a:ext cx="1662000" cy="492000"/>
            </a:xfrm>
            <a:prstGeom prst="roundRect">
              <a:avLst>
                <a:gd fmla="val 50000" name="adj"/>
              </a:avLst>
            </a:prstGeom>
            <a:solidFill>
              <a:srgbClr val="CC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Karla"/>
                  <a:ea typeface="Karla"/>
                  <a:cs typeface="Karla"/>
                  <a:sym typeface="Karla"/>
                </a:rPr>
                <a:t>1,000</a:t>
              </a:r>
              <a:r>
                <a:rPr lang="en" sz="1600">
                  <a:solidFill>
                    <a:srgbClr val="FFFFFF"/>
                  </a:solidFill>
                  <a:latin typeface="Karla"/>
                  <a:ea typeface="Karla"/>
                  <a:cs typeface="Karla"/>
                  <a:sym typeface="Karla"/>
                </a:rPr>
                <a:t> REM</a:t>
              </a:r>
              <a:endParaRPr sz="1600">
                <a:solidFill>
                  <a:srgbClr val="FFFFFF"/>
                </a:solidFill>
                <a:latin typeface="Karla"/>
                <a:ea typeface="Karla"/>
                <a:cs typeface="Karla"/>
                <a:sym typeface="Karla"/>
              </a:endParaRPr>
            </a:p>
          </p:txBody>
        </p:sp>
        <p:sp>
          <p:nvSpPr>
            <p:cNvPr id="276" name="Google Shape;276;p20"/>
            <p:cNvSpPr/>
            <p:nvPr/>
          </p:nvSpPr>
          <p:spPr>
            <a:xfrm>
              <a:off x="2756776" y="4737980"/>
              <a:ext cx="4511700" cy="492000"/>
            </a:xfrm>
            <a:prstGeom prst="round2SameRect">
              <a:avLst>
                <a:gd fmla="val 50000" name="adj1"/>
                <a:gd fmla="val 50000" name="adj2"/>
              </a:avLst>
            </a:prstGeom>
            <a:solidFill>
              <a:srgbClr val="EFEFEF"/>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1200">
                  <a:latin typeface="Karla"/>
                  <a:ea typeface="Karla"/>
                  <a:cs typeface="Karla"/>
                  <a:sym typeface="Karla"/>
                </a:rPr>
                <a:t>Death probable within about 2 weeks, effects on the GI tract.</a:t>
              </a:r>
              <a:endParaRPr sz="1200">
                <a:latin typeface="Karla"/>
                <a:ea typeface="Karla"/>
                <a:cs typeface="Karla"/>
                <a:sym typeface="Karla"/>
              </a:endParaRPr>
            </a:p>
          </p:txBody>
        </p:sp>
        <p:sp>
          <p:nvSpPr>
            <p:cNvPr id="277" name="Google Shape;277;p20"/>
            <p:cNvSpPr/>
            <p:nvPr/>
          </p:nvSpPr>
          <p:spPr>
            <a:xfrm>
              <a:off x="503901" y="5387518"/>
              <a:ext cx="1662000" cy="492000"/>
            </a:xfrm>
            <a:prstGeom prst="roundRect">
              <a:avLst>
                <a:gd fmla="val 50000" name="adj"/>
              </a:avLst>
            </a:prstGeom>
            <a:solidFill>
              <a:srgbClr val="9900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rgbClr val="FFFFFF"/>
                  </a:solidFill>
                  <a:latin typeface="Karla"/>
                  <a:ea typeface="Karla"/>
                  <a:cs typeface="Karla"/>
                  <a:sym typeface="Karla"/>
                </a:rPr>
                <a:t>5,000</a:t>
              </a:r>
              <a:r>
                <a:rPr lang="en" sz="1600">
                  <a:solidFill>
                    <a:srgbClr val="FFFFFF"/>
                  </a:solidFill>
                  <a:latin typeface="Karla"/>
                  <a:ea typeface="Karla"/>
                  <a:cs typeface="Karla"/>
                  <a:sym typeface="Karla"/>
                </a:rPr>
                <a:t> REM</a:t>
              </a:r>
              <a:endParaRPr sz="1600">
                <a:solidFill>
                  <a:srgbClr val="FFFFFF"/>
                </a:solidFill>
                <a:latin typeface="Karla"/>
                <a:ea typeface="Karla"/>
                <a:cs typeface="Karla"/>
                <a:sym typeface="Karla"/>
              </a:endParaRPr>
            </a:p>
          </p:txBody>
        </p:sp>
        <p:sp>
          <p:nvSpPr>
            <p:cNvPr id="278" name="Google Shape;278;p20"/>
            <p:cNvSpPr/>
            <p:nvPr/>
          </p:nvSpPr>
          <p:spPr>
            <a:xfrm>
              <a:off x="2756776" y="5395680"/>
              <a:ext cx="4511700" cy="492000"/>
            </a:xfrm>
            <a:prstGeom prst="round2SameRect">
              <a:avLst>
                <a:gd fmla="val 50000" name="adj1"/>
                <a:gd fmla="val 50000" name="adj2"/>
              </a:avLst>
            </a:prstGeom>
            <a:solidFill>
              <a:srgbClr val="EFEFEF"/>
            </a:solidFill>
            <a:ln cap="flat" cmpd="sng" w="9525">
              <a:solidFill>
                <a:srgbClr val="99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1200">
                  <a:latin typeface="Karla"/>
                  <a:ea typeface="Karla"/>
                  <a:cs typeface="Karla"/>
                  <a:sym typeface="Karla"/>
                </a:rPr>
                <a:t>Death probable within 1-2 days, effects on the central nervous system </a:t>
              </a:r>
              <a:r>
                <a:rPr lang="en" sz="1200">
                  <a:solidFill>
                    <a:schemeClr val="accent4"/>
                  </a:solidFill>
                  <a:latin typeface="Karla"/>
                  <a:ea typeface="Karla"/>
                  <a:cs typeface="Karla"/>
                  <a:sym typeface="Karla"/>
                </a:rPr>
                <a:t>like exposing to a nuclear bomb</a:t>
              </a:r>
              <a:endParaRPr sz="1200">
                <a:solidFill>
                  <a:schemeClr val="accent4"/>
                </a:solidFill>
                <a:latin typeface="Karla"/>
                <a:ea typeface="Karla"/>
                <a:cs typeface="Karla"/>
                <a:sym typeface="Karla"/>
              </a:endParaRPr>
            </a:p>
          </p:txBody>
        </p:sp>
      </p:grpSp>
      <p:sp>
        <p:nvSpPr>
          <p:cNvPr id="279" name="Google Shape;279;p20"/>
          <p:cNvSpPr txBox="1"/>
          <p:nvPr/>
        </p:nvSpPr>
        <p:spPr>
          <a:xfrm>
            <a:off x="173600" y="7121000"/>
            <a:ext cx="5202300" cy="23727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Karla"/>
              <a:buAutoNum type="arabicPeriod"/>
            </a:pPr>
            <a:r>
              <a:rPr lang="en">
                <a:latin typeface="Karla"/>
                <a:ea typeface="Karla"/>
                <a:cs typeface="Karla"/>
                <a:sym typeface="Karla"/>
              </a:rPr>
              <a:t>Film packet</a:t>
            </a:r>
            <a:endParaRPr>
              <a:latin typeface="Karla"/>
              <a:ea typeface="Karla"/>
              <a:cs typeface="Karla"/>
              <a:sym typeface="Karla"/>
            </a:endParaRPr>
          </a:p>
          <a:p>
            <a:pPr indent="0" lvl="0" marL="0" rtl="0" algn="l">
              <a:spcBef>
                <a:spcPts val="0"/>
              </a:spcBef>
              <a:spcAft>
                <a:spcPts val="0"/>
              </a:spcAft>
              <a:buNone/>
            </a:pPr>
            <a:r>
              <a:rPr lang="en">
                <a:solidFill>
                  <a:schemeClr val="accent4"/>
                </a:solidFill>
                <a:latin typeface="Karla"/>
                <a:ea typeface="Karla"/>
                <a:cs typeface="Karla"/>
                <a:sym typeface="Karla"/>
              </a:rPr>
              <a:t>E.g X-ray film </a:t>
            </a:r>
            <a:endParaRPr>
              <a:solidFill>
                <a:schemeClr val="accent4"/>
              </a:solidFill>
              <a:latin typeface="Karla"/>
              <a:ea typeface="Karla"/>
              <a:cs typeface="Karla"/>
              <a:sym typeface="Karla"/>
            </a:endParaRPr>
          </a:p>
          <a:p>
            <a:pPr indent="-317500" lvl="0" marL="457200" rtl="0" algn="l">
              <a:spcBef>
                <a:spcPts val="0"/>
              </a:spcBef>
              <a:spcAft>
                <a:spcPts val="0"/>
              </a:spcAft>
              <a:buSzPts val="1400"/>
              <a:buFont typeface="Karla"/>
              <a:buAutoNum type="arabicPeriod"/>
            </a:pPr>
            <a:r>
              <a:rPr lang="en">
                <a:latin typeface="Karla"/>
                <a:ea typeface="Karla"/>
                <a:cs typeface="Karla"/>
                <a:sym typeface="Karla"/>
              </a:rPr>
              <a:t>Thermoluminescent Dosimeter (TLD)</a:t>
            </a:r>
            <a:endParaRPr>
              <a:latin typeface="Karla"/>
              <a:ea typeface="Karla"/>
              <a:cs typeface="Karla"/>
              <a:sym typeface="Karla"/>
            </a:endParaRPr>
          </a:p>
          <a:p>
            <a:pPr indent="0" lvl="0" marL="0" rtl="0" algn="l">
              <a:spcBef>
                <a:spcPts val="0"/>
              </a:spcBef>
              <a:spcAft>
                <a:spcPts val="0"/>
              </a:spcAft>
              <a:buNone/>
            </a:pPr>
            <a:r>
              <a:rPr lang="en">
                <a:solidFill>
                  <a:schemeClr val="accent4"/>
                </a:solidFill>
                <a:latin typeface="Karla"/>
                <a:ea typeface="Karla"/>
                <a:cs typeface="Karla"/>
                <a:sym typeface="Karla"/>
              </a:rPr>
              <a:t>Radiology staff carry it to </a:t>
            </a:r>
            <a:r>
              <a:rPr lang="en">
                <a:solidFill>
                  <a:schemeClr val="accent6"/>
                </a:solidFill>
                <a:latin typeface="Karla"/>
                <a:ea typeface="Karla"/>
                <a:cs typeface="Karla"/>
                <a:sym typeface="Karla"/>
              </a:rPr>
              <a:t>measure radiation exposure.</a:t>
            </a:r>
            <a:endParaRPr>
              <a:solidFill>
                <a:schemeClr val="accent6"/>
              </a:solidFill>
              <a:latin typeface="Karla"/>
              <a:ea typeface="Karla"/>
              <a:cs typeface="Karla"/>
              <a:sym typeface="Karla"/>
            </a:endParaRPr>
          </a:p>
          <a:p>
            <a:pPr indent="-317500" lvl="0" marL="457200" rtl="0" algn="l">
              <a:spcBef>
                <a:spcPts val="0"/>
              </a:spcBef>
              <a:spcAft>
                <a:spcPts val="0"/>
              </a:spcAft>
              <a:buSzPts val="1400"/>
              <a:buFont typeface="Karla"/>
              <a:buAutoNum type="arabicPeriod"/>
            </a:pPr>
            <a:r>
              <a:rPr lang="en">
                <a:latin typeface="Karla"/>
                <a:ea typeface="Karla"/>
                <a:cs typeface="Karla"/>
                <a:sym typeface="Karla"/>
              </a:rPr>
              <a:t>Ionization chamber </a:t>
            </a:r>
            <a:endParaRPr>
              <a:latin typeface="Karla"/>
              <a:ea typeface="Karla"/>
              <a:cs typeface="Karla"/>
              <a:sym typeface="Karla"/>
            </a:endParaRPr>
          </a:p>
          <a:p>
            <a:pPr indent="0" lvl="0" marL="0" rtl="0" algn="l">
              <a:spcBef>
                <a:spcPts val="0"/>
              </a:spcBef>
              <a:spcAft>
                <a:spcPts val="0"/>
              </a:spcAft>
              <a:buNone/>
            </a:pPr>
            <a:r>
              <a:rPr lang="en">
                <a:solidFill>
                  <a:schemeClr val="accent4"/>
                </a:solidFill>
                <a:latin typeface="Karla"/>
                <a:ea typeface="Karla"/>
                <a:cs typeface="Karla"/>
                <a:sym typeface="Karla"/>
              </a:rPr>
              <a:t>Detect radiation leakage</a:t>
            </a:r>
            <a:endParaRPr>
              <a:solidFill>
                <a:schemeClr val="accent4"/>
              </a:solidFill>
              <a:latin typeface="Karla"/>
              <a:ea typeface="Karla"/>
              <a:cs typeface="Karla"/>
              <a:sym typeface="Karla"/>
            </a:endParaRPr>
          </a:p>
          <a:p>
            <a:pPr indent="-317500" lvl="0" marL="457200" rtl="0" algn="l">
              <a:spcBef>
                <a:spcPts val="0"/>
              </a:spcBef>
              <a:spcAft>
                <a:spcPts val="0"/>
              </a:spcAft>
              <a:buSzPts val="1400"/>
              <a:buFont typeface="Karla"/>
              <a:buAutoNum type="arabicPeriod"/>
            </a:pPr>
            <a:r>
              <a:rPr lang="en">
                <a:latin typeface="Karla"/>
                <a:ea typeface="Karla"/>
                <a:cs typeface="Karla"/>
                <a:sym typeface="Karla"/>
              </a:rPr>
              <a:t>Geiger-Müller (GM) detector</a:t>
            </a:r>
            <a:endParaRPr>
              <a:latin typeface="Karla"/>
              <a:ea typeface="Karla"/>
              <a:cs typeface="Karla"/>
              <a:sym typeface="Karla"/>
            </a:endParaRPr>
          </a:p>
          <a:p>
            <a:pPr indent="-317500" lvl="0" marL="457200" rtl="0" algn="l">
              <a:spcBef>
                <a:spcPts val="0"/>
              </a:spcBef>
              <a:spcAft>
                <a:spcPts val="0"/>
              </a:spcAft>
              <a:buSzPts val="1400"/>
              <a:buFont typeface="Karla"/>
              <a:buAutoNum type="arabicPeriod"/>
            </a:pPr>
            <a:r>
              <a:rPr lang="en">
                <a:latin typeface="Karla"/>
                <a:ea typeface="Karla"/>
                <a:cs typeface="Karla"/>
                <a:sym typeface="Karla"/>
              </a:rPr>
              <a:t> Scintillation Detector </a:t>
            </a:r>
            <a:endParaRPr>
              <a:latin typeface="Karla"/>
              <a:ea typeface="Karla"/>
              <a:cs typeface="Karla"/>
              <a:sym typeface="Karla"/>
            </a:endParaRPr>
          </a:p>
          <a:p>
            <a:pPr indent="0" lvl="0" marL="0" rtl="0" algn="l">
              <a:spcBef>
                <a:spcPts val="0"/>
              </a:spcBef>
              <a:spcAft>
                <a:spcPts val="0"/>
              </a:spcAft>
              <a:buNone/>
            </a:pPr>
            <a:r>
              <a:rPr lang="en">
                <a:solidFill>
                  <a:schemeClr val="accent4"/>
                </a:solidFill>
                <a:latin typeface="Karla"/>
                <a:ea typeface="Karla"/>
                <a:cs typeface="Karla"/>
                <a:sym typeface="Karla"/>
              </a:rPr>
              <a:t>For radioactive materials.</a:t>
            </a:r>
            <a:endParaRPr>
              <a:solidFill>
                <a:schemeClr val="accent4"/>
              </a:solidFill>
              <a:latin typeface="Karla"/>
              <a:ea typeface="Karla"/>
              <a:cs typeface="Karla"/>
              <a:sym typeface="Karla"/>
            </a:endParaRPr>
          </a:p>
        </p:txBody>
      </p:sp>
      <p:grpSp>
        <p:nvGrpSpPr>
          <p:cNvPr id="280" name="Google Shape;280;p20"/>
          <p:cNvGrpSpPr/>
          <p:nvPr/>
        </p:nvGrpSpPr>
        <p:grpSpPr>
          <a:xfrm>
            <a:off x="43918" y="684090"/>
            <a:ext cx="274864" cy="316972"/>
            <a:chOff x="304245" y="1858207"/>
            <a:chExt cx="319386" cy="406165"/>
          </a:xfrm>
        </p:grpSpPr>
        <p:sp>
          <p:nvSpPr>
            <p:cNvPr id="281" name="Google Shape;281;p20"/>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20"/>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3" name="Google Shape;283;p20"/>
          <p:cNvGrpSpPr/>
          <p:nvPr/>
        </p:nvGrpSpPr>
        <p:grpSpPr>
          <a:xfrm>
            <a:off x="43918" y="6703890"/>
            <a:ext cx="274864" cy="316972"/>
            <a:chOff x="304245" y="1858207"/>
            <a:chExt cx="319386" cy="406165"/>
          </a:xfrm>
        </p:grpSpPr>
        <p:sp>
          <p:nvSpPr>
            <p:cNvPr id="284" name="Google Shape;284;p20"/>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20"/>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1"/>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7</a:t>
            </a:r>
            <a:endParaRPr sz="1800">
              <a:solidFill>
                <a:srgbClr val="005E68"/>
              </a:solidFill>
              <a:latin typeface="Spectral"/>
              <a:ea typeface="Spectral"/>
              <a:cs typeface="Spectral"/>
              <a:sym typeface="Spectral"/>
            </a:endParaRPr>
          </a:p>
        </p:txBody>
      </p:sp>
      <p:sp>
        <p:nvSpPr>
          <p:cNvPr id="291" name="Google Shape;291;p21"/>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1"/>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3" name="Google Shape;293;p21"/>
          <p:cNvSpPr txBox="1"/>
          <p:nvPr/>
        </p:nvSpPr>
        <p:spPr>
          <a:xfrm>
            <a:off x="2265450" y="-75425"/>
            <a:ext cx="3241500" cy="6297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300">
                <a:solidFill>
                  <a:srgbClr val="005E68"/>
                </a:solidFill>
                <a:latin typeface="Arvo"/>
                <a:ea typeface="Arvo"/>
                <a:cs typeface="Arvo"/>
                <a:sym typeface="Arvo"/>
              </a:rPr>
              <a:t>Radiation Hazard </a:t>
            </a:r>
            <a:endParaRPr b="1" sz="2300">
              <a:solidFill>
                <a:srgbClr val="005E68"/>
              </a:solidFill>
              <a:latin typeface="Arvo"/>
              <a:ea typeface="Arvo"/>
              <a:cs typeface="Arvo"/>
              <a:sym typeface="Arvo"/>
            </a:endParaRPr>
          </a:p>
        </p:txBody>
      </p:sp>
      <p:sp>
        <p:nvSpPr>
          <p:cNvPr id="294" name="Google Shape;294;p21"/>
          <p:cNvSpPr txBox="1"/>
          <p:nvPr/>
        </p:nvSpPr>
        <p:spPr>
          <a:xfrm>
            <a:off x="343075" y="651624"/>
            <a:ext cx="48123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0D8F9D"/>
                </a:solidFill>
                <a:latin typeface="Karla"/>
                <a:ea typeface="Karla"/>
                <a:cs typeface="Karla"/>
                <a:sym typeface="Karla"/>
              </a:rPr>
              <a:t>General methods of protection </a:t>
            </a:r>
            <a:endParaRPr b="1" sz="2000">
              <a:solidFill>
                <a:srgbClr val="0D8F9D"/>
              </a:solidFill>
              <a:latin typeface="Karla"/>
              <a:ea typeface="Karla"/>
              <a:cs typeface="Karla"/>
              <a:sym typeface="Karla"/>
            </a:endParaRPr>
          </a:p>
        </p:txBody>
      </p:sp>
      <p:sp>
        <p:nvSpPr>
          <p:cNvPr id="295" name="Google Shape;295;p21"/>
          <p:cNvSpPr txBox="1"/>
          <p:nvPr/>
        </p:nvSpPr>
        <p:spPr>
          <a:xfrm>
            <a:off x="348750" y="5096052"/>
            <a:ext cx="48123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0D8F9D"/>
                </a:solidFill>
                <a:latin typeface="Karla"/>
                <a:ea typeface="Karla"/>
                <a:cs typeface="Karla"/>
                <a:sym typeface="Karla"/>
              </a:rPr>
              <a:t>ALARA Rule:</a:t>
            </a:r>
            <a:endParaRPr b="1" sz="2000">
              <a:solidFill>
                <a:schemeClr val="accent5"/>
              </a:solidFill>
              <a:latin typeface="Karla"/>
              <a:ea typeface="Karla"/>
              <a:cs typeface="Karla"/>
              <a:sym typeface="Karla"/>
            </a:endParaRPr>
          </a:p>
        </p:txBody>
      </p:sp>
      <p:sp>
        <p:nvSpPr>
          <p:cNvPr id="296" name="Google Shape;296;p21"/>
          <p:cNvSpPr txBox="1"/>
          <p:nvPr/>
        </p:nvSpPr>
        <p:spPr>
          <a:xfrm>
            <a:off x="26450" y="1306624"/>
            <a:ext cx="6069000" cy="3447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latin typeface="Karla"/>
              <a:ea typeface="Karla"/>
              <a:cs typeface="Karla"/>
              <a:sym typeface="Karla"/>
            </a:endParaRPr>
          </a:p>
          <a:p>
            <a:pPr indent="-317500" lvl="0" marL="457200" rtl="0" algn="l">
              <a:lnSpc>
                <a:spcPct val="115000"/>
              </a:lnSpc>
              <a:spcBef>
                <a:spcPts val="0"/>
              </a:spcBef>
              <a:spcAft>
                <a:spcPts val="0"/>
              </a:spcAft>
              <a:buSzPts val="1400"/>
              <a:buFont typeface="Karla"/>
              <a:buAutoNum type="arabicPeriod"/>
            </a:pPr>
            <a:r>
              <a:rPr lang="en">
                <a:latin typeface="Karla"/>
                <a:ea typeface="Karla"/>
                <a:cs typeface="Karla"/>
                <a:sym typeface="Karla"/>
              </a:rPr>
              <a:t>Minimize exposure time.</a:t>
            </a:r>
            <a:endParaRPr>
              <a:latin typeface="Karla"/>
              <a:ea typeface="Karla"/>
              <a:cs typeface="Karla"/>
              <a:sym typeface="Karla"/>
            </a:endParaRPr>
          </a:p>
          <a:p>
            <a:pPr indent="0" lvl="0" marL="0" rtl="0" algn="l">
              <a:lnSpc>
                <a:spcPct val="115000"/>
              </a:lnSpc>
              <a:spcBef>
                <a:spcPts val="0"/>
              </a:spcBef>
              <a:spcAft>
                <a:spcPts val="0"/>
              </a:spcAft>
              <a:buNone/>
            </a:pPr>
            <a:r>
              <a:t/>
            </a:r>
            <a:endParaRPr>
              <a:latin typeface="Karla"/>
              <a:ea typeface="Karla"/>
              <a:cs typeface="Karla"/>
              <a:sym typeface="Karla"/>
            </a:endParaRPr>
          </a:p>
          <a:p>
            <a:pPr indent="-317500" lvl="0" marL="457200" rtl="0" algn="l">
              <a:lnSpc>
                <a:spcPct val="115000"/>
              </a:lnSpc>
              <a:spcBef>
                <a:spcPts val="0"/>
              </a:spcBef>
              <a:spcAft>
                <a:spcPts val="0"/>
              </a:spcAft>
              <a:buSzPts val="1400"/>
              <a:buFont typeface="Karla"/>
              <a:buAutoNum type="arabicPeriod"/>
            </a:pPr>
            <a:r>
              <a:rPr lang="en">
                <a:latin typeface="Karla"/>
                <a:ea typeface="Karla"/>
                <a:cs typeface="Karla"/>
                <a:sym typeface="Karla"/>
              </a:rPr>
              <a:t>Maximize distance from X-Ray source.</a:t>
            </a:r>
            <a:endParaRPr>
              <a:latin typeface="Karla"/>
              <a:ea typeface="Karla"/>
              <a:cs typeface="Karla"/>
              <a:sym typeface="Karla"/>
            </a:endParaRPr>
          </a:p>
          <a:p>
            <a:pPr indent="-317500" lvl="0" marL="457200" rtl="0" algn="l">
              <a:lnSpc>
                <a:spcPct val="115000"/>
              </a:lnSpc>
              <a:spcBef>
                <a:spcPts val="0"/>
              </a:spcBef>
              <a:spcAft>
                <a:spcPts val="0"/>
              </a:spcAft>
              <a:buClr>
                <a:schemeClr val="accent6"/>
              </a:buClr>
              <a:buSzPts val="1400"/>
              <a:buFont typeface="Karla"/>
              <a:buChar char="●"/>
            </a:pPr>
            <a:r>
              <a:rPr lang="en">
                <a:solidFill>
                  <a:schemeClr val="accent6"/>
                </a:solidFill>
                <a:latin typeface="Karla"/>
                <a:ea typeface="Karla"/>
                <a:cs typeface="Karla"/>
                <a:sym typeface="Karla"/>
              </a:rPr>
              <a:t>Exposure varies inversely with the square of the distance from the X-Ray tube</a:t>
            </a:r>
            <a:endParaRPr>
              <a:solidFill>
                <a:schemeClr val="accent6"/>
              </a:solidFill>
              <a:latin typeface="Karla"/>
              <a:ea typeface="Karla"/>
              <a:cs typeface="Karla"/>
              <a:sym typeface="Karla"/>
            </a:endParaRPr>
          </a:p>
          <a:p>
            <a:pPr indent="0" lvl="0" marL="0" rtl="0" algn="l">
              <a:lnSpc>
                <a:spcPct val="115000"/>
              </a:lnSpc>
              <a:spcBef>
                <a:spcPts val="0"/>
              </a:spcBef>
              <a:spcAft>
                <a:spcPts val="0"/>
              </a:spcAft>
              <a:buNone/>
            </a:pPr>
            <a:r>
              <a:t/>
            </a:r>
            <a:endParaRPr>
              <a:latin typeface="Karla"/>
              <a:ea typeface="Karla"/>
              <a:cs typeface="Karla"/>
              <a:sym typeface="Karla"/>
            </a:endParaRPr>
          </a:p>
          <a:p>
            <a:pPr indent="-317500" lvl="0" marL="457200" rtl="0" algn="l">
              <a:lnSpc>
                <a:spcPct val="115000"/>
              </a:lnSpc>
              <a:spcBef>
                <a:spcPts val="0"/>
              </a:spcBef>
              <a:spcAft>
                <a:spcPts val="0"/>
              </a:spcAft>
              <a:buSzPts val="1400"/>
              <a:buFont typeface="Karla"/>
              <a:buAutoNum type="arabicPeriod"/>
            </a:pPr>
            <a:r>
              <a:rPr lang="en">
                <a:latin typeface="Karla"/>
                <a:ea typeface="Karla"/>
                <a:cs typeface="Karla"/>
                <a:sym typeface="Karla"/>
              </a:rPr>
              <a:t>Use shielding (stand behind lead protection).</a:t>
            </a:r>
            <a:endParaRPr>
              <a:latin typeface="Karla"/>
              <a:ea typeface="Karla"/>
              <a:cs typeface="Karla"/>
              <a:sym typeface="Karla"/>
            </a:endParaRPr>
          </a:p>
          <a:p>
            <a:pPr indent="-317500" lvl="0" marL="457200" rtl="0" algn="l">
              <a:lnSpc>
                <a:spcPct val="115000"/>
              </a:lnSpc>
              <a:spcBef>
                <a:spcPts val="0"/>
              </a:spcBef>
              <a:spcAft>
                <a:spcPts val="0"/>
              </a:spcAft>
              <a:buClr>
                <a:schemeClr val="accent6"/>
              </a:buClr>
              <a:buSzPts val="1400"/>
              <a:buFont typeface="Karla"/>
              <a:buChar char="●"/>
            </a:pPr>
            <a:r>
              <a:rPr lang="en">
                <a:solidFill>
                  <a:schemeClr val="accent6"/>
                </a:solidFill>
                <a:latin typeface="Karla"/>
                <a:ea typeface="Karla"/>
                <a:cs typeface="Karla"/>
                <a:sym typeface="Karla"/>
              </a:rPr>
              <a:t>Operators view the target through a leaded glass screen.</a:t>
            </a:r>
            <a:endParaRPr>
              <a:solidFill>
                <a:schemeClr val="accent6"/>
              </a:solidFill>
              <a:latin typeface="Karla"/>
              <a:ea typeface="Karla"/>
              <a:cs typeface="Karla"/>
              <a:sym typeface="Karla"/>
            </a:endParaRPr>
          </a:p>
          <a:p>
            <a:pPr indent="-317500" lvl="0" marL="457200" rtl="0" algn="l">
              <a:lnSpc>
                <a:spcPct val="115000"/>
              </a:lnSpc>
              <a:spcBef>
                <a:spcPts val="0"/>
              </a:spcBef>
              <a:spcAft>
                <a:spcPts val="0"/>
              </a:spcAft>
              <a:buSzPts val="1400"/>
              <a:buFont typeface="Karla"/>
              <a:buChar char="●"/>
            </a:pPr>
            <a:r>
              <a:rPr lang="en">
                <a:latin typeface="Karla"/>
                <a:ea typeface="Karla"/>
                <a:cs typeface="Karla"/>
                <a:sym typeface="Karla"/>
              </a:rPr>
              <a:t>Wear lead aprons.  almost any material can act as a shield from gamma or X-Rays if used in sufficient amounts. </a:t>
            </a:r>
            <a:endParaRPr>
              <a:latin typeface="Karla"/>
              <a:ea typeface="Karla"/>
              <a:cs typeface="Karla"/>
              <a:sym typeface="Karla"/>
            </a:endParaRPr>
          </a:p>
          <a:p>
            <a:pPr indent="-317500" lvl="0" marL="457200" rtl="0" algn="l">
              <a:lnSpc>
                <a:spcPct val="115000"/>
              </a:lnSpc>
              <a:spcBef>
                <a:spcPts val="0"/>
              </a:spcBef>
              <a:spcAft>
                <a:spcPts val="0"/>
              </a:spcAft>
              <a:buSzPts val="1400"/>
              <a:buFont typeface="Karla"/>
              <a:buChar char="●"/>
            </a:pPr>
            <a:r>
              <a:rPr lang="en">
                <a:latin typeface="Karla"/>
                <a:ea typeface="Karla"/>
                <a:cs typeface="Karla"/>
                <a:sym typeface="Karla"/>
              </a:rPr>
              <a:t>Standard 0.5mm lead apron protects you from 95% from radiation exposure.</a:t>
            </a:r>
            <a:endParaRPr>
              <a:latin typeface="Karla"/>
              <a:ea typeface="Karla"/>
              <a:cs typeface="Karla"/>
              <a:sym typeface="Karla"/>
            </a:endParaRPr>
          </a:p>
          <a:p>
            <a:pPr indent="0" lvl="0" marL="0" rtl="0" algn="l">
              <a:lnSpc>
                <a:spcPct val="115000"/>
              </a:lnSpc>
              <a:spcBef>
                <a:spcPts val="0"/>
              </a:spcBef>
              <a:spcAft>
                <a:spcPts val="0"/>
              </a:spcAft>
              <a:buNone/>
            </a:pPr>
            <a:r>
              <a:t/>
            </a:r>
            <a:endParaRPr>
              <a:latin typeface="Karla"/>
              <a:ea typeface="Karla"/>
              <a:cs typeface="Karla"/>
              <a:sym typeface="Karla"/>
            </a:endParaRPr>
          </a:p>
        </p:txBody>
      </p:sp>
      <p:sp>
        <p:nvSpPr>
          <p:cNvPr id="297" name="Google Shape;297;p21"/>
          <p:cNvSpPr txBox="1"/>
          <p:nvPr/>
        </p:nvSpPr>
        <p:spPr>
          <a:xfrm>
            <a:off x="26450" y="1152974"/>
            <a:ext cx="7310400" cy="72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accent6"/>
                </a:solidFill>
                <a:latin typeface="Karla"/>
                <a:ea typeface="Karla"/>
                <a:cs typeface="Karla"/>
                <a:sym typeface="Karla"/>
              </a:rPr>
              <a:t>What are Three basic methods for reducing exposure of workers to X-rays?</a:t>
            </a:r>
            <a:endParaRPr>
              <a:solidFill>
                <a:schemeClr val="accent6"/>
              </a:solidFill>
            </a:endParaRPr>
          </a:p>
        </p:txBody>
      </p:sp>
      <p:sp>
        <p:nvSpPr>
          <p:cNvPr id="298" name="Google Shape;298;p21"/>
          <p:cNvSpPr txBox="1"/>
          <p:nvPr/>
        </p:nvSpPr>
        <p:spPr>
          <a:xfrm>
            <a:off x="77250" y="5619324"/>
            <a:ext cx="6252900" cy="172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6"/>
                </a:solidFill>
                <a:latin typeface="Karla"/>
                <a:ea typeface="Karla"/>
                <a:cs typeface="Karla"/>
                <a:sym typeface="Karla"/>
              </a:rPr>
              <a:t>As Low As Reasonably Achievable:</a:t>
            </a:r>
            <a:endParaRPr b="1">
              <a:solidFill>
                <a:schemeClr val="accent6"/>
              </a:solidFill>
              <a:latin typeface="Karla"/>
              <a:ea typeface="Karla"/>
              <a:cs typeface="Karla"/>
              <a:sym typeface="Karla"/>
            </a:endParaRPr>
          </a:p>
          <a:p>
            <a:pPr indent="0" lvl="0" marL="0" rtl="0" algn="l">
              <a:spcBef>
                <a:spcPts val="0"/>
              </a:spcBef>
              <a:spcAft>
                <a:spcPts val="0"/>
              </a:spcAft>
              <a:buNone/>
            </a:pPr>
            <a:r>
              <a:t/>
            </a:r>
            <a:endParaRPr b="1">
              <a:latin typeface="Karla"/>
              <a:ea typeface="Karla"/>
              <a:cs typeface="Karla"/>
              <a:sym typeface="Karla"/>
            </a:endParaRPr>
          </a:p>
          <a:p>
            <a:pPr indent="-317500" lvl="0" marL="457200" rtl="0" algn="l">
              <a:spcBef>
                <a:spcPts val="0"/>
              </a:spcBef>
              <a:spcAft>
                <a:spcPts val="0"/>
              </a:spcAft>
              <a:buSzPts val="1400"/>
              <a:buFont typeface="Karla"/>
              <a:buChar char="●"/>
            </a:pPr>
            <a:r>
              <a:rPr lang="en">
                <a:latin typeface="Karla"/>
                <a:ea typeface="Karla"/>
                <a:cs typeface="Karla"/>
                <a:sym typeface="Karla"/>
              </a:rPr>
              <a:t>Reduce number of exams.</a:t>
            </a:r>
            <a:endParaRPr>
              <a:latin typeface="Karla"/>
              <a:ea typeface="Karla"/>
              <a:cs typeface="Karla"/>
              <a:sym typeface="Karla"/>
            </a:endParaRPr>
          </a:p>
          <a:p>
            <a:pPr indent="-317500" lvl="0" marL="457200" rtl="0" algn="l">
              <a:spcBef>
                <a:spcPts val="0"/>
              </a:spcBef>
              <a:spcAft>
                <a:spcPts val="0"/>
              </a:spcAft>
              <a:buSzPts val="1400"/>
              <a:buFont typeface="Karla"/>
              <a:buChar char="●"/>
            </a:pPr>
            <a:r>
              <a:rPr lang="en">
                <a:latin typeface="Karla"/>
                <a:ea typeface="Karla"/>
                <a:cs typeface="Karla"/>
                <a:sym typeface="Karla"/>
              </a:rPr>
              <a:t>Reduce time of exams.</a:t>
            </a:r>
            <a:endParaRPr>
              <a:latin typeface="Karla"/>
              <a:ea typeface="Karla"/>
              <a:cs typeface="Karla"/>
              <a:sym typeface="Karla"/>
            </a:endParaRPr>
          </a:p>
          <a:p>
            <a:pPr indent="-317500" lvl="0" marL="457200" rtl="0" algn="l">
              <a:spcBef>
                <a:spcPts val="0"/>
              </a:spcBef>
              <a:spcAft>
                <a:spcPts val="0"/>
              </a:spcAft>
              <a:buSzPts val="1400"/>
              <a:buFont typeface="Karla"/>
              <a:buChar char="●"/>
            </a:pPr>
            <a:r>
              <a:rPr lang="en">
                <a:latin typeface="Karla"/>
                <a:ea typeface="Karla"/>
                <a:cs typeface="Karla"/>
                <a:sym typeface="Karla"/>
              </a:rPr>
              <a:t>Radiation Hazard symbol displayed at places where radioactive materials are used and stored. </a:t>
            </a:r>
            <a:endParaRPr>
              <a:latin typeface="Karla"/>
              <a:ea typeface="Karla"/>
              <a:cs typeface="Karla"/>
              <a:sym typeface="Karla"/>
            </a:endParaRPr>
          </a:p>
          <a:p>
            <a:pPr indent="-317500" lvl="0" marL="457200" rtl="0" algn="l">
              <a:spcBef>
                <a:spcPts val="0"/>
              </a:spcBef>
              <a:spcAft>
                <a:spcPts val="0"/>
              </a:spcAft>
              <a:buSzPts val="1400"/>
              <a:buFont typeface="Karla"/>
              <a:buChar char="●"/>
            </a:pPr>
            <a:r>
              <a:rPr lang="en">
                <a:latin typeface="Karla"/>
                <a:ea typeface="Karla"/>
                <a:cs typeface="Karla"/>
                <a:sym typeface="Karla"/>
              </a:rPr>
              <a:t>Use alternative (Ultrasounds or MRI).</a:t>
            </a:r>
            <a:endParaRPr>
              <a:latin typeface="Karla"/>
              <a:ea typeface="Karla"/>
              <a:cs typeface="Karla"/>
              <a:sym typeface="Karla"/>
            </a:endParaRPr>
          </a:p>
        </p:txBody>
      </p:sp>
      <p:pic>
        <p:nvPicPr>
          <p:cNvPr id="299" name="Google Shape;299;p21"/>
          <p:cNvPicPr preferRelativeResize="0"/>
          <p:nvPr/>
        </p:nvPicPr>
        <p:blipFill>
          <a:blip r:embed="rId3">
            <a:alphaModFix/>
          </a:blip>
          <a:stretch>
            <a:fillRect/>
          </a:stretch>
        </p:blipFill>
        <p:spPr>
          <a:xfrm>
            <a:off x="6095439" y="1906948"/>
            <a:ext cx="1656186" cy="1015500"/>
          </a:xfrm>
          <a:prstGeom prst="rect">
            <a:avLst/>
          </a:prstGeom>
          <a:noFill/>
          <a:ln>
            <a:noFill/>
          </a:ln>
        </p:spPr>
      </p:pic>
      <p:pic>
        <p:nvPicPr>
          <p:cNvPr id="300" name="Google Shape;300;p21"/>
          <p:cNvPicPr preferRelativeResize="0"/>
          <p:nvPr/>
        </p:nvPicPr>
        <p:blipFill>
          <a:blip r:embed="rId4">
            <a:alphaModFix/>
          </a:blip>
          <a:stretch>
            <a:fillRect/>
          </a:stretch>
        </p:blipFill>
        <p:spPr>
          <a:xfrm>
            <a:off x="7041020" y="3271872"/>
            <a:ext cx="710605" cy="1409675"/>
          </a:xfrm>
          <a:prstGeom prst="rect">
            <a:avLst/>
          </a:prstGeom>
          <a:noFill/>
          <a:ln>
            <a:noFill/>
          </a:ln>
        </p:spPr>
      </p:pic>
      <p:pic>
        <p:nvPicPr>
          <p:cNvPr id="301" name="Google Shape;301;p21"/>
          <p:cNvPicPr preferRelativeResize="0"/>
          <p:nvPr/>
        </p:nvPicPr>
        <p:blipFill rotWithShape="1">
          <a:blip r:embed="rId5">
            <a:alphaModFix/>
          </a:blip>
          <a:srcRect b="0" l="0" r="0" t="0"/>
          <a:stretch/>
        </p:blipFill>
        <p:spPr>
          <a:xfrm>
            <a:off x="5959825" y="3306122"/>
            <a:ext cx="1079250" cy="1369050"/>
          </a:xfrm>
          <a:prstGeom prst="rect">
            <a:avLst/>
          </a:prstGeom>
          <a:noFill/>
          <a:ln>
            <a:noFill/>
          </a:ln>
        </p:spPr>
      </p:pic>
      <p:pic>
        <p:nvPicPr>
          <p:cNvPr id="302" name="Google Shape;302;p21"/>
          <p:cNvPicPr preferRelativeResize="0"/>
          <p:nvPr/>
        </p:nvPicPr>
        <p:blipFill>
          <a:blip r:embed="rId6">
            <a:alphaModFix/>
          </a:blip>
          <a:stretch>
            <a:fillRect/>
          </a:stretch>
        </p:blipFill>
        <p:spPr>
          <a:xfrm>
            <a:off x="6388610" y="5949000"/>
            <a:ext cx="1069854" cy="1069854"/>
          </a:xfrm>
          <a:prstGeom prst="rect">
            <a:avLst/>
          </a:prstGeom>
          <a:noFill/>
          <a:ln>
            <a:noFill/>
          </a:ln>
        </p:spPr>
      </p:pic>
      <p:grpSp>
        <p:nvGrpSpPr>
          <p:cNvPr id="303" name="Google Shape;303;p21"/>
          <p:cNvGrpSpPr/>
          <p:nvPr/>
        </p:nvGrpSpPr>
        <p:grpSpPr>
          <a:xfrm>
            <a:off x="43918" y="760290"/>
            <a:ext cx="274864" cy="316972"/>
            <a:chOff x="304245" y="1858207"/>
            <a:chExt cx="319386" cy="406165"/>
          </a:xfrm>
        </p:grpSpPr>
        <p:sp>
          <p:nvSpPr>
            <p:cNvPr id="304" name="Google Shape;304;p21"/>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21"/>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6" name="Google Shape;306;p21"/>
          <p:cNvGrpSpPr/>
          <p:nvPr/>
        </p:nvGrpSpPr>
        <p:grpSpPr>
          <a:xfrm>
            <a:off x="43918" y="5179890"/>
            <a:ext cx="274864" cy="316972"/>
            <a:chOff x="304245" y="1858207"/>
            <a:chExt cx="319386" cy="406165"/>
          </a:xfrm>
        </p:grpSpPr>
        <p:sp>
          <p:nvSpPr>
            <p:cNvPr id="307" name="Google Shape;307;p21"/>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21"/>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2" name="Shape 312"/>
        <p:cNvGrpSpPr/>
        <p:nvPr/>
      </p:nvGrpSpPr>
      <p:grpSpPr>
        <a:xfrm>
          <a:off x="0" y="0"/>
          <a:ext cx="0" cy="0"/>
          <a:chOff x="0" y="0"/>
          <a:chExt cx="0" cy="0"/>
        </a:xfrm>
      </p:grpSpPr>
      <p:sp>
        <p:nvSpPr>
          <p:cNvPr id="313" name="Google Shape;313;p22"/>
          <p:cNvSpPr/>
          <p:nvPr/>
        </p:nvSpPr>
        <p:spPr>
          <a:xfrm>
            <a:off x="5110375" y="6001278"/>
            <a:ext cx="2555041" cy="1413463"/>
          </a:xfrm>
          <a:custGeom>
            <a:rect b="b" l="l" r="r" t="t"/>
            <a:pathLst>
              <a:path extrusionOk="0" h="12332" w="29550">
                <a:moveTo>
                  <a:pt x="1579" y="0"/>
                </a:moveTo>
                <a:cubicBezTo>
                  <a:pt x="727" y="0"/>
                  <a:pt x="0" y="627"/>
                  <a:pt x="0" y="1579"/>
                </a:cubicBezTo>
                <a:lnTo>
                  <a:pt x="0" y="10777"/>
                </a:lnTo>
                <a:cubicBezTo>
                  <a:pt x="0" y="11604"/>
                  <a:pt x="727" y="12331"/>
                  <a:pt x="1579" y="12331"/>
                </a:cubicBezTo>
                <a:lnTo>
                  <a:pt x="24437" y="12331"/>
                </a:lnTo>
                <a:cubicBezTo>
                  <a:pt x="24437" y="12231"/>
                  <a:pt x="29549" y="6166"/>
                  <a:pt x="29549" y="6166"/>
                </a:cubicBezTo>
                <a:cubicBezTo>
                  <a:pt x="29549" y="6166"/>
                  <a:pt x="24537" y="126"/>
                  <a:pt x="24437" y="0"/>
                </a:cubicBez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3950" lIns="93950" spcFirstLastPara="1" rIns="93950" wrap="square" tIns="93950">
            <a:noAutofit/>
          </a:bodyPr>
          <a:lstStyle/>
          <a:p>
            <a:pPr indent="0" lvl="0" marL="0" rtl="0" algn="l">
              <a:spcBef>
                <a:spcPts val="0"/>
              </a:spcBef>
              <a:spcAft>
                <a:spcPts val="0"/>
              </a:spcAft>
              <a:buNone/>
            </a:pPr>
            <a:r>
              <a:t/>
            </a:r>
            <a:endParaRPr/>
          </a:p>
        </p:txBody>
      </p:sp>
      <p:sp>
        <p:nvSpPr>
          <p:cNvPr id="314" name="Google Shape;314;p22"/>
          <p:cNvSpPr/>
          <p:nvPr/>
        </p:nvSpPr>
        <p:spPr>
          <a:xfrm>
            <a:off x="2555250" y="6001304"/>
            <a:ext cx="2662160" cy="1413463"/>
          </a:xfrm>
          <a:custGeom>
            <a:rect b="b" l="l" r="r" t="t"/>
            <a:pathLst>
              <a:path extrusionOk="0" h="12332" w="29550">
                <a:moveTo>
                  <a:pt x="1579" y="0"/>
                </a:moveTo>
                <a:cubicBezTo>
                  <a:pt x="727" y="0"/>
                  <a:pt x="0" y="627"/>
                  <a:pt x="0" y="1579"/>
                </a:cubicBezTo>
                <a:lnTo>
                  <a:pt x="0" y="10777"/>
                </a:lnTo>
                <a:cubicBezTo>
                  <a:pt x="0" y="11604"/>
                  <a:pt x="727" y="12331"/>
                  <a:pt x="1579" y="12331"/>
                </a:cubicBezTo>
                <a:lnTo>
                  <a:pt x="24437" y="12331"/>
                </a:lnTo>
                <a:cubicBezTo>
                  <a:pt x="24437" y="12231"/>
                  <a:pt x="29549" y="6166"/>
                  <a:pt x="29549" y="6166"/>
                </a:cubicBezTo>
                <a:cubicBezTo>
                  <a:pt x="29549" y="6166"/>
                  <a:pt x="24537" y="126"/>
                  <a:pt x="24437" y="0"/>
                </a:cubicBez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3950" lIns="93950" spcFirstLastPara="1" rIns="93950" wrap="square" tIns="93950">
            <a:noAutofit/>
          </a:bodyPr>
          <a:lstStyle/>
          <a:p>
            <a:pPr indent="0" lvl="0" marL="0" rtl="0" algn="l">
              <a:spcBef>
                <a:spcPts val="0"/>
              </a:spcBef>
              <a:spcAft>
                <a:spcPts val="0"/>
              </a:spcAft>
              <a:buNone/>
            </a:pPr>
            <a:r>
              <a:t/>
            </a:r>
            <a:endParaRPr/>
          </a:p>
        </p:txBody>
      </p:sp>
      <p:sp>
        <p:nvSpPr>
          <p:cNvPr id="315" name="Google Shape;315;p22"/>
          <p:cNvSpPr/>
          <p:nvPr/>
        </p:nvSpPr>
        <p:spPr>
          <a:xfrm>
            <a:off x="107278" y="6001278"/>
            <a:ext cx="2555041" cy="1413463"/>
          </a:xfrm>
          <a:custGeom>
            <a:rect b="b" l="l" r="r" t="t"/>
            <a:pathLst>
              <a:path extrusionOk="0" h="12332" w="29550">
                <a:moveTo>
                  <a:pt x="1579" y="0"/>
                </a:moveTo>
                <a:cubicBezTo>
                  <a:pt x="727" y="0"/>
                  <a:pt x="0" y="627"/>
                  <a:pt x="0" y="1579"/>
                </a:cubicBezTo>
                <a:lnTo>
                  <a:pt x="0" y="10777"/>
                </a:lnTo>
                <a:cubicBezTo>
                  <a:pt x="0" y="11604"/>
                  <a:pt x="727" y="12331"/>
                  <a:pt x="1579" y="12331"/>
                </a:cubicBezTo>
                <a:lnTo>
                  <a:pt x="24437" y="12331"/>
                </a:lnTo>
                <a:cubicBezTo>
                  <a:pt x="24437" y="12231"/>
                  <a:pt x="29549" y="6166"/>
                  <a:pt x="29549" y="6166"/>
                </a:cubicBezTo>
                <a:cubicBezTo>
                  <a:pt x="29549" y="6166"/>
                  <a:pt x="24537" y="126"/>
                  <a:pt x="24437" y="0"/>
                </a:cubicBez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93950" lIns="93950" spcFirstLastPara="1" rIns="93950" wrap="square" tIns="93950">
            <a:noAutofit/>
          </a:bodyPr>
          <a:lstStyle/>
          <a:p>
            <a:pPr indent="0" lvl="0" marL="0" rtl="0" algn="l">
              <a:spcBef>
                <a:spcPts val="0"/>
              </a:spcBef>
              <a:spcAft>
                <a:spcPts val="0"/>
              </a:spcAft>
              <a:buNone/>
            </a:pPr>
            <a:r>
              <a:t/>
            </a:r>
            <a:endParaRPr/>
          </a:p>
        </p:txBody>
      </p:sp>
      <p:sp>
        <p:nvSpPr>
          <p:cNvPr id="316" name="Google Shape;316;p22"/>
          <p:cNvSpPr txBox="1"/>
          <p:nvPr/>
        </p:nvSpPr>
        <p:spPr>
          <a:xfrm>
            <a:off x="3253050" y="10559050"/>
            <a:ext cx="1266300" cy="10155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lang="en" sz="1800">
                <a:solidFill>
                  <a:srgbClr val="005E68"/>
                </a:solidFill>
                <a:latin typeface="Spectral"/>
                <a:ea typeface="Spectral"/>
                <a:cs typeface="Spectral"/>
                <a:sym typeface="Spectral"/>
              </a:rPr>
              <a:t>8</a:t>
            </a:r>
            <a:endParaRPr sz="1800">
              <a:solidFill>
                <a:srgbClr val="005E68"/>
              </a:solidFill>
              <a:latin typeface="Spectral"/>
              <a:ea typeface="Spectral"/>
              <a:cs typeface="Spectral"/>
              <a:sym typeface="Spectral"/>
            </a:endParaRPr>
          </a:p>
        </p:txBody>
      </p:sp>
      <p:sp>
        <p:nvSpPr>
          <p:cNvPr id="317" name="Google Shape;317;p22"/>
          <p:cNvSpPr/>
          <p:nvPr/>
        </p:nvSpPr>
        <p:spPr>
          <a:xfrm>
            <a:off x="-95975" y="-57525"/>
            <a:ext cx="7953000" cy="393600"/>
          </a:xfrm>
          <a:prstGeom prst="roundRect">
            <a:avLst>
              <a:gd fmla="val 16667" name="adj"/>
            </a:avLst>
          </a:prstGeom>
          <a:solidFill>
            <a:srgbClr val="005E6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22"/>
          <p:cNvSpPr/>
          <p:nvPr/>
        </p:nvSpPr>
        <p:spPr>
          <a:xfrm>
            <a:off x="1531800" y="-75425"/>
            <a:ext cx="4708800" cy="458700"/>
          </a:xfrm>
          <a:prstGeom prst="roundRect">
            <a:avLst>
              <a:gd fmla="val 16667" name="adj"/>
            </a:avLst>
          </a:prstGeom>
          <a:solidFill>
            <a:srgbClr val="F3F3F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9" name="Google Shape;319;p22"/>
          <p:cNvSpPr txBox="1"/>
          <p:nvPr/>
        </p:nvSpPr>
        <p:spPr>
          <a:xfrm>
            <a:off x="1531950" y="-75425"/>
            <a:ext cx="4708800" cy="600000"/>
          </a:xfrm>
          <a:prstGeom prst="rect">
            <a:avLst/>
          </a:prstGeom>
          <a:noFill/>
          <a:ln>
            <a:noFill/>
          </a:ln>
        </p:spPr>
        <p:txBody>
          <a:bodyPr anchorCtr="0" anchor="t" bIns="79750" lIns="79750" spcFirstLastPara="1" rIns="79750" wrap="square" tIns="79750">
            <a:noAutofit/>
          </a:bodyPr>
          <a:lstStyle/>
          <a:p>
            <a:pPr indent="0" lvl="0" marL="0" rtl="0" algn="ctr">
              <a:spcBef>
                <a:spcPts val="0"/>
              </a:spcBef>
              <a:spcAft>
                <a:spcPts val="0"/>
              </a:spcAft>
              <a:buNone/>
            </a:pPr>
            <a:r>
              <a:rPr b="1" lang="en" sz="2300">
                <a:solidFill>
                  <a:srgbClr val="005E68"/>
                </a:solidFill>
                <a:latin typeface="Arvo"/>
                <a:ea typeface="Arvo"/>
                <a:cs typeface="Arvo"/>
                <a:sym typeface="Arvo"/>
              </a:rPr>
              <a:t>Radioactive materials hazard</a:t>
            </a:r>
            <a:endParaRPr b="1" sz="2300">
              <a:solidFill>
                <a:srgbClr val="005E68"/>
              </a:solidFill>
              <a:latin typeface="Arvo"/>
              <a:ea typeface="Arvo"/>
              <a:cs typeface="Arvo"/>
              <a:sym typeface="Arvo"/>
            </a:endParaRPr>
          </a:p>
        </p:txBody>
      </p:sp>
      <p:sp>
        <p:nvSpPr>
          <p:cNvPr id="320" name="Google Shape;320;p22"/>
          <p:cNvSpPr txBox="1"/>
          <p:nvPr/>
        </p:nvSpPr>
        <p:spPr>
          <a:xfrm>
            <a:off x="392825" y="383275"/>
            <a:ext cx="48123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rgbClr val="0D8F9D"/>
                </a:solidFill>
                <a:latin typeface="Karla"/>
                <a:ea typeface="Karla"/>
                <a:cs typeface="Karla"/>
                <a:sym typeface="Karla"/>
              </a:rPr>
              <a:t>What does radioactivity means? </a:t>
            </a:r>
            <a:endParaRPr b="1" sz="2000">
              <a:solidFill>
                <a:srgbClr val="0D8F9D"/>
              </a:solidFill>
              <a:latin typeface="Karla"/>
              <a:ea typeface="Karla"/>
              <a:cs typeface="Karla"/>
              <a:sym typeface="Karla"/>
            </a:endParaRPr>
          </a:p>
        </p:txBody>
      </p:sp>
      <p:sp>
        <p:nvSpPr>
          <p:cNvPr id="321" name="Google Shape;321;p22"/>
          <p:cNvSpPr txBox="1"/>
          <p:nvPr/>
        </p:nvSpPr>
        <p:spPr>
          <a:xfrm>
            <a:off x="398500" y="2174870"/>
            <a:ext cx="48123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accent1"/>
                </a:solidFill>
                <a:latin typeface="Karla"/>
                <a:ea typeface="Karla"/>
                <a:cs typeface="Karla"/>
                <a:sym typeface="Karla"/>
              </a:rPr>
              <a:t>Sources of radioactivity </a:t>
            </a:r>
            <a:endParaRPr b="1" sz="2000">
              <a:solidFill>
                <a:schemeClr val="accent1"/>
              </a:solidFill>
              <a:latin typeface="Karla"/>
              <a:ea typeface="Karla"/>
              <a:cs typeface="Karla"/>
              <a:sym typeface="Karla"/>
            </a:endParaRPr>
          </a:p>
        </p:txBody>
      </p:sp>
      <p:sp>
        <p:nvSpPr>
          <p:cNvPr id="322" name="Google Shape;322;p22"/>
          <p:cNvSpPr txBox="1"/>
          <p:nvPr/>
        </p:nvSpPr>
        <p:spPr>
          <a:xfrm>
            <a:off x="0" y="841975"/>
            <a:ext cx="5628900" cy="12903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Karla"/>
              <a:buChar char="●"/>
            </a:pPr>
            <a:r>
              <a:rPr lang="en">
                <a:latin typeface="Karla"/>
                <a:ea typeface="Karla"/>
                <a:cs typeface="Karla"/>
                <a:sym typeface="Karla"/>
              </a:rPr>
              <a:t>Radioactive decay is the process in which an unstable atomic nucleus loses energy by emitting radiation in the form of particles or electromagnetic waves.</a:t>
            </a:r>
            <a:endParaRPr>
              <a:latin typeface="Karla"/>
              <a:ea typeface="Karla"/>
              <a:cs typeface="Karla"/>
              <a:sym typeface="Karla"/>
            </a:endParaRPr>
          </a:p>
          <a:p>
            <a:pPr indent="-317500" lvl="0" marL="457200" rtl="0" algn="l">
              <a:spcBef>
                <a:spcPts val="0"/>
              </a:spcBef>
              <a:spcAft>
                <a:spcPts val="0"/>
              </a:spcAft>
              <a:buSzPts val="1400"/>
              <a:buFont typeface="Karla"/>
              <a:buChar char="●"/>
            </a:pPr>
            <a:r>
              <a:rPr lang="en">
                <a:latin typeface="Karla"/>
                <a:ea typeface="Karla"/>
                <a:cs typeface="Karla"/>
                <a:sym typeface="Karla"/>
              </a:rPr>
              <a:t>An unstable nucleus releases energy to become more stable.</a:t>
            </a:r>
            <a:endParaRPr>
              <a:latin typeface="Karla"/>
              <a:ea typeface="Karla"/>
              <a:cs typeface="Karla"/>
              <a:sym typeface="Karla"/>
            </a:endParaRPr>
          </a:p>
        </p:txBody>
      </p:sp>
      <p:sp>
        <p:nvSpPr>
          <p:cNvPr id="323" name="Google Shape;323;p22"/>
          <p:cNvSpPr txBox="1"/>
          <p:nvPr/>
        </p:nvSpPr>
        <p:spPr>
          <a:xfrm>
            <a:off x="75100" y="2633575"/>
            <a:ext cx="7482600" cy="2203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Font typeface="Karla"/>
              <a:buChar char="●"/>
            </a:pPr>
            <a:r>
              <a:rPr b="1" lang="en">
                <a:latin typeface="Karla"/>
                <a:ea typeface="Karla"/>
                <a:cs typeface="Karla"/>
                <a:sym typeface="Karla"/>
              </a:rPr>
              <a:t>Naturally Occuring Sources:</a:t>
            </a:r>
            <a:endParaRPr b="1">
              <a:latin typeface="Karla"/>
              <a:ea typeface="Karla"/>
              <a:cs typeface="Karla"/>
              <a:sym typeface="Karla"/>
            </a:endParaRPr>
          </a:p>
          <a:p>
            <a:pPr indent="-317500" lvl="0" marL="457200" rtl="0" algn="l">
              <a:spcBef>
                <a:spcPts val="0"/>
              </a:spcBef>
              <a:spcAft>
                <a:spcPts val="0"/>
              </a:spcAft>
              <a:buSzPts val="1400"/>
              <a:buFont typeface="Karla"/>
              <a:buAutoNum type="arabicPeriod"/>
            </a:pPr>
            <a:r>
              <a:rPr lang="en">
                <a:latin typeface="Karla"/>
                <a:ea typeface="Karla"/>
                <a:cs typeface="Karla"/>
                <a:sym typeface="Karla"/>
              </a:rPr>
              <a:t>Radon from the decay of uranium and thorium.</a:t>
            </a:r>
            <a:endParaRPr>
              <a:latin typeface="Karla"/>
              <a:ea typeface="Karla"/>
              <a:cs typeface="Karla"/>
              <a:sym typeface="Karla"/>
            </a:endParaRPr>
          </a:p>
          <a:p>
            <a:pPr indent="-317500" lvl="0" marL="457200" rtl="0" algn="l">
              <a:spcBef>
                <a:spcPts val="0"/>
              </a:spcBef>
              <a:spcAft>
                <a:spcPts val="0"/>
              </a:spcAft>
              <a:buSzPts val="1400"/>
              <a:buFont typeface="Karla"/>
              <a:buAutoNum type="arabicPeriod"/>
            </a:pPr>
            <a:r>
              <a:rPr lang="en">
                <a:latin typeface="Karla"/>
                <a:ea typeface="Karla"/>
                <a:cs typeface="Karla"/>
                <a:sym typeface="Karla"/>
              </a:rPr>
              <a:t>Potassium -40, found in minerals and in plants.</a:t>
            </a:r>
            <a:endParaRPr>
              <a:latin typeface="Karla"/>
              <a:ea typeface="Karla"/>
              <a:cs typeface="Karla"/>
              <a:sym typeface="Karla"/>
            </a:endParaRPr>
          </a:p>
          <a:p>
            <a:pPr indent="-317500" lvl="0" marL="457200" rtl="0" algn="l">
              <a:spcBef>
                <a:spcPts val="0"/>
              </a:spcBef>
              <a:spcAft>
                <a:spcPts val="0"/>
              </a:spcAft>
              <a:buSzPts val="1400"/>
              <a:buFont typeface="Karla"/>
              <a:buAutoNum type="arabicPeriod"/>
            </a:pPr>
            <a:r>
              <a:rPr lang="en">
                <a:latin typeface="Karla"/>
                <a:ea typeface="Karla"/>
                <a:cs typeface="Karla"/>
                <a:sym typeface="Karla"/>
              </a:rPr>
              <a:t>Carbon 14, found in plants and animal tissue. </a:t>
            </a:r>
            <a:r>
              <a:rPr lang="en">
                <a:solidFill>
                  <a:schemeClr val="accent4"/>
                </a:solidFill>
                <a:latin typeface="Karla"/>
                <a:ea typeface="Karla"/>
                <a:cs typeface="Karla"/>
                <a:sym typeface="Karla"/>
              </a:rPr>
              <a:t>it’s used to know the age of fossils.</a:t>
            </a:r>
            <a:endParaRPr>
              <a:solidFill>
                <a:schemeClr val="accent4"/>
              </a:solidFill>
              <a:latin typeface="Karla"/>
              <a:ea typeface="Karla"/>
              <a:cs typeface="Karla"/>
              <a:sym typeface="Karla"/>
            </a:endParaRPr>
          </a:p>
          <a:p>
            <a:pPr indent="0" lvl="0" marL="0" rtl="0" algn="l">
              <a:spcBef>
                <a:spcPts val="0"/>
              </a:spcBef>
              <a:spcAft>
                <a:spcPts val="0"/>
              </a:spcAft>
              <a:buNone/>
            </a:pPr>
            <a:r>
              <a:t/>
            </a:r>
            <a:endParaRPr>
              <a:solidFill>
                <a:schemeClr val="accent4"/>
              </a:solidFill>
              <a:latin typeface="Karla"/>
              <a:ea typeface="Karla"/>
              <a:cs typeface="Karla"/>
              <a:sym typeface="Karla"/>
            </a:endParaRPr>
          </a:p>
          <a:p>
            <a:pPr indent="-317500" lvl="0" marL="457200" rtl="0" algn="l">
              <a:spcBef>
                <a:spcPts val="0"/>
              </a:spcBef>
              <a:spcAft>
                <a:spcPts val="0"/>
              </a:spcAft>
              <a:buSzPts val="1400"/>
              <a:buFont typeface="Karla"/>
              <a:buChar char="●"/>
            </a:pPr>
            <a:r>
              <a:rPr b="1" lang="en">
                <a:latin typeface="Karla"/>
                <a:ea typeface="Karla"/>
                <a:cs typeface="Karla"/>
                <a:sym typeface="Karla"/>
              </a:rPr>
              <a:t>Manmade Sources:</a:t>
            </a:r>
            <a:endParaRPr b="1">
              <a:latin typeface="Karla"/>
              <a:ea typeface="Karla"/>
              <a:cs typeface="Karla"/>
              <a:sym typeface="Karla"/>
            </a:endParaRPr>
          </a:p>
          <a:p>
            <a:pPr indent="-317500" lvl="0" marL="457200" rtl="0" algn="l">
              <a:spcBef>
                <a:spcPts val="0"/>
              </a:spcBef>
              <a:spcAft>
                <a:spcPts val="0"/>
              </a:spcAft>
              <a:buSzPts val="1400"/>
              <a:buFont typeface="Karla"/>
              <a:buAutoNum type="arabicPeriod"/>
            </a:pPr>
            <a:r>
              <a:rPr lang="en">
                <a:latin typeface="Karla"/>
                <a:ea typeface="Karla"/>
                <a:cs typeface="Karla"/>
                <a:sym typeface="Karla"/>
              </a:rPr>
              <a:t>Medical use of Radioactive Isotopes.</a:t>
            </a:r>
            <a:endParaRPr>
              <a:latin typeface="Karla"/>
              <a:ea typeface="Karla"/>
              <a:cs typeface="Karla"/>
              <a:sym typeface="Karla"/>
            </a:endParaRPr>
          </a:p>
          <a:p>
            <a:pPr indent="-317500" lvl="0" marL="457200" rtl="0" algn="l">
              <a:spcBef>
                <a:spcPts val="0"/>
              </a:spcBef>
              <a:spcAft>
                <a:spcPts val="0"/>
              </a:spcAft>
              <a:buSzPts val="1400"/>
              <a:buFont typeface="Karla"/>
              <a:buAutoNum type="arabicPeriod"/>
            </a:pPr>
            <a:r>
              <a:rPr lang="en">
                <a:latin typeface="Karla"/>
                <a:ea typeface="Karla"/>
                <a:cs typeface="Karla"/>
                <a:sym typeface="Karla"/>
              </a:rPr>
              <a:t>Certain consumer products e.g. Smoke detectors.</a:t>
            </a:r>
            <a:endParaRPr>
              <a:latin typeface="Karla"/>
              <a:ea typeface="Karla"/>
              <a:cs typeface="Karla"/>
              <a:sym typeface="Karla"/>
            </a:endParaRPr>
          </a:p>
          <a:p>
            <a:pPr indent="-317500" lvl="0" marL="457200" rtl="0" algn="l">
              <a:spcBef>
                <a:spcPts val="0"/>
              </a:spcBef>
              <a:spcAft>
                <a:spcPts val="0"/>
              </a:spcAft>
              <a:buSzPts val="1400"/>
              <a:buFont typeface="Karla"/>
              <a:buAutoNum type="arabicPeriod"/>
            </a:pPr>
            <a:r>
              <a:rPr lang="en">
                <a:latin typeface="Karla"/>
                <a:ea typeface="Karla"/>
                <a:cs typeface="Karla"/>
                <a:sym typeface="Karla"/>
              </a:rPr>
              <a:t>Fallout from nuclear testing.</a:t>
            </a:r>
            <a:endParaRPr>
              <a:latin typeface="Karla"/>
              <a:ea typeface="Karla"/>
              <a:cs typeface="Karla"/>
              <a:sym typeface="Karla"/>
            </a:endParaRPr>
          </a:p>
          <a:p>
            <a:pPr indent="-317500" lvl="0" marL="457200" rtl="0" algn="l">
              <a:spcBef>
                <a:spcPts val="0"/>
              </a:spcBef>
              <a:spcAft>
                <a:spcPts val="0"/>
              </a:spcAft>
              <a:buSzPts val="1400"/>
              <a:buFont typeface="Karla"/>
              <a:buAutoNum type="arabicPeriod"/>
            </a:pPr>
            <a:r>
              <a:rPr lang="en">
                <a:latin typeface="Karla"/>
                <a:ea typeface="Karla"/>
                <a:cs typeface="Karla"/>
                <a:sym typeface="Karla"/>
              </a:rPr>
              <a:t>Emissions from nuclear power plants.</a:t>
            </a:r>
            <a:endParaRPr>
              <a:latin typeface="Karla"/>
              <a:ea typeface="Karla"/>
              <a:cs typeface="Karla"/>
              <a:sym typeface="Karla"/>
            </a:endParaRPr>
          </a:p>
        </p:txBody>
      </p:sp>
      <p:sp>
        <p:nvSpPr>
          <p:cNvPr id="324" name="Google Shape;324;p22"/>
          <p:cNvSpPr txBox="1"/>
          <p:nvPr/>
        </p:nvSpPr>
        <p:spPr>
          <a:xfrm>
            <a:off x="392825" y="5312458"/>
            <a:ext cx="4812300" cy="45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2000">
                <a:solidFill>
                  <a:schemeClr val="accent1"/>
                </a:solidFill>
                <a:latin typeface="Karla"/>
                <a:ea typeface="Karla"/>
                <a:cs typeface="Karla"/>
                <a:sym typeface="Karla"/>
              </a:rPr>
              <a:t>Radioisotopes</a:t>
            </a:r>
            <a:endParaRPr b="1" sz="2000">
              <a:solidFill>
                <a:schemeClr val="accent1"/>
              </a:solidFill>
              <a:latin typeface="Karla"/>
              <a:ea typeface="Karla"/>
              <a:cs typeface="Karla"/>
              <a:sym typeface="Karla"/>
            </a:endParaRPr>
          </a:p>
        </p:txBody>
      </p:sp>
      <p:sp>
        <p:nvSpPr>
          <p:cNvPr id="325" name="Google Shape;325;p22"/>
          <p:cNvSpPr txBox="1"/>
          <p:nvPr/>
        </p:nvSpPr>
        <p:spPr>
          <a:xfrm flipH="1">
            <a:off x="107275" y="7486100"/>
            <a:ext cx="7085100" cy="25806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Karla"/>
              <a:buChar char="○"/>
            </a:pPr>
            <a:r>
              <a:rPr b="1" lang="en">
                <a:solidFill>
                  <a:srgbClr val="000000"/>
                </a:solidFill>
                <a:latin typeface="Karla"/>
                <a:ea typeface="Karla"/>
                <a:cs typeface="Karla"/>
                <a:sym typeface="Karla"/>
              </a:rPr>
              <a:t>Medical Uses of Radioactive Isotopes: </a:t>
            </a:r>
            <a:r>
              <a:rPr b="1" lang="en">
                <a:solidFill>
                  <a:schemeClr val="accent5"/>
                </a:solidFill>
                <a:latin typeface="Karla"/>
                <a:ea typeface="Karla"/>
                <a:cs typeface="Karla"/>
                <a:sym typeface="Karla"/>
              </a:rPr>
              <a:t>Important</a:t>
            </a:r>
            <a:endParaRPr b="1">
              <a:solidFill>
                <a:schemeClr val="accent5"/>
              </a:solidFill>
              <a:latin typeface="Karla"/>
              <a:ea typeface="Karla"/>
              <a:cs typeface="Karla"/>
              <a:sym typeface="Karla"/>
            </a:endParaRPr>
          </a:p>
          <a:p>
            <a:pPr indent="0" lvl="0" marL="457200" rtl="0" algn="l">
              <a:lnSpc>
                <a:spcPct val="115000"/>
              </a:lnSpc>
              <a:spcBef>
                <a:spcPts val="0"/>
              </a:spcBef>
              <a:spcAft>
                <a:spcPts val="0"/>
              </a:spcAft>
              <a:buNone/>
            </a:pPr>
            <a:r>
              <a:t/>
            </a:r>
            <a:endParaRPr b="1">
              <a:solidFill>
                <a:srgbClr val="000000"/>
              </a:solidFill>
              <a:latin typeface="Karla"/>
              <a:ea typeface="Karla"/>
              <a:cs typeface="Karla"/>
              <a:sym typeface="Karla"/>
            </a:endParaRPr>
          </a:p>
          <a:p>
            <a:pPr indent="-317500" lvl="1" marL="914400" rtl="0" algn="l">
              <a:lnSpc>
                <a:spcPct val="115000"/>
              </a:lnSpc>
              <a:spcBef>
                <a:spcPts val="0"/>
              </a:spcBef>
              <a:spcAft>
                <a:spcPts val="0"/>
              </a:spcAft>
              <a:buClr>
                <a:srgbClr val="000000"/>
              </a:buClr>
              <a:buSzPts val="1400"/>
              <a:buFont typeface="Karla"/>
              <a:buAutoNum type="arabicPeriod"/>
            </a:pPr>
            <a:r>
              <a:rPr lang="en">
                <a:solidFill>
                  <a:srgbClr val="000000"/>
                </a:solidFill>
                <a:latin typeface="Karla"/>
                <a:ea typeface="Karla"/>
                <a:cs typeface="Karla"/>
                <a:sym typeface="Karla"/>
              </a:rPr>
              <a:t>Radioactive isotopes are introduced into the body and can be distinguishable by their radiation from the atoms already present.</a:t>
            </a:r>
            <a:endParaRPr>
              <a:solidFill>
                <a:srgbClr val="000000"/>
              </a:solidFill>
              <a:latin typeface="Karla"/>
              <a:ea typeface="Karla"/>
              <a:cs typeface="Karla"/>
              <a:sym typeface="Karla"/>
            </a:endParaRPr>
          </a:p>
          <a:p>
            <a:pPr indent="-317500" lvl="1" marL="914400" rtl="0" algn="l">
              <a:lnSpc>
                <a:spcPct val="115000"/>
              </a:lnSpc>
              <a:spcBef>
                <a:spcPts val="0"/>
              </a:spcBef>
              <a:spcAft>
                <a:spcPts val="0"/>
              </a:spcAft>
              <a:buClr>
                <a:srgbClr val="000000"/>
              </a:buClr>
              <a:buSzPts val="1400"/>
              <a:buFont typeface="Karla"/>
              <a:buAutoNum type="arabicPeriod"/>
            </a:pPr>
            <a:r>
              <a:rPr lang="en">
                <a:solidFill>
                  <a:srgbClr val="000000"/>
                </a:solidFill>
                <a:latin typeface="Karla"/>
                <a:ea typeface="Karla"/>
                <a:cs typeface="Karla"/>
                <a:sym typeface="Karla"/>
              </a:rPr>
              <a:t>This permits the relatively simple acquisition of information about the dynamics of processes of uptake, incorporation, exchange, secretion, etc.</a:t>
            </a:r>
            <a:r>
              <a:rPr lang="en">
                <a:solidFill>
                  <a:schemeClr val="accent4"/>
                </a:solidFill>
                <a:latin typeface="Karla"/>
                <a:ea typeface="Karla"/>
                <a:cs typeface="Karla"/>
                <a:sym typeface="Karla"/>
              </a:rPr>
              <a:t>e.g in the thyroid scan we know that </a:t>
            </a:r>
            <a:r>
              <a:rPr lang="en">
                <a:solidFill>
                  <a:schemeClr val="accent4"/>
                </a:solidFill>
                <a:latin typeface="Karla"/>
                <a:ea typeface="Karla"/>
                <a:cs typeface="Karla"/>
                <a:sym typeface="Karla"/>
              </a:rPr>
              <a:t>iodine </a:t>
            </a:r>
            <a:r>
              <a:rPr lang="en">
                <a:solidFill>
                  <a:schemeClr val="accent4"/>
                </a:solidFill>
                <a:latin typeface="Karla"/>
                <a:ea typeface="Karla"/>
                <a:cs typeface="Karla"/>
                <a:sym typeface="Karla"/>
              </a:rPr>
              <a:t>accumulated in thyroid so we inject the patient with ionized iodine which will accumulate there to and then scan the patient  to see how much accumulated. </a:t>
            </a:r>
            <a:endParaRPr>
              <a:solidFill>
                <a:schemeClr val="accent4"/>
              </a:solidFill>
              <a:latin typeface="Karla"/>
              <a:ea typeface="Karla"/>
              <a:cs typeface="Karla"/>
              <a:sym typeface="Karla"/>
            </a:endParaRPr>
          </a:p>
        </p:txBody>
      </p:sp>
      <p:sp>
        <p:nvSpPr>
          <p:cNvPr id="326" name="Google Shape;326;p22"/>
          <p:cNvSpPr txBox="1"/>
          <p:nvPr/>
        </p:nvSpPr>
        <p:spPr>
          <a:xfrm>
            <a:off x="5110375" y="6097101"/>
            <a:ext cx="2347800" cy="1290300"/>
          </a:xfrm>
          <a:prstGeom prst="rect">
            <a:avLst/>
          </a:prstGeom>
          <a:noFill/>
          <a:ln>
            <a:noFill/>
          </a:ln>
        </p:spPr>
        <p:txBody>
          <a:bodyPr anchorCtr="0" anchor="ctr" bIns="93950" lIns="93950" spcFirstLastPara="1" rIns="93950" wrap="square" tIns="93950">
            <a:noAutofit/>
          </a:bodyPr>
          <a:lstStyle/>
          <a:p>
            <a:pPr indent="0" lvl="0" marL="0" rtl="0" algn="l">
              <a:spcBef>
                <a:spcPts val="0"/>
              </a:spcBef>
              <a:spcAft>
                <a:spcPts val="0"/>
              </a:spcAft>
              <a:buNone/>
            </a:pPr>
            <a:r>
              <a:rPr b="1" lang="en" sz="1400">
                <a:solidFill>
                  <a:schemeClr val="lt1"/>
                </a:solidFill>
                <a:latin typeface="Karla"/>
                <a:ea typeface="Karla"/>
                <a:cs typeface="Karla"/>
                <a:sym typeface="Karla"/>
              </a:rPr>
              <a:t>This is called radioactive decay.</a:t>
            </a:r>
            <a:endParaRPr b="1" sz="1400">
              <a:solidFill>
                <a:schemeClr val="lt1"/>
              </a:solidFill>
              <a:latin typeface="Karla"/>
              <a:ea typeface="Karla"/>
              <a:cs typeface="Karla"/>
              <a:sym typeface="Karla"/>
            </a:endParaRPr>
          </a:p>
          <a:p>
            <a:pPr indent="0" lvl="0" marL="0" rtl="0" algn="l">
              <a:spcBef>
                <a:spcPts val="0"/>
              </a:spcBef>
              <a:spcAft>
                <a:spcPts val="0"/>
              </a:spcAft>
              <a:buNone/>
            </a:pPr>
            <a:r>
              <a:t/>
            </a:r>
            <a:endParaRPr b="1" sz="1400">
              <a:solidFill>
                <a:schemeClr val="lt1"/>
              </a:solidFill>
              <a:latin typeface="Karla"/>
              <a:ea typeface="Karla"/>
              <a:cs typeface="Karla"/>
              <a:sym typeface="Karla"/>
            </a:endParaRPr>
          </a:p>
        </p:txBody>
      </p:sp>
      <p:sp>
        <p:nvSpPr>
          <p:cNvPr id="327" name="Google Shape;327;p22"/>
          <p:cNvSpPr txBox="1"/>
          <p:nvPr/>
        </p:nvSpPr>
        <p:spPr>
          <a:xfrm>
            <a:off x="2555250" y="5980550"/>
            <a:ext cx="2445000" cy="1413600"/>
          </a:xfrm>
          <a:prstGeom prst="rect">
            <a:avLst/>
          </a:prstGeom>
          <a:noFill/>
          <a:ln>
            <a:noFill/>
          </a:ln>
        </p:spPr>
        <p:txBody>
          <a:bodyPr anchorCtr="0" anchor="ctr" bIns="93950" lIns="93950" spcFirstLastPara="1" rIns="93950" wrap="square" tIns="93950">
            <a:noAutofit/>
          </a:bodyPr>
          <a:lstStyle/>
          <a:p>
            <a:pPr indent="0" lvl="0" marL="0" rtl="0" algn="l">
              <a:lnSpc>
                <a:spcPct val="115000"/>
              </a:lnSpc>
              <a:spcBef>
                <a:spcPts val="0"/>
              </a:spcBef>
              <a:spcAft>
                <a:spcPts val="0"/>
              </a:spcAft>
              <a:buNone/>
            </a:pPr>
            <a:r>
              <a:rPr b="1" lang="en" sz="1200">
                <a:solidFill>
                  <a:schemeClr val="lt1"/>
                </a:solidFill>
                <a:latin typeface="Karla"/>
                <a:ea typeface="Karla"/>
                <a:cs typeface="Karla"/>
                <a:sym typeface="Karla"/>
              </a:rPr>
              <a:t>These atoms are radioactive because they have too much energy to be stable; they will release energy until they become stable.</a:t>
            </a:r>
            <a:endParaRPr b="1" sz="1200">
              <a:solidFill>
                <a:schemeClr val="lt1"/>
              </a:solidFill>
              <a:latin typeface="Karla"/>
              <a:ea typeface="Karla"/>
              <a:cs typeface="Karla"/>
              <a:sym typeface="Karla"/>
            </a:endParaRPr>
          </a:p>
        </p:txBody>
      </p:sp>
      <p:sp>
        <p:nvSpPr>
          <p:cNvPr id="328" name="Google Shape;328;p22"/>
          <p:cNvSpPr txBox="1"/>
          <p:nvPr/>
        </p:nvSpPr>
        <p:spPr>
          <a:xfrm>
            <a:off x="138850" y="5929988"/>
            <a:ext cx="2004900" cy="1556100"/>
          </a:xfrm>
          <a:prstGeom prst="rect">
            <a:avLst/>
          </a:prstGeom>
          <a:noFill/>
          <a:ln>
            <a:noFill/>
          </a:ln>
        </p:spPr>
        <p:txBody>
          <a:bodyPr anchorCtr="0" anchor="ctr" bIns="93950" lIns="93950" spcFirstLastPara="1" rIns="93950" wrap="square" tIns="93950">
            <a:noAutofit/>
          </a:bodyPr>
          <a:lstStyle/>
          <a:p>
            <a:pPr indent="0" lvl="0" marL="0" rtl="0" algn="l">
              <a:spcBef>
                <a:spcPts val="0"/>
              </a:spcBef>
              <a:spcAft>
                <a:spcPts val="0"/>
              </a:spcAft>
              <a:buNone/>
            </a:pPr>
            <a:r>
              <a:rPr b="1" lang="en" sz="1400">
                <a:solidFill>
                  <a:schemeClr val="lt1"/>
                </a:solidFill>
                <a:latin typeface="Karla"/>
                <a:ea typeface="Karla"/>
                <a:cs typeface="Karla"/>
                <a:sym typeface="Karla"/>
              </a:rPr>
              <a:t>Isotopes of an atom that are radioactive are called radioisotopes.</a:t>
            </a:r>
            <a:endParaRPr b="1" sz="1400">
              <a:solidFill>
                <a:schemeClr val="lt1"/>
              </a:solidFill>
              <a:latin typeface="Karla"/>
              <a:ea typeface="Karla"/>
              <a:cs typeface="Karla"/>
              <a:sym typeface="Karla"/>
            </a:endParaRPr>
          </a:p>
        </p:txBody>
      </p:sp>
      <p:sp>
        <p:nvSpPr>
          <p:cNvPr id="329" name="Google Shape;329;p22"/>
          <p:cNvSpPr/>
          <p:nvPr/>
        </p:nvSpPr>
        <p:spPr>
          <a:xfrm>
            <a:off x="5628900" y="696150"/>
            <a:ext cx="2004900" cy="1290300"/>
          </a:xfrm>
          <a:prstGeom prst="roundRect">
            <a:avLst>
              <a:gd fmla="val 16667" name="adj"/>
            </a:avLst>
          </a:prstGeom>
          <a:solidFill>
            <a:srgbClr val="9DBDC1">
              <a:alpha val="36870"/>
            </a:srgbClr>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accent4"/>
                </a:solidFill>
                <a:latin typeface="Karla"/>
                <a:ea typeface="Karla"/>
                <a:cs typeface="Karla"/>
                <a:sym typeface="Karla"/>
              </a:rPr>
              <a:t>These are other hazard found in the department in the department other than x-ray radiation</a:t>
            </a:r>
            <a:endParaRPr>
              <a:solidFill>
                <a:schemeClr val="accent4"/>
              </a:solidFill>
              <a:latin typeface="Karla"/>
              <a:ea typeface="Karla"/>
              <a:cs typeface="Karla"/>
              <a:sym typeface="Karla"/>
            </a:endParaRPr>
          </a:p>
        </p:txBody>
      </p:sp>
      <p:grpSp>
        <p:nvGrpSpPr>
          <p:cNvPr id="330" name="Google Shape;330;p22"/>
          <p:cNvGrpSpPr/>
          <p:nvPr/>
        </p:nvGrpSpPr>
        <p:grpSpPr>
          <a:xfrm>
            <a:off x="43918" y="455490"/>
            <a:ext cx="274864" cy="316972"/>
            <a:chOff x="304245" y="1858207"/>
            <a:chExt cx="319386" cy="406165"/>
          </a:xfrm>
        </p:grpSpPr>
        <p:sp>
          <p:nvSpPr>
            <p:cNvPr id="331" name="Google Shape;331;p22"/>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22"/>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rgbClr val="0D8F9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3" name="Google Shape;333;p22"/>
          <p:cNvGrpSpPr/>
          <p:nvPr/>
        </p:nvGrpSpPr>
        <p:grpSpPr>
          <a:xfrm>
            <a:off x="43918" y="2284290"/>
            <a:ext cx="274864" cy="316972"/>
            <a:chOff x="304245" y="1858207"/>
            <a:chExt cx="319386" cy="406165"/>
          </a:xfrm>
        </p:grpSpPr>
        <p:sp>
          <p:nvSpPr>
            <p:cNvPr id="334" name="Google Shape;334;p22"/>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335" name="Google Shape;335;p22"/>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grpSp>
      <p:grpSp>
        <p:nvGrpSpPr>
          <p:cNvPr id="336" name="Google Shape;336;p22"/>
          <p:cNvGrpSpPr/>
          <p:nvPr/>
        </p:nvGrpSpPr>
        <p:grpSpPr>
          <a:xfrm>
            <a:off x="43918" y="5408490"/>
            <a:ext cx="274864" cy="316972"/>
            <a:chOff x="304245" y="1858207"/>
            <a:chExt cx="319386" cy="406165"/>
          </a:xfrm>
        </p:grpSpPr>
        <p:sp>
          <p:nvSpPr>
            <p:cNvPr id="337" name="Google Shape;337;p22"/>
            <p:cNvSpPr/>
            <p:nvPr/>
          </p:nvSpPr>
          <p:spPr>
            <a:xfrm rot="5400000">
              <a:off x="301889" y="1942630"/>
              <a:ext cx="406165" cy="237319"/>
            </a:xfrm>
            <a:custGeom>
              <a:rect b="b" l="l" r="r" t="t"/>
              <a:pathLst>
                <a:path extrusionOk="0" h="19901" w="34060">
                  <a:moveTo>
                    <a:pt x="17052" y="1"/>
                  </a:moveTo>
                  <a:lnTo>
                    <a:pt x="1" y="16964"/>
                  </a:lnTo>
                  <a:lnTo>
                    <a:pt x="2982" y="19901"/>
                  </a:lnTo>
                  <a:lnTo>
                    <a:pt x="17052" y="5874"/>
                  </a:lnTo>
                  <a:lnTo>
                    <a:pt x="31123" y="19901"/>
                  </a:lnTo>
                  <a:lnTo>
                    <a:pt x="34059" y="16964"/>
                  </a:lnTo>
                  <a:lnTo>
                    <a:pt x="1705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sp>
          <p:nvSpPr>
            <p:cNvPr id="338" name="Google Shape;338;p22"/>
            <p:cNvSpPr/>
            <p:nvPr/>
          </p:nvSpPr>
          <p:spPr>
            <a:xfrm rot="5400000">
              <a:off x="261380" y="1983139"/>
              <a:ext cx="242030" cy="156301"/>
            </a:xfrm>
            <a:custGeom>
              <a:rect b="b" l="l" r="r" t="t"/>
              <a:pathLst>
                <a:path extrusionOk="0" h="13107" w="20296">
                  <a:moveTo>
                    <a:pt x="10170" y="1"/>
                  </a:moveTo>
                  <a:lnTo>
                    <a:pt x="1" y="10170"/>
                  </a:lnTo>
                  <a:lnTo>
                    <a:pt x="2938" y="13107"/>
                  </a:lnTo>
                  <a:lnTo>
                    <a:pt x="10170" y="5874"/>
                  </a:lnTo>
                  <a:lnTo>
                    <a:pt x="17359" y="13063"/>
                  </a:lnTo>
                  <a:lnTo>
                    <a:pt x="20296" y="10126"/>
                  </a:lnTo>
                  <a:lnTo>
                    <a:pt x="1017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accent1"/>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005E68"/>
      </a:dk2>
      <a:lt2>
        <a:srgbClr val="0D8F9D"/>
      </a:lt2>
      <a:accent1>
        <a:srgbClr val="9DBDC1"/>
      </a:accent1>
      <a:accent2>
        <a:srgbClr val="A64D79"/>
      </a:accent2>
      <a:accent3>
        <a:srgbClr val="6C9EEC"/>
      </a:accent3>
      <a:accent4>
        <a:srgbClr val="6AA84F"/>
      </a:accent4>
      <a:accent5>
        <a:srgbClr val="CC0000"/>
      </a:accent5>
      <a:accent6>
        <a:srgbClr val="CEA320"/>
      </a:accent6>
      <a:hlink>
        <a:srgbClr val="9DBDC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