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5" r:id="rId1"/>
  </p:sldMasterIdLst>
  <p:notesMasterIdLst>
    <p:notesMasterId r:id="rId29"/>
  </p:notesMasterIdLst>
  <p:handoutMasterIdLst>
    <p:handoutMasterId r:id="rId30"/>
  </p:handoutMasterIdLst>
  <p:sldIdLst>
    <p:sldId id="282" r:id="rId2"/>
    <p:sldId id="382" r:id="rId3"/>
    <p:sldId id="413" r:id="rId4"/>
    <p:sldId id="414" r:id="rId5"/>
    <p:sldId id="415" r:id="rId6"/>
    <p:sldId id="417" r:id="rId7"/>
    <p:sldId id="418" r:id="rId8"/>
    <p:sldId id="397" r:id="rId9"/>
    <p:sldId id="369" r:id="rId10"/>
    <p:sldId id="405" r:id="rId11"/>
    <p:sldId id="385" r:id="rId12"/>
    <p:sldId id="386" r:id="rId13"/>
    <p:sldId id="419" r:id="rId14"/>
    <p:sldId id="392" r:id="rId15"/>
    <p:sldId id="421" r:id="rId16"/>
    <p:sldId id="328" r:id="rId17"/>
    <p:sldId id="398" r:id="rId18"/>
    <p:sldId id="399" r:id="rId19"/>
    <p:sldId id="310" r:id="rId20"/>
    <p:sldId id="393" r:id="rId21"/>
    <p:sldId id="394" r:id="rId22"/>
    <p:sldId id="402" r:id="rId23"/>
    <p:sldId id="422" r:id="rId24"/>
    <p:sldId id="395" r:id="rId25"/>
    <p:sldId id="396" r:id="rId26"/>
    <p:sldId id="297" r:id="rId27"/>
    <p:sldId id="353"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 Types" id="{32FB2BEB-3125-A740-9BAC-0B48254924AF}">
          <p14:sldIdLst>
            <p14:sldId id="282"/>
            <p14:sldId id="382"/>
            <p14:sldId id="413"/>
            <p14:sldId id="414"/>
            <p14:sldId id="415"/>
            <p14:sldId id="417"/>
            <p14:sldId id="418"/>
            <p14:sldId id="397"/>
            <p14:sldId id="369"/>
            <p14:sldId id="405"/>
            <p14:sldId id="385"/>
            <p14:sldId id="386"/>
            <p14:sldId id="419"/>
            <p14:sldId id="392"/>
            <p14:sldId id="421"/>
            <p14:sldId id="328"/>
            <p14:sldId id="398"/>
            <p14:sldId id="399"/>
            <p14:sldId id="310"/>
            <p14:sldId id="393"/>
            <p14:sldId id="394"/>
            <p14:sldId id="402"/>
            <p14:sldId id="422"/>
            <p14:sldId id="395"/>
            <p14:sldId id="396"/>
            <p14:sldId id="297"/>
            <p14:sldId id="353"/>
          </p14:sldIdLst>
        </p14:section>
      </p14:sectionLst>
    </p:ext>
    <p:ext uri="{EFAFB233-063F-42B5-8137-9DF3F51BA10A}">
      <p15:sldGuideLst xmlns:p15="http://schemas.microsoft.com/office/powerpoint/2012/main">
        <p15:guide id="1" orient="horz" pos="3031">
          <p15:clr>
            <a:srgbClr val="A4A3A4"/>
          </p15:clr>
        </p15:guide>
        <p15:guide id="2" orient="horz" pos="708">
          <p15:clr>
            <a:srgbClr val="A4A3A4"/>
          </p15:clr>
        </p15:guide>
        <p15:guide id="3" orient="horz" pos="207">
          <p15:clr>
            <a:srgbClr val="A4A3A4"/>
          </p15:clr>
        </p15:guide>
        <p15:guide id="4" pos="287">
          <p15:clr>
            <a:srgbClr val="A4A3A4"/>
          </p15:clr>
        </p15:guide>
        <p15:guide id="5" pos="5474">
          <p15:clr>
            <a:srgbClr val="A4A3A4"/>
          </p15:clr>
        </p15:guide>
        <p15:guide id="6" pos="2880">
          <p15:clr>
            <a:srgbClr val="A4A3A4"/>
          </p15:clr>
        </p15:guide>
        <p15:guide id="7" orient="horz" pos="3239">
          <p15:clr>
            <a:srgbClr val="A4A3A4"/>
          </p15:clr>
        </p15:guide>
        <p15:guide id="8"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025"/>
    <a:srgbClr val="FFD936"/>
    <a:srgbClr val="FFDF9B"/>
    <a:srgbClr val="1C353D"/>
    <a:srgbClr val="193631"/>
    <a:srgbClr val="FFA206"/>
    <a:srgbClr val="FFA542"/>
    <a:srgbClr val="FFBF35"/>
    <a:srgbClr val="1C7BAE"/>
    <a:srgbClr val="1E85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9" autoAdjust="0"/>
    <p:restoredTop sz="81385" autoAdjust="0"/>
  </p:normalViewPr>
  <p:slideViewPr>
    <p:cSldViewPr snapToGrid="0" snapToObjects="1" showGuides="1">
      <p:cViewPr varScale="1">
        <p:scale>
          <a:sx n="114" d="100"/>
          <a:sy n="114" d="100"/>
        </p:scale>
        <p:origin x="1392" y="176"/>
      </p:cViewPr>
      <p:guideLst>
        <p:guide orient="horz" pos="3031"/>
        <p:guide orient="horz" pos="708"/>
        <p:guide orient="horz" pos="207"/>
        <p:guide pos="287"/>
        <p:guide pos="5474"/>
        <p:guide pos="2880"/>
        <p:guide orient="horz" pos="3239"/>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B43E29-A161-694D-8EC6-543949CF78BF}" type="doc">
      <dgm:prSet loTypeId="urn:microsoft.com/office/officeart/2005/8/layout/hierarchy2" loCatId="" qsTypeId="urn:microsoft.com/office/officeart/2005/8/quickstyle/simple1" qsCatId="simple" csTypeId="urn:microsoft.com/office/officeart/2005/8/colors/accent1_2" csCatId="accent1" phldr="1"/>
      <dgm:spPr/>
      <dgm:t>
        <a:bodyPr/>
        <a:lstStyle/>
        <a:p>
          <a:endParaRPr lang="en-US"/>
        </a:p>
      </dgm:t>
    </dgm:pt>
    <dgm:pt modelId="{7958D937-38F0-9549-8140-D64804CAF825}">
      <dgm:prSet phldrT="[Text]"/>
      <dgm:spPr/>
      <dgm:t>
        <a:bodyPr/>
        <a:lstStyle/>
        <a:p>
          <a:pPr rtl="0"/>
          <a:r>
            <a:rPr lang="en-US" dirty="0"/>
            <a:t>Source Population</a:t>
          </a:r>
        </a:p>
      </dgm:t>
    </dgm:pt>
    <dgm:pt modelId="{6B85445F-1BE5-4946-882B-08C57486D71E}" type="parTrans" cxnId="{B0419CA1-02F6-6740-A40C-3B66422A8EBA}">
      <dgm:prSet/>
      <dgm:spPr/>
      <dgm:t>
        <a:bodyPr/>
        <a:lstStyle/>
        <a:p>
          <a:endParaRPr lang="en-US"/>
        </a:p>
      </dgm:t>
    </dgm:pt>
    <dgm:pt modelId="{BEFFB5E4-20AB-2442-B06A-D638BB10C697}" type="sibTrans" cxnId="{B0419CA1-02F6-6740-A40C-3B66422A8EBA}">
      <dgm:prSet/>
      <dgm:spPr/>
      <dgm:t>
        <a:bodyPr/>
        <a:lstStyle/>
        <a:p>
          <a:endParaRPr lang="en-US"/>
        </a:p>
      </dgm:t>
    </dgm:pt>
    <dgm:pt modelId="{D9680AB3-9624-E44F-B68B-0476660BDD2E}">
      <dgm:prSet phldrT="[Text]"/>
      <dgm:spPr/>
      <dgm:t>
        <a:bodyPr/>
        <a:lstStyle/>
        <a:p>
          <a:pPr rtl="0"/>
          <a:r>
            <a:rPr lang="en-US" dirty="0"/>
            <a:t>Exposed</a:t>
          </a:r>
        </a:p>
      </dgm:t>
    </dgm:pt>
    <dgm:pt modelId="{AD53FF9D-3DD2-2745-A0AE-E5F935F16FF9}" type="parTrans" cxnId="{6CAF2821-ADA4-7049-86B6-59268DA985CE}">
      <dgm:prSet/>
      <dgm:spPr/>
      <dgm:t>
        <a:bodyPr/>
        <a:lstStyle/>
        <a:p>
          <a:pPr rtl="0"/>
          <a:endParaRPr lang="en-US"/>
        </a:p>
      </dgm:t>
    </dgm:pt>
    <dgm:pt modelId="{E8D22864-996A-6B41-BCBA-0A9BA655E580}" type="sibTrans" cxnId="{6CAF2821-ADA4-7049-86B6-59268DA985CE}">
      <dgm:prSet/>
      <dgm:spPr/>
      <dgm:t>
        <a:bodyPr/>
        <a:lstStyle/>
        <a:p>
          <a:endParaRPr lang="en-US"/>
        </a:p>
      </dgm:t>
    </dgm:pt>
    <dgm:pt modelId="{D75C7A6D-D26F-414A-BB11-40F0E9BBE862}">
      <dgm:prSet phldrT="[Text]"/>
      <dgm:spPr/>
      <dgm:t>
        <a:bodyPr/>
        <a:lstStyle/>
        <a:p>
          <a:pPr rtl="0"/>
          <a:r>
            <a:rPr lang="en-US" dirty="0"/>
            <a:t>Unexposed</a:t>
          </a:r>
        </a:p>
      </dgm:t>
    </dgm:pt>
    <dgm:pt modelId="{2BA2B884-38FC-C848-8C28-A115C4EB44B3}" type="parTrans" cxnId="{DE522227-EE8C-CC45-9525-8DE2BDB343C1}">
      <dgm:prSet/>
      <dgm:spPr/>
      <dgm:t>
        <a:bodyPr/>
        <a:lstStyle/>
        <a:p>
          <a:endParaRPr lang="en-US"/>
        </a:p>
      </dgm:t>
    </dgm:pt>
    <dgm:pt modelId="{8E04A948-6D25-DD41-9978-B0307D0FBE1F}" type="sibTrans" cxnId="{DE522227-EE8C-CC45-9525-8DE2BDB343C1}">
      <dgm:prSet/>
      <dgm:spPr/>
      <dgm:t>
        <a:bodyPr/>
        <a:lstStyle/>
        <a:p>
          <a:endParaRPr lang="en-US"/>
        </a:p>
      </dgm:t>
    </dgm:pt>
    <dgm:pt modelId="{145522F1-13AB-C64E-B10E-431993BD10CD}">
      <dgm:prSet phldrT="[Text]"/>
      <dgm:spPr/>
      <dgm:t>
        <a:bodyPr/>
        <a:lstStyle/>
        <a:p>
          <a:pPr rtl="0"/>
          <a:r>
            <a:rPr lang="en-US" dirty="0"/>
            <a:t>People </a:t>
          </a:r>
          <a:r>
            <a:rPr lang="en-US" b="0" dirty="0">
              <a:solidFill>
                <a:srgbClr val="FF0000"/>
              </a:solidFill>
            </a:rPr>
            <a:t>Without</a:t>
          </a:r>
          <a:r>
            <a:rPr lang="en-US" dirty="0"/>
            <a:t> the Disease</a:t>
          </a:r>
        </a:p>
      </dgm:t>
    </dgm:pt>
    <dgm:pt modelId="{023E9C36-F0B6-914F-A22E-187BC107991C}" type="parTrans" cxnId="{267C1446-B0B1-4542-AC62-FAF8056A9C71}">
      <dgm:prSet/>
      <dgm:spPr/>
      <dgm:t>
        <a:bodyPr/>
        <a:lstStyle/>
        <a:p>
          <a:endParaRPr lang="en-US"/>
        </a:p>
      </dgm:t>
    </dgm:pt>
    <dgm:pt modelId="{1CBD302E-0AA3-1C4B-9E0A-6668812A2F51}" type="sibTrans" cxnId="{267C1446-B0B1-4542-AC62-FAF8056A9C71}">
      <dgm:prSet/>
      <dgm:spPr/>
      <dgm:t>
        <a:bodyPr/>
        <a:lstStyle/>
        <a:p>
          <a:endParaRPr lang="en-US"/>
        </a:p>
      </dgm:t>
    </dgm:pt>
    <dgm:pt modelId="{AA2346A0-869F-9049-AB75-60F63D044352}">
      <dgm:prSet phldrT="[Text]"/>
      <dgm:spPr/>
      <dgm:t>
        <a:bodyPr/>
        <a:lstStyle/>
        <a:p>
          <a:pPr rtl="0"/>
          <a:r>
            <a:rPr lang="en-US" dirty="0"/>
            <a:t>Disease</a:t>
          </a:r>
        </a:p>
      </dgm:t>
    </dgm:pt>
    <dgm:pt modelId="{0A8BACF4-8D7F-F24C-9F69-2FF847F4B860}" type="parTrans" cxnId="{A17D44A0-7453-DC40-BFC1-3B3706AD0794}">
      <dgm:prSet/>
      <dgm:spPr/>
      <dgm:t>
        <a:bodyPr/>
        <a:lstStyle/>
        <a:p>
          <a:endParaRPr lang="en-US"/>
        </a:p>
      </dgm:t>
    </dgm:pt>
    <dgm:pt modelId="{EE483109-3F70-1F4A-B903-17C82C1D3219}" type="sibTrans" cxnId="{A17D44A0-7453-DC40-BFC1-3B3706AD0794}">
      <dgm:prSet/>
      <dgm:spPr/>
      <dgm:t>
        <a:bodyPr/>
        <a:lstStyle/>
        <a:p>
          <a:endParaRPr lang="en-US"/>
        </a:p>
      </dgm:t>
    </dgm:pt>
    <dgm:pt modelId="{0C739A9A-7A5B-6847-955D-431528EBCFD0}">
      <dgm:prSet phldrT="[Text]"/>
      <dgm:spPr/>
      <dgm:t>
        <a:bodyPr/>
        <a:lstStyle/>
        <a:p>
          <a:pPr rtl="0"/>
          <a:r>
            <a:rPr lang="en-US" dirty="0"/>
            <a:t>No Disease</a:t>
          </a:r>
        </a:p>
      </dgm:t>
    </dgm:pt>
    <dgm:pt modelId="{7B732110-7E43-7D49-AA28-168697E87507}" type="parTrans" cxnId="{30B9F268-50EB-754F-846E-5D5B74E6131F}">
      <dgm:prSet/>
      <dgm:spPr/>
      <dgm:t>
        <a:bodyPr/>
        <a:lstStyle/>
        <a:p>
          <a:endParaRPr lang="en-US"/>
        </a:p>
      </dgm:t>
    </dgm:pt>
    <dgm:pt modelId="{50B70A31-D673-D64D-B01B-F797B944EBA9}" type="sibTrans" cxnId="{30B9F268-50EB-754F-846E-5D5B74E6131F}">
      <dgm:prSet/>
      <dgm:spPr/>
      <dgm:t>
        <a:bodyPr/>
        <a:lstStyle/>
        <a:p>
          <a:endParaRPr lang="en-US"/>
        </a:p>
      </dgm:t>
    </dgm:pt>
    <dgm:pt modelId="{3B79359C-7501-8441-BD5B-C76DC4A113C3}">
      <dgm:prSet phldrT="[Text]"/>
      <dgm:spPr/>
      <dgm:t>
        <a:bodyPr/>
        <a:lstStyle/>
        <a:p>
          <a:pPr rtl="0"/>
          <a:r>
            <a:rPr lang="en-US" dirty="0"/>
            <a:t>Disease</a:t>
          </a:r>
        </a:p>
      </dgm:t>
    </dgm:pt>
    <dgm:pt modelId="{5FC20D04-F098-534B-8029-132E7D526B33}" type="parTrans" cxnId="{3313CAB3-6FAC-B245-A164-5E95463A0E22}">
      <dgm:prSet/>
      <dgm:spPr/>
      <dgm:t>
        <a:bodyPr/>
        <a:lstStyle/>
        <a:p>
          <a:endParaRPr lang="en-US"/>
        </a:p>
      </dgm:t>
    </dgm:pt>
    <dgm:pt modelId="{BD477236-2C25-2346-AAE3-C34C579A7CC1}" type="sibTrans" cxnId="{3313CAB3-6FAC-B245-A164-5E95463A0E22}">
      <dgm:prSet/>
      <dgm:spPr/>
      <dgm:t>
        <a:bodyPr/>
        <a:lstStyle/>
        <a:p>
          <a:endParaRPr lang="en-US"/>
        </a:p>
      </dgm:t>
    </dgm:pt>
    <dgm:pt modelId="{01BF3BAA-CF0A-104C-A6A0-A6DC093ADBB5}">
      <dgm:prSet phldrT="[Text]"/>
      <dgm:spPr/>
      <dgm:t>
        <a:bodyPr/>
        <a:lstStyle/>
        <a:p>
          <a:pPr rtl="0"/>
          <a:r>
            <a:rPr lang="en-US" dirty="0"/>
            <a:t>No Disease</a:t>
          </a:r>
        </a:p>
      </dgm:t>
    </dgm:pt>
    <dgm:pt modelId="{A5BE96EA-23BD-6B42-83EA-E8876E33B7BC}" type="parTrans" cxnId="{5DB6FB2A-64BC-3C4C-88AD-07A9F01917D1}">
      <dgm:prSet/>
      <dgm:spPr/>
      <dgm:t>
        <a:bodyPr/>
        <a:lstStyle/>
        <a:p>
          <a:endParaRPr lang="en-US"/>
        </a:p>
      </dgm:t>
    </dgm:pt>
    <dgm:pt modelId="{11832228-A5E8-2D41-94AD-80F45C9F3413}" type="sibTrans" cxnId="{5DB6FB2A-64BC-3C4C-88AD-07A9F01917D1}">
      <dgm:prSet/>
      <dgm:spPr/>
      <dgm:t>
        <a:bodyPr/>
        <a:lstStyle/>
        <a:p>
          <a:endParaRPr lang="en-US"/>
        </a:p>
      </dgm:t>
    </dgm:pt>
    <dgm:pt modelId="{CCCA60FE-250D-F34D-A46E-F6C91EB3FB78}" type="pres">
      <dgm:prSet presAssocID="{A9B43E29-A161-694D-8EC6-543949CF78BF}" presName="diagram" presStyleCnt="0">
        <dgm:presLayoutVars>
          <dgm:chPref val="1"/>
          <dgm:dir/>
          <dgm:animOne val="branch"/>
          <dgm:animLvl val="lvl"/>
          <dgm:resizeHandles val="exact"/>
        </dgm:presLayoutVars>
      </dgm:prSet>
      <dgm:spPr/>
    </dgm:pt>
    <dgm:pt modelId="{8A8C26B9-05A7-0342-9475-22B4A8A59597}" type="pres">
      <dgm:prSet presAssocID="{7958D937-38F0-9549-8140-D64804CAF825}" presName="root1" presStyleCnt="0"/>
      <dgm:spPr/>
    </dgm:pt>
    <dgm:pt modelId="{8F88C2DE-5CD6-A248-A11A-346597F93249}" type="pres">
      <dgm:prSet presAssocID="{7958D937-38F0-9549-8140-D64804CAF825}" presName="LevelOneTextNode" presStyleLbl="node0" presStyleIdx="0" presStyleCnt="1" custLinFactNeighborX="-42471" custLinFactNeighborY="-4443">
        <dgm:presLayoutVars>
          <dgm:chPref val="3"/>
        </dgm:presLayoutVars>
      </dgm:prSet>
      <dgm:spPr/>
    </dgm:pt>
    <dgm:pt modelId="{5C1124C4-91DA-7849-9E5F-2187ACFF77DA}" type="pres">
      <dgm:prSet presAssocID="{7958D937-38F0-9549-8140-D64804CAF825}" presName="level2hierChild" presStyleCnt="0"/>
      <dgm:spPr/>
    </dgm:pt>
    <dgm:pt modelId="{226CA6DA-DEC1-714C-98CE-393A8593EC95}" type="pres">
      <dgm:prSet presAssocID="{023E9C36-F0B6-914F-A22E-187BC107991C}" presName="conn2-1" presStyleLbl="parChTrans1D2" presStyleIdx="0" presStyleCnt="1"/>
      <dgm:spPr/>
    </dgm:pt>
    <dgm:pt modelId="{81C8382F-0CC7-3F40-8A20-523BDD6BD7E4}" type="pres">
      <dgm:prSet presAssocID="{023E9C36-F0B6-914F-A22E-187BC107991C}" presName="connTx" presStyleLbl="parChTrans1D2" presStyleIdx="0" presStyleCnt="1"/>
      <dgm:spPr/>
    </dgm:pt>
    <dgm:pt modelId="{7809817B-1873-E14A-97C7-FDD5AF106F0D}" type="pres">
      <dgm:prSet presAssocID="{145522F1-13AB-C64E-B10E-431993BD10CD}" presName="root2" presStyleCnt="0"/>
      <dgm:spPr/>
    </dgm:pt>
    <dgm:pt modelId="{80B7812C-7FB8-A34B-91C6-7FD440C70521}" type="pres">
      <dgm:prSet presAssocID="{145522F1-13AB-C64E-B10E-431993BD10CD}" presName="LevelTwoTextNode" presStyleLbl="node2" presStyleIdx="0" presStyleCnt="1" custLinFactNeighborX="-17089" custLinFactNeighborY="-5258">
        <dgm:presLayoutVars>
          <dgm:chPref val="3"/>
        </dgm:presLayoutVars>
      </dgm:prSet>
      <dgm:spPr/>
    </dgm:pt>
    <dgm:pt modelId="{D1D9CB3A-49BA-3B4E-95EA-B59068588E0A}" type="pres">
      <dgm:prSet presAssocID="{145522F1-13AB-C64E-B10E-431993BD10CD}" presName="level3hierChild" presStyleCnt="0"/>
      <dgm:spPr/>
    </dgm:pt>
    <dgm:pt modelId="{E1CA555D-EE43-1148-8C1C-52A0AD6107F8}" type="pres">
      <dgm:prSet presAssocID="{AD53FF9D-3DD2-2745-A0AE-E5F935F16FF9}" presName="conn2-1" presStyleLbl="parChTrans1D3" presStyleIdx="0" presStyleCnt="2"/>
      <dgm:spPr/>
    </dgm:pt>
    <dgm:pt modelId="{D952749E-FAC5-B44D-8CEC-568AC592F1F9}" type="pres">
      <dgm:prSet presAssocID="{AD53FF9D-3DD2-2745-A0AE-E5F935F16FF9}" presName="connTx" presStyleLbl="parChTrans1D3" presStyleIdx="0" presStyleCnt="2"/>
      <dgm:spPr/>
    </dgm:pt>
    <dgm:pt modelId="{3D701043-7CE7-4F4E-891E-0037A4EB6074}" type="pres">
      <dgm:prSet presAssocID="{D9680AB3-9624-E44F-B68B-0476660BDD2E}" presName="root2" presStyleCnt="0"/>
      <dgm:spPr/>
    </dgm:pt>
    <dgm:pt modelId="{E684465A-5433-6548-9A6D-5BF4D0E8D0E1}" type="pres">
      <dgm:prSet presAssocID="{D9680AB3-9624-E44F-B68B-0476660BDD2E}" presName="LevelTwoTextNode" presStyleLbl="node3" presStyleIdx="0" presStyleCnt="2" custScaleX="79403" custScaleY="71368" custLinFactNeighborX="-13130" custLinFactNeighborY="72">
        <dgm:presLayoutVars>
          <dgm:chPref val="3"/>
        </dgm:presLayoutVars>
      </dgm:prSet>
      <dgm:spPr/>
    </dgm:pt>
    <dgm:pt modelId="{66854BB1-8517-0E40-8018-1F19F4D4911D}" type="pres">
      <dgm:prSet presAssocID="{D9680AB3-9624-E44F-B68B-0476660BDD2E}" presName="level3hierChild" presStyleCnt="0"/>
      <dgm:spPr/>
    </dgm:pt>
    <dgm:pt modelId="{A07F4F1F-907E-0D49-8FD0-27A6E6D79826}" type="pres">
      <dgm:prSet presAssocID="{0A8BACF4-8D7F-F24C-9F69-2FF847F4B860}" presName="conn2-1" presStyleLbl="parChTrans1D4" presStyleIdx="0" presStyleCnt="4"/>
      <dgm:spPr/>
    </dgm:pt>
    <dgm:pt modelId="{2338F150-2B79-2249-93C2-3D70D00849F6}" type="pres">
      <dgm:prSet presAssocID="{0A8BACF4-8D7F-F24C-9F69-2FF847F4B860}" presName="connTx" presStyleLbl="parChTrans1D4" presStyleIdx="0" presStyleCnt="4"/>
      <dgm:spPr/>
    </dgm:pt>
    <dgm:pt modelId="{5E179C30-F904-9F46-B5B7-6FF02E063AF0}" type="pres">
      <dgm:prSet presAssocID="{AA2346A0-869F-9049-AB75-60F63D044352}" presName="root2" presStyleCnt="0"/>
      <dgm:spPr/>
    </dgm:pt>
    <dgm:pt modelId="{A1363783-1C42-4F43-8EAD-D66A65A9503A}" type="pres">
      <dgm:prSet presAssocID="{AA2346A0-869F-9049-AB75-60F63D044352}" presName="LevelTwoTextNode" presStyleLbl="node4" presStyleIdx="0" presStyleCnt="4">
        <dgm:presLayoutVars>
          <dgm:chPref val="3"/>
        </dgm:presLayoutVars>
      </dgm:prSet>
      <dgm:spPr/>
    </dgm:pt>
    <dgm:pt modelId="{F7FAD0AD-1E9B-014A-9343-66BFAFC97858}" type="pres">
      <dgm:prSet presAssocID="{AA2346A0-869F-9049-AB75-60F63D044352}" presName="level3hierChild" presStyleCnt="0"/>
      <dgm:spPr/>
    </dgm:pt>
    <dgm:pt modelId="{AEDC23AC-D562-854F-839C-D7DB30D95186}" type="pres">
      <dgm:prSet presAssocID="{7B732110-7E43-7D49-AA28-168697E87507}" presName="conn2-1" presStyleLbl="parChTrans1D4" presStyleIdx="1" presStyleCnt="4"/>
      <dgm:spPr/>
    </dgm:pt>
    <dgm:pt modelId="{7A4E406A-DF5E-6A40-9DA9-48874A0DEC68}" type="pres">
      <dgm:prSet presAssocID="{7B732110-7E43-7D49-AA28-168697E87507}" presName="connTx" presStyleLbl="parChTrans1D4" presStyleIdx="1" presStyleCnt="4"/>
      <dgm:spPr/>
    </dgm:pt>
    <dgm:pt modelId="{69F5E92F-F9F4-A64D-81E6-0C7639E3A63B}" type="pres">
      <dgm:prSet presAssocID="{0C739A9A-7A5B-6847-955D-431528EBCFD0}" presName="root2" presStyleCnt="0"/>
      <dgm:spPr/>
    </dgm:pt>
    <dgm:pt modelId="{F6EB871B-8241-1C42-BD4E-A0F57DEE56A3}" type="pres">
      <dgm:prSet presAssocID="{0C739A9A-7A5B-6847-955D-431528EBCFD0}" presName="LevelTwoTextNode" presStyleLbl="node4" presStyleIdx="1" presStyleCnt="4">
        <dgm:presLayoutVars>
          <dgm:chPref val="3"/>
        </dgm:presLayoutVars>
      </dgm:prSet>
      <dgm:spPr/>
    </dgm:pt>
    <dgm:pt modelId="{C7D6BEFC-0230-9B48-864D-1AE7028284EA}" type="pres">
      <dgm:prSet presAssocID="{0C739A9A-7A5B-6847-955D-431528EBCFD0}" presName="level3hierChild" presStyleCnt="0"/>
      <dgm:spPr/>
    </dgm:pt>
    <dgm:pt modelId="{F6226C26-2BB7-F24B-A13C-8D0DC94D1554}" type="pres">
      <dgm:prSet presAssocID="{2BA2B884-38FC-C848-8C28-A115C4EB44B3}" presName="conn2-1" presStyleLbl="parChTrans1D3" presStyleIdx="1" presStyleCnt="2"/>
      <dgm:spPr/>
    </dgm:pt>
    <dgm:pt modelId="{CFEB35B5-4C85-8B4A-B2E1-B3E6EBD0C66A}" type="pres">
      <dgm:prSet presAssocID="{2BA2B884-38FC-C848-8C28-A115C4EB44B3}" presName="connTx" presStyleLbl="parChTrans1D3" presStyleIdx="1" presStyleCnt="2"/>
      <dgm:spPr/>
    </dgm:pt>
    <dgm:pt modelId="{33D1E5AF-0747-6F4C-91FE-CD2565E519DB}" type="pres">
      <dgm:prSet presAssocID="{D75C7A6D-D26F-414A-BB11-40F0E9BBE862}" presName="root2" presStyleCnt="0"/>
      <dgm:spPr/>
    </dgm:pt>
    <dgm:pt modelId="{B70956BD-0E33-4A49-8027-08C6683514C4}" type="pres">
      <dgm:prSet presAssocID="{D75C7A6D-D26F-414A-BB11-40F0E9BBE862}" presName="LevelTwoTextNode" presStyleLbl="node3" presStyleIdx="1" presStyleCnt="2" custScaleX="77204" custScaleY="81514" custLinFactNeighborX="-13380" custLinFactNeighborY="991">
        <dgm:presLayoutVars>
          <dgm:chPref val="3"/>
        </dgm:presLayoutVars>
      </dgm:prSet>
      <dgm:spPr/>
    </dgm:pt>
    <dgm:pt modelId="{818DF1FA-E0AE-4143-9979-FA16F987AEF1}" type="pres">
      <dgm:prSet presAssocID="{D75C7A6D-D26F-414A-BB11-40F0E9BBE862}" presName="level3hierChild" presStyleCnt="0"/>
      <dgm:spPr/>
    </dgm:pt>
    <dgm:pt modelId="{840E5851-9B16-AB42-B910-9738ADCC8420}" type="pres">
      <dgm:prSet presAssocID="{5FC20D04-F098-534B-8029-132E7D526B33}" presName="conn2-1" presStyleLbl="parChTrans1D4" presStyleIdx="2" presStyleCnt="4"/>
      <dgm:spPr/>
    </dgm:pt>
    <dgm:pt modelId="{7AF1D712-029C-A347-89A0-D199587C505D}" type="pres">
      <dgm:prSet presAssocID="{5FC20D04-F098-534B-8029-132E7D526B33}" presName="connTx" presStyleLbl="parChTrans1D4" presStyleIdx="2" presStyleCnt="4"/>
      <dgm:spPr/>
    </dgm:pt>
    <dgm:pt modelId="{6C232486-4013-8044-9CD5-B624E7859F4B}" type="pres">
      <dgm:prSet presAssocID="{3B79359C-7501-8441-BD5B-C76DC4A113C3}" presName="root2" presStyleCnt="0"/>
      <dgm:spPr/>
    </dgm:pt>
    <dgm:pt modelId="{A5C6B018-7966-0840-A54A-EBE18EFB8A6B}" type="pres">
      <dgm:prSet presAssocID="{3B79359C-7501-8441-BD5B-C76DC4A113C3}" presName="LevelTwoTextNode" presStyleLbl="node4" presStyleIdx="2" presStyleCnt="4">
        <dgm:presLayoutVars>
          <dgm:chPref val="3"/>
        </dgm:presLayoutVars>
      </dgm:prSet>
      <dgm:spPr/>
    </dgm:pt>
    <dgm:pt modelId="{47892ECB-6F80-9046-86C0-24B76A9E3E74}" type="pres">
      <dgm:prSet presAssocID="{3B79359C-7501-8441-BD5B-C76DC4A113C3}" presName="level3hierChild" presStyleCnt="0"/>
      <dgm:spPr/>
    </dgm:pt>
    <dgm:pt modelId="{B3991DC8-1DE0-3E42-890D-54E6EDCF7AFA}" type="pres">
      <dgm:prSet presAssocID="{A5BE96EA-23BD-6B42-83EA-E8876E33B7BC}" presName="conn2-1" presStyleLbl="parChTrans1D4" presStyleIdx="3" presStyleCnt="4"/>
      <dgm:spPr/>
    </dgm:pt>
    <dgm:pt modelId="{780751D1-A504-B244-849F-372D77E867A4}" type="pres">
      <dgm:prSet presAssocID="{A5BE96EA-23BD-6B42-83EA-E8876E33B7BC}" presName="connTx" presStyleLbl="parChTrans1D4" presStyleIdx="3" presStyleCnt="4"/>
      <dgm:spPr/>
    </dgm:pt>
    <dgm:pt modelId="{4A401A87-2A6A-A543-B48F-7BAF9C13072E}" type="pres">
      <dgm:prSet presAssocID="{01BF3BAA-CF0A-104C-A6A0-A6DC093ADBB5}" presName="root2" presStyleCnt="0"/>
      <dgm:spPr/>
    </dgm:pt>
    <dgm:pt modelId="{C12D14CB-73E9-A74E-AB94-332F12AFD406}" type="pres">
      <dgm:prSet presAssocID="{01BF3BAA-CF0A-104C-A6A0-A6DC093ADBB5}" presName="LevelTwoTextNode" presStyleLbl="node4" presStyleIdx="3" presStyleCnt="4">
        <dgm:presLayoutVars>
          <dgm:chPref val="3"/>
        </dgm:presLayoutVars>
      </dgm:prSet>
      <dgm:spPr/>
    </dgm:pt>
    <dgm:pt modelId="{7E4A2F2B-E7F9-1C46-BA39-F217AB93AE61}" type="pres">
      <dgm:prSet presAssocID="{01BF3BAA-CF0A-104C-A6A0-A6DC093ADBB5}" presName="level3hierChild" presStyleCnt="0"/>
      <dgm:spPr/>
    </dgm:pt>
  </dgm:ptLst>
  <dgm:cxnLst>
    <dgm:cxn modelId="{BB912506-1A77-DE49-A140-09B27653DE23}" type="presOf" srcId="{D9680AB3-9624-E44F-B68B-0476660BDD2E}" destId="{E684465A-5433-6548-9A6D-5BF4D0E8D0E1}" srcOrd="0" destOrd="0" presId="urn:microsoft.com/office/officeart/2005/8/layout/hierarchy2"/>
    <dgm:cxn modelId="{6AA93E08-2E8C-8B4E-8831-56CE42E1D388}" type="presOf" srcId="{AD53FF9D-3DD2-2745-A0AE-E5F935F16FF9}" destId="{E1CA555D-EE43-1148-8C1C-52A0AD6107F8}" srcOrd="0" destOrd="0" presId="urn:microsoft.com/office/officeart/2005/8/layout/hierarchy2"/>
    <dgm:cxn modelId="{88385311-7042-C447-808A-CC59E4FF2E0A}" type="presOf" srcId="{D75C7A6D-D26F-414A-BB11-40F0E9BBE862}" destId="{B70956BD-0E33-4A49-8027-08C6683514C4}" srcOrd="0" destOrd="0" presId="urn:microsoft.com/office/officeart/2005/8/layout/hierarchy2"/>
    <dgm:cxn modelId="{A9A94418-91DA-CF47-A9AC-13D4BA3D9F39}" type="presOf" srcId="{0C739A9A-7A5B-6847-955D-431528EBCFD0}" destId="{F6EB871B-8241-1C42-BD4E-A0F57DEE56A3}" srcOrd="0" destOrd="0" presId="urn:microsoft.com/office/officeart/2005/8/layout/hierarchy2"/>
    <dgm:cxn modelId="{6CAF2821-ADA4-7049-86B6-59268DA985CE}" srcId="{145522F1-13AB-C64E-B10E-431993BD10CD}" destId="{D9680AB3-9624-E44F-B68B-0476660BDD2E}" srcOrd="0" destOrd="0" parTransId="{AD53FF9D-3DD2-2745-A0AE-E5F935F16FF9}" sibTransId="{E8D22864-996A-6B41-BCBA-0A9BA655E580}"/>
    <dgm:cxn modelId="{DE522227-EE8C-CC45-9525-8DE2BDB343C1}" srcId="{145522F1-13AB-C64E-B10E-431993BD10CD}" destId="{D75C7A6D-D26F-414A-BB11-40F0E9BBE862}" srcOrd="1" destOrd="0" parTransId="{2BA2B884-38FC-C848-8C28-A115C4EB44B3}" sibTransId="{8E04A948-6D25-DD41-9978-B0307D0FBE1F}"/>
    <dgm:cxn modelId="{5DB6FB2A-64BC-3C4C-88AD-07A9F01917D1}" srcId="{D75C7A6D-D26F-414A-BB11-40F0E9BBE862}" destId="{01BF3BAA-CF0A-104C-A6A0-A6DC093ADBB5}" srcOrd="1" destOrd="0" parTransId="{A5BE96EA-23BD-6B42-83EA-E8876E33B7BC}" sibTransId="{11832228-A5E8-2D41-94AD-80F45C9F3413}"/>
    <dgm:cxn modelId="{0818B337-F7CF-4A42-96DF-09E4A430F541}" type="presOf" srcId="{5FC20D04-F098-534B-8029-132E7D526B33}" destId="{840E5851-9B16-AB42-B910-9738ADCC8420}" srcOrd="0" destOrd="0" presId="urn:microsoft.com/office/officeart/2005/8/layout/hierarchy2"/>
    <dgm:cxn modelId="{F64B163C-812A-4845-BE10-904FDDAFE9D4}" type="presOf" srcId="{7B732110-7E43-7D49-AA28-168697E87507}" destId="{7A4E406A-DF5E-6A40-9DA9-48874A0DEC68}" srcOrd="1" destOrd="0" presId="urn:microsoft.com/office/officeart/2005/8/layout/hierarchy2"/>
    <dgm:cxn modelId="{267C1446-B0B1-4542-AC62-FAF8056A9C71}" srcId="{7958D937-38F0-9549-8140-D64804CAF825}" destId="{145522F1-13AB-C64E-B10E-431993BD10CD}" srcOrd="0" destOrd="0" parTransId="{023E9C36-F0B6-914F-A22E-187BC107991C}" sibTransId="{1CBD302E-0AA3-1C4B-9E0A-6668812A2F51}"/>
    <dgm:cxn modelId="{F9261A52-1552-A742-BDB4-CB41E38A40F2}" type="presOf" srcId="{AD53FF9D-3DD2-2745-A0AE-E5F935F16FF9}" destId="{D952749E-FAC5-B44D-8CEC-568AC592F1F9}" srcOrd="1" destOrd="0" presId="urn:microsoft.com/office/officeart/2005/8/layout/hierarchy2"/>
    <dgm:cxn modelId="{30B9F268-50EB-754F-846E-5D5B74E6131F}" srcId="{D9680AB3-9624-E44F-B68B-0476660BDD2E}" destId="{0C739A9A-7A5B-6847-955D-431528EBCFD0}" srcOrd="1" destOrd="0" parTransId="{7B732110-7E43-7D49-AA28-168697E87507}" sibTransId="{50B70A31-D673-D64D-B01B-F797B944EBA9}"/>
    <dgm:cxn modelId="{A016C574-74E0-4E45-B203-CF92FEFACCA2}" type="presOf" srcId="{A9B43E29-A161-694D-8EC6-543949CF78BF}" destId="{CCCA60FE-250D-F34D-A46E-F6C91EB3FB78}" srcOrd="0" destOrd="0" presId="urn:microsoft.com/office/officeart/2005/8/layout/hierarchy2"/>
    <dgm:cxn modelId="{4E768B88-C96F-594B-8313-B650158ABBBC}" type="presOf" srcId="{023E9C36-F0B6-914F-A22E-187BC107991C}" destId="{81C8382F-0CC7-3F40-8A20-523BDD6BD7E4}" srcOrd="1" destOrd="0" presId="urn:microsoft.com/office/officeart/2005/8/layout/hierarchy2"/>
    <dgm:cxn modelId="{0A91518C-573D-F247-B6DF-7CE775DE3A78}" type="presOf" srcId="{5FC20D04-F098-534B-8029-132E7D526B33}" destId="{7AF1D712-029C-A347-89A0-D199587C505D}" srcOrd="1" destOrd="0" presId="urn:microsoft.com/office/officeart/2005/8/layout/hierarchy2"/>
    <dgm:cxn modelId="{08413790-5C21-D845-B8BC-CB4A78687F8C}" type="presOf" srcId="{A5BE96EA-23BD-6B42-83EA-E8876E33B7BC}" destId="{B3991DC8-1DE0-3E42-890D-54E6EDCF7AFA}" srcOrd="0" destOrd="0" presId="urn:microsoft.com/office/officeart/2005/8/layout/hierarchy2"/>
    <dgm:cxn modelId="{25922796-FF61-3042-B9BF-ADA9A41D0D64}" type="presOf" srcId="{7958D937-38F0-9549-8140-D64804CAF825}" destId="{8F88C2DE-5CD6-A248-A11A-346597F93249}" srcOrd="0" destOrd="0" presId="urn:microsoft.com/office/officeart/2005/8/layout/hierarchy2"/>
    <dgm:cxn modelId="{61766D98-66C9-324B-B4A0-4190D49DB9CD}" type="presOf" srcId="{2BA2B884-38FC-C848-8C28-A115C4EB44B3}" destId="{CFEB35B5-4C85-8B4A-B2E1-B3E6EBD0C66A}" srcOrd="1" destOrd="0" presId="urn:microsoft.com/office/officeart/2005/8/layout/hierarchy2"/>
    <dgm:cxn modelId="{2A179099-D8F9-7D44-8885-4E824AF838EE}" type="presOf" srcId="{0A8BACF4-8D7F-F24C-9F69-2FF847F4B860}" destId="{2338F150-2B79-2249-93C2-3D70D00849F6}" srcOrd="1" destOrd="0" presId="urn:microsoft.com/office/officeart/2005/8/layout/hierarchy2"/>
    <dgm:cxn modelId="{A17D44A0-7453-DC40-BFC1-3B3706AD0794}" srcId="{D9680AB3-9624-E44F-B68B-0476660BDD2E}" destId="{AA2346A0-869F-9049-AB75-60F63D044352}" srcOrd="0" destOrd="0" parTransId="{0A8BACF4-8D7F-F24C-9F69-2FF847F4B860}" sibTransId="{EE483109-3F70-1F4A-B903-17C82C1D3219}"/>
    <dgm:cxn modelId="{B0419CA1-02F6-6740-A40C-3B66422A8EBA}" srcId="{A9B43E29-A161-694D-8EC6-543949CF78BF}" destId="{7958D937-38F0-9549-8140-D64804CAF825}" srcOrd="0" destOrd="0" parTransId="{6B85445F-1BE5-4946-882B-08C57486D71E}" sibTransId="{BEFFB5E4-20AB-2442-B06A-D638BB10C697}"/>
    <dgm:cxn modelId="{A28AA5B0-1780-A449-AE5A-9B29174B1E18}" type="presOf" srcId="{0A8BACF4-8D7F-F24C-9F69-2FF847F4B860}" destId="{A07F4F1F-907E-0D49-8FD0-27A6E6D79826}" srcOrd="0" destOrd="0" presId="urn:microsoft.com/office/officeart/2005/8/layout/hierarchy2"/>
    <dgm:cxn modelId="{3313CAB3-6FAC-B245-A164-5E95463A0E22}" srcId="{D75C7A6D-D26F-414A-BB11-40F0E9BBE862}" destId="{3B79359C-7501-8441-BD5B-C76DC4A113C3}" srcOrd="0" destOrd="0" parTransId="{5FC20D04-F098-534B-8029-132E7D526B33}" sibTransId="{BD477236-2C25-2346-AAE3-C34C579A7CC1}"/>
    <dgm:cxn modelId="{25BFE4BE-660E-8F42-BEA3-D313C435C0B5}" type="presOf" srcId="{145522F1-13AB-C64E-B10E-431993BD10CD}" destId="{80B7812C-7FB8-A34B-91C6-7FD440C70521}" srcOrd="0" destOrd="0" presId="urn:microsoft.com/office/officeart/2005/8/layout/hierarchy2"/>
    <dgm:cxn modelId="{7C3FE6C9-1E87-574C-91EB-D9BA191FFB03}" type="presOf" srcId="{3B79359C-7501-8441-BD5B-C76DC4A113C3}" destId="{A5C6B018-7966-0840-A54A-EBE18EFB8A6B}" srcOrd="0" destOrd="0" presId="urn:microsoft.com/office/officeart/2005/8/layout/hierarchy2"/>
    <dgm:cxn modelId="{0A6CA9CA-3420-B345-918D-AEE4A312080A}" type="presOf" srcId="{A5BE96EA-23BD-6B42-83EA-E8876E33B7BC}" destId="{780751D1-A504-B244-849F-372D77E867A4}" srcOrd="1" destOrd="0" presId="urn:microsoft.com/office/officeart/2005/8/layout/hierarchy2"/>
    <dgm:cxn modelId="{0AB33AD2-3F7A-5445-B66F-EA56ACCF4FB1}" type="presOf" srcId="{023E9C36-F0B6-914F-A22E-187BC107991C}" destId="{226CA6DA-DEC1-714C-98CE-393A8593EC95}" srcOrd="0" destOrd="0" presId="urn:microsoft.com/office/officeart/2005/8/layout/hierarchy2"/>
    <dgm:cxn modelId="{5040E0DB-D6F0-A14E-97D9-4ADD7A4EFD0B}" type="presOf" srcId="{2BA2B884-38FC-C848-8C28-A115C4EB44B3}" destId="{F6226C26-2BB7-F24B-A13C-8D0DC94D1554}" srcOrd="0" destOrd="0" presId="urn:microsoft.com/office/officeart/2005/8/layout/hierarchy2"/>
    <dgm:cxn modelId="{DBDBFBDC-B656-4D4E-8890-5A096F2C90D4}" type="presOf" srcId="{AA2346A0-869F-9049-AB75-60F63D044352}" destId="{A1363783-1C42-4F43-8EAD-D66A65A9503A}" srcOrd="0" destOrd="0" presId="urn:microsoft.com/office/officeart/2005/8/layout/hierarchy2"/>
    <dgm:cxn modelId="{F95D9CE4-5298-D444-AA37-5301BF309697}" type="presOf" srcId="{7B732110-7E43-7D49-AA28-168697E87507}" destId="{AEDC23AC-D562-854F-839C-D7DB30D95186}" srcOrd="0" destOrd="0" presId="urn:microsoft.com/office/officeart/2005/8/layout/hierarchy2"/>
    <dgm:cxn modelId="{61C147F5-41A1-B146-BB65-D51EE7EA70EB}" type="presOf" srcId="{01BF3BAA-CF0A-104C-A6A0-A6DC093ADBB5}" destId="{C12D14CB-73E9-A74E-AB94-332F12AFD406}" srcOrd="0" destOrd="0" presId="urn:microsoft.com/office/officeart/2005/8/layout/hierarchy2"/>
    <dgm:cxn modelId="{CB7F3318-7333-044F-9F88-D3D247D9AACD}" type="presParOf" srcId="{CCCA60FE-250D-F34D-A46E-F6C91EB3FB78}" destId="{8A8C26B9-05A7-0342-9475-22B4A8A59597}" srcOrd="0" destOrd="0" presId="urn:microsoft.com/office/officeart/2005/8/layout/hierarchy2"/>
    <dgm:cxn modelId="{6B73C45C-3A16-5946-852E-31BBC568AA71}" type="presParOf" srcId="{8A8C26B9-05A7-0342-9475-22B4A8A59597}" destId="{8F88C2DE-5CD6-A248-A11A-346597F93249}" srcOrd="0" destOrd="0" presId="urn:microsoft.com/office/officeart/2005/8/layout/hierarchy2"/>
    <dgm:cxn modelId="{2D3512D8-CB53-8B4D-A39E-04E12BBBB837}" type="presParOf" srcId="{8A8C26B9-05A7-0342-9475-22B4A8A59597}" destId="{5C1124C4-91DA-7849-9E5F-2187ACFF77DA}" srcOrd="1" destOrd="0" presId="urn:microsoft.com/office/officeart/2005/8/layout/hierarchy2"/>
    <dgm:cxn modelId="{E98971FA-0B65-764A-AFC6-EFA530AD8128}" type="presParOf" srcId="{5C1124C4-91DA-7849-9E5F-2187ACFF77DA}" destId="{226CA6DA-DEC1-714C-98CE-393A8593EC95}" srcOrd="0" destOrd="0" presId="urn:microsoft.com/office/officeart/2005/8/layout/hierarchy2"/>
    <dgm:cxn modelId="{3EA4C99A-A3F4-244F-AEAB-A45D86702B10}" type="presParOf" srcId="{226CA6DA-DEC1-714C-98CE-393A8593EC95}" destId="{81C8382F-0CC7-3F40-8A20-523BDD6BD7E4}" srcOrd="0" destOrd="0" presId="urn:microsoft.com/office/officeart/2005/8/layout/hierarchy2"/>
    <dgm:cxn modelId="{8546D0B7-8107-2243-9E48-E396D0F6D39E}" type="presParOf" srcId="{5C1124C4-91DA-7849-9E5F-2187ACFF77DA}" destId="{7809817B-1873-E14A-97C7-FDD5AF106F0D}" srcOrd="1" destOrd="0" presId="urn:microsoft.com/office/officeart/2005/8/layout/hierarchy2"/>
    <dgm:cxn modelId="{CDDAD606-65FF-3B4F-98F5-8BC529DA0001}" type="presParOf" srcId="{7809817B-1873-E14A-97C7-FDD5AF106F0D}" destId="{80B7812C-7FB8-A34B-91C6-7FD440C70521}" srcOrd="0" destOrd="0" presId="urn:microsoft.com/office/officeart/2005/8/layout/hierarchy2"/>
    <dgm:cxn modelId="{0B55E7F9-18AE-4246-858A-0332FA7B4B79}" type="presParOf" srcId="{7809817B-1873-E14A-97C7-FDD5AF106F0D}" destId="{D1D9CB3A-49BA-3B4E-95EA-B59068588E0A}" srcOrd="1" destOrd="0" presId="urn:microsoft.com/office/officeart/2005/8/layout/hierarchy2"/>
    <dgm:cxn modelId="{FAA73CB5-FB43-044D-A270-950FCEEA3F97}" type="presParOf" srcId="{D1D9CB3A-49BA-3B4E-95EA-B59068588E0A}" destId="{E1CA555D-EE43-1148-8C1C-52A0AD6107F8}" srcOrd="0" destOrd="0" presId="urn:microsoft.com/office/officeart/2005/8/layout/hierarchy2"/>
    <dgm:cxn modelId="{6225ECCF-F819-D54A-8609-B5EB4B80E234}" type="presParOf" srcId="{E1CA555D-EE43-1148-8C1C-52A0AD6107F8}" destId="{D952749E-FAC5-B44D-8CEC-568AC592F1F9}" srcOrd="0" destOrd="0" presId="urn:microsoft.com/office/officeart/2005/8/layout/hierarchy2"/>
    <dgm:cxn modelId="{8A656A37-AF61-1146-BB7C-866184A49EFC}" type="presParOf" srcId="{D1D9CB3A-49BA-3B4E-95EA-B59068588E0A}" destId="{3D701043-7CE7-4F4E-891E-0037A4EB6074}" srcOrd="1" destOrd="0" presId="urn:microsoft.com/office/officeart/2005/8/layout/hierarchy2"/>
    <dgm:cxn modelId="{8CB89AB4-ED8A-A040-BB86-F713996D6172}" type="presParOf" srcId="{3D701043-7CE7-4F4E-891E-0037A4EB6074}" destId="{E684465A-5433-6548-9A6D-5BF4D0E8D0E1}" srcOrd="0" destOrd="0" presId="urn:microsoft.com/office/officeart/2005/8/layout/hierarchy2"/>
    <dgm:cxn modelId="{91F1DCA6-994A-E74E-8838-D3069639E38B}" type="presParOf" srcId="{3D701043-7CE7-4F4E-891E-0037A4EB6074}" destId="{66854BB1-8517-0E40-8018-1F19F4D4911D}" srcOrd="1" destOrd="0" presId="urn:microsoft.com/office/officeart/2005/8/layout/hierarchy2"/>
    <dgm:cxn modelId="{92FF9F30-3FBD-D142-9614-9D57A7E2F409}" type="presParOf" srcId="{66854BB1-8517-0E40-8018-1F19F4D4911D}" destId="{A07F4F1F-907E-0D49-8FD0-27A6E6D79826}" srcOrd="0" destOrd="0" presId="urn:microsoft.com/office/officeart/2005/8/layout/hierarchy2"/>
    <dgm:cxn modelId="{2508C573-6BB9-AD41-9A3E-334B40A57CA4}" type="presParOf" srcId="{A07F4F1F-907E-0D49-8FD0-27A6E6D79826}" destId="{2338F150-2B79-2249-93C2-3D70D00849F6}" srcOrd="0" destOrd="0" presId="urn:microsoft.com/office/officeart/2005/8/layout/hierarchy2"/>
    <dgm:cxn modelId="{B17DE61B-C88C-B647-8BF1-A88849ACB599}" type="presParOf" srcId="{66854BB1-8517-0E40-8018-1F19F4D4911D}" destId="{5E179C30-F904-9F46-B5B7-6FF02E063AF0}" srcOrd="1" destOrd="0" presId="urn:microsoft.com/office/officeart/2005/8/layout/hierarchy2"/>
    <dgm:cxn modelId="{07C5DD0B-4636-4F4A-9CA7-F2F88076CDD6}" type="presParOf" srcId="{5E179C30-F904-9F46-B5B7-6FF02E063AF0}" destId="{A1363783-1C42-4F43-8EAD-D66A65A9503A}" srcOrd="0" destOrd="0" presId="urn:microsoft.com/office/officeart/2005/8/layout/hierarchy2"/>
    <dgm:cxn modelId="{10815B12-CEC5-C54A-93C2-9CB4A2039C24}" type="presParOf" srcId="{5E179C30-F904-9F46-B5B7-6FF02E063AF0}" destId="{F7FAD0AD-1E9B-014A-9343-66BFAFC97858}" srcOrd="1" destOrd="0" presId="urn:microsoft.com/office/officeart/2005/8/layout/hierarchy2"/>
    <dgm:cxn modelId="{CDDDB930-94C6-F843-A3DF-0D5FE9C2C98B}" type="presParOf" srcId="{66854BB1-8517-0E40-8018-1F19F4D4911D}" destId="{AEDC23AC-D562-854F-839C-D7DB30D95186}" srcOrd="2" destOrd="0" presId="urn:microsoft.com/office/officeart/2005/8/layout/hierarchy2"/>
    <dgm:cxn modelId="{C03C0757-CA7D-4043-A753-113CCA0590F8}" type="presParOf" srcId="{AEDC23AC-D562-854F-839C-D7DB30D95186}" destId="{7A4E406A-DF5E-6A40-9DA9-48874A0DEC68}" srcOrd="0" destOrd="0" presId="urn:microsoft.com/office/officeart/2005/8/layout/hierarchy2"/>
    <dgm:cxn modelId="{24132104-8BC0-194A-93D7-4F303630622C}" type="presParOf" srcId="{66854BB1-8517-0E40-8018-1F19F4D4911D}" destId="{69F5E92F-F9F4-A64D-81E6-0C7639E3A63B}" srcOrd="3" destOrd="0" presId="urn:microsoft.com/office/officeart/2005/8/layout/hierarchy2"/>
    <dgm:cxn modelId="{A928F997-33A6-FB44-AEB1-FFB6166C93D3}" type="presParOf" srcId="{69F5E92F-F9F4-A64D-81E6-0C7639E3A63B}" destId="{F6EB871B-8241-1C42-BD4E-A0F57DEE56A3}" srcOrd="0" destOrd="0" presId="urn:microsoft.com/office/officeart/2005/8/layout/hierarchy2"/>
    <dgm:cxn modelId="{CF7A2EE6-8947-9E4E-8267-76CD840DD070}" type="presParOf" srcId="{69F5E92F-F9F4-A64D-81E6-0C7639E3A63B}" destId="{C7D6BEFC-0230-9B48-864D-1AE7028284EA}" srcOrd="1" destOrd="0" presId="urn:microsoft.com/office/officeart/2005/8/layout/hierarchy2"/>
    <dgm:cxn modelId="{A336CB0A-1632-D144-BF1C-274403B0C3B3}" type="presParOf" srcId="{D1D9CB3A-49BA-3B4E-95EA-B59068588E0A}" destId="{F6226C26-2BB7-F24B-A13C-8D0DC94D1554}" srcOrd="2" destOrd="0" presId="urn:microsoft.com/office/officeart/2005/8/layout/hierarchy2"/>
    <dgm:cxn modelId="{40E06B37-1172-3B4E-94C6-7FC75A1844BC}" type="presParOf" srcId="{F6226C26-2BB7-F24B-A13C-8D0DC94D1554}" destId="{CFEB35B5-4C85-8B4A-B2E1-B3E6EBD0C66A}" srcOrd="0" destOrd="0" presId="urn:microsoft.com/office/officeart/2005/8/layout/hierarchy2"/>
    <dgm:cxn modelId="{E41289BA-96E8-B949-9491-B78A94C244FF}" type="presParOf" srcId="{D1D9CB3A-49BA-3B4E-95EA-B59068588E0A}" destId="{33D1E5AF-0747-6F4C-91FE-CD2565E519DB}" srcOrd="3" destOrd="0" presId="urn:microsoft.com/office/officeart/2005/8/layout/hierarchy2"/>
    <dgm:cxn modelId="{74C2BE31-816A-6443-8E9B-C31FD9362D8C}" type="presParOf" srcId="{33D1E5AF-0747-6F4C-91FE-CD2565E519DB}" destId="{B70956BD-0E33-4A49-8027-08C6683514C4}" srcOrd="0" destOrd="0" presId="urn:microsoft.com/office/officeart/2005/8/layout/hierarchy2"/>
    <dgm:cxn modelId="{1AFC180E-0DE6-3D49-9E38-8FD92D0BE795}" type="presParOf" srcId="{33D1E5AF-0747-6F4C-91FE-CD2565E519DB}" destId="{818DF1FA-E0AE-4143-9979-FA16F987AEF1}" srcOrd="1" destOrd="0" presId="urn:microsoft.com/office/officeart/2005/8/layout/hierarchy2"/>
    <dgm:cxn modelId="{065C20C4-F037-FA44-8C08-B29E17E9CB6C}" type="presParOf" srcId="{818DF1FA-E0AE-4143-9979-FA16F987AEF1}" destId="{840E5851-9B16-AB42-B910-9738ADCC8420}" srcOrd="0" destOrd="0" presId="urn:microsoft.com/office/officeart/2005/8/layout/hierarchy2"/>
    <dgm:cxn modelId="{E5176667-83C7-A545-BFCB-766AB44CF139}" type="presParOf" srcId="{840E5851-9B16-AB42-B910-9738ADCC8420}" destId="{7AF1D712-029C-A347-89A0-D199587C505D}" srcOrd="0" destOrd="0" presId="urn:microsoft.com/office/officeart/2005/8/layout/hierarchy2"/>
    <dgm:cxn modelId="{04355F1B-DA8B-6C4F-B633-6D6DB81C82DD}" type="presParOf" srcId="{818DF1FA-E0AE-4143-9979-FA16F987AEF1}" destId="{6C232486-4013-8044-9CD5-B624E7859F4B}" srcOrd="1" destOrd="0" presId="urn:microsoft.com/office/officeart/2005/8/layout/hierarchy2"/>
    <dgm:cxn modelId="{4D9961B5-CB8C-7242-8CE4-7740D72F438E}" type="presParOf" srcId="{6C232486-4013-8044-9CD5-B624E7859F4B}" destId="{A5C6B018-7966-0840-A54A-EBE18EFB8A6B}" srcOrd="0" destOrd="0" presId="urn:microsoft.com/office/officeart/2005/8/layout/hierarchy2"/>
    <dgm:cxn modelId="{E12A7D87-9508-2E42-807B-DA8938AD8580}" type="presParOf" srcId="{6C232486-4013-8044-9CD5-B624E7859F4B}" destId="{47892ECB-6F80-9046-86C0-24B76A9E3E74}" srcOrd="1" destOrd="0" presId="urn:microsoft.com/office/officeart/2005/8/layout/hierarchy2"/>
    <dgm:cxn modelId="{4C912C96-AB77-9A44-A618-4685BA65E72B}" type="presParOf" srcId="{818DF1FA-E0AE-4143-9979-FA16F987AEF1}" destId="{B3991DC8-1DE0-3E42-890D-54E6EDCF7AFA}" srcOrd="2" destOrd="0" presId="urn:microsoft.com/office/officeart/2005/8/layout/hierarchy2"/>
    <dgm:cxn modelId="{92DE443E-DC15-8546-8AD6-A96B685D536C}" type="presParOf" srcId="{B3991DC8-1DE0-3E42-890D-54E6EDCF7AFA}" destId="{780751D1-A504-B244-849F-372D77E867A4}" srcOrd="0" destOrd="0" presId="urn:microsoft.com/office/officeart/2005/8/layout/hierarchy2"/>
    <dgm:cxn modelId="{755E1AAF-B222-114A-8F9B-35F1A9BD2C35}" type="presParOf" srcId="{818DF1FA-E0AE-4143-9979-FA16F987AEF1}" destId="{4A401A87-2A6A-A543-B48F-7BAF9C13072E}" srcOrd="3" destOrd="0" presId="urn:microsoft.com/office/officeart/2005/8/layout/hierarchy2"/>
    <dgm:cxn modelId="{3E55E349-E4E1-C54E-A112-56072371CDFB}" type="presParOf" srcId="{4A401A87-2A6A-A543-B48F-7BAF9C13072E}" destId="{C12D14CB-73E9-A74E-AB94-332F12AFD406}" srcOrd="0" destOrd="0" presId="urn:microsoft.com/office/officeart/2005/8/layout/hierarchy2"/>
    <dgm:cxn modelId="{09BC6442-C612-A54E-8FDA-273A63032EA6}" type="presParOf" srcId="{4A401A87-2A6A-A543-B48F-7BAF9C13072E}" destId="{7E4A2F2B-E7F9-1C46-BA39-F217AB93AE6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764761-E30F-7A45-9D09-0337732024BF}" type="doc">
      <dgm:prSet loTypeId="urn:microsoft.com/office/officeart/2005/8/layout/vProcess5" loCatId="" qsTypeId="urn:microsoft.com/office/officeart/2005/8/quickstyle/simple1" qsCatId="simple" csTypeId="urn:microsoft.com/office/officeart/2005/8/colors/accent1_2" csCatId="accent1" phldr="1"/>
      <dgm:spPr/>
      <dgm:t>
        <a:bodyPr/>
        <a:lstStyle/>
        <a:p>
          <a:endParaRPr lang="en-US"/>
        </a:p>
      </dgm:t>
    </dgm:pt>
    <dgm:pt modelId="{DDE3D36E-234F-DA40-8592-A4AD24D9927F}">
      <dgm:prSet phldrT="[Text]" custT="1"/>
      <dgm:spPr/>
      <dgm:t>
        <a:bodyPr/>
        <a:lstStyle/>
        <a:p>
          <a:pPr marL="0" indent="0">
            <a:tabLst>
              <a:tab pos="3686175" algn="l"/>
            </a:tabLst>
          </a:pPr>
          <a:r>
            <a:rPr lang="en-US" sz="1800" dirty="0"/>
            <a:t>1- Define a </a:t>
          </a:r>
          <a:r>
            <a:rPr lang="en-US" sz="1800" b="1" dirty="0">
              <a:solidFill>
                <a:schemeClr val="accent2"/>
              </a:solidFill>
            </a:rPr>
            <a:t>source</a:t>
          </a:r>
          <a:r>
            <a:rPr lang="en-US" sz="1800" dirty="0"/>
            <a:t> </a:t>
          </a:r>
          <a:r>
            <a:rPr lang="en-US" sz="1800" b="1" dirty="0">
              <a:solidFill>
                <a:schemeClr val="accent2"/>
              </a:solidFill>
            </a:rPr>
            <a:t>population</a:t>
          </a:r>
          <a:endParaRPr lang="en-US" sz="1800" dirty="0"/>
        </a:p>
      </dgm:t>
    </dgm:pt>
    <dgm:pt modelId="{A6D3C9C4-475C-3043-900C-0AF996130D74}" type="parTrans" cxnId="{9C1FD0E5-073F-7943-8785-3EE94EBDCA70}">
      <dgm:prSet/>
      <dgm:spPr/>
      <dgm:t>
        <a:bodyPr/>
        <a:lstStyle/>
        <a:p>
          <a:endParaRPr lang="en-US"/>
        </a:p>
      </dgm:t>
    </dgm:pt>
    <dgm:pt modelId="{0C942E59-83CA-7143-97FF-8721B9111AC9}" type="sibTrans" cxnId="{9C1FD0E5-073F-7943-8785-3EE94EBDCA70}">
      <dgm:prSet/>
      <dgm:spPr/>
      <dgm:t>
        <a:bodyPr/>
        <a:lstStyle/>
        <a:p>
          <a:endParaRPr lang="en-US"/>
        </a:p>
      </dgm:t>
    </dgm:pt>
    <dgm:pt modelId="{B906DA1B-1953-D04D-96E3-610469D8749F}">
      <dgm:prSet phldrT="[Text]" custT="1"/>
      <dgm:spPr/>
      <dgm:t>
        <a:bodyPr/>
        <a:lstStyle/>
        <a:p>
          <a:pPr marL="0" indent="0" rtl="0">
            <a:tabLst/>
          </a:pPr>
          <a:r>
            <a:rPr lang="en-US" sz="1400" dirty="0"/>
            <a:t>2- Select </a:t>
          </a:r>
          <a:r>
            <a:rPr lang="en-US" sz="1400" b="1" dirty="0">
              <a:solidFill>
                <a:schemeClr val="accent2"/>
              </a:solidFill>
            </a:rPr>
            <a:t>Study Populations (subjects &amp; controls): </a:t>
          </a:r>
          <a:r>
            <a:rPr lang="en-US" sz="1400" b="1" dirty="0">
              <a:solidFill>
                <a:srgbClr val="FF0000"/>
              </a:solidFill>
            </a:rPr>
            <a:t>two methods</a:t>
          </a:r>
          <a:r>
            <a:rPr lang="en-US" sz="1400" b="1" dirty="0">
              <a:solidFill>
                <a:schemeClr val="accent2"/>
              </a:solidFill>
            </a:rPr>
            <a:t>: </a:t>
          </a:r>
          <a:r>
            <a:rPr lang="en-US" sz="1400" b="0" u="none" dirty="0">
              <a:solidFill>
                <a:schemeClr val="bg2"/>
              </a:solidFill>
            </a:rPr>
            <a:t>based on </a:t>
          </a:r>
          <a:r>
            <a:rPr lang="en-US" sz="1400" b="1" u="none" dirty="0">
              <a:solidFill>
                <a:schemeClr val="accent2"/>
              </a:solidFill>
            </a:rPr>
            <a:t>exposure status </a:t>
          </a:r>
          <a:r>
            <a:rPr lang="en-US" sz="1400" b="0" u="none" dirty="0">
              <a:solidFill>
                <a:srgbClr val="FF0000"/>
              </a:solidFill>
            </a:rPr>
            <a:t>OR</a:t>
          </a:r>
          <a:r>
            <a:rPr lang="en-US" sz="1400" b="0" u="none" dirty="0">
              <a:solidFill>
                <a:schemeClr val="bg2"/>
              </a:solidFill>
            </a:rPr>
            <a:t> based </a:t>
          </a:r>
          <a:r>
            <a:rPr lang="en-US" sz="1400" b="1" u="none" dirty="0">
              <a:solidFill>
                <a:schemeClr val="accent2"/>
              </a:solidFill>
            </a:rPr>
            <a:t>on factor other than exposure </a:t>
          </a:r>
          <a:r>
            <a:rPr lang="en-US" sz="1400" b="0" u="none" dirty="0">
              <a:solidFill>
                <a:schemeClr val="bg2"/>
              </a:solidFill>
            </a:rPr>
            <a:t>e.g. geographic location</a:t>
          </a:r>
          <a:endParaRPr lang="en-US" sz="1400" b="1" u="sng" dirty="0">
            <a:solidFill>
              <a:schemeClr val="accent2"/>
            </a:solidFill>
          </a:endParaRPr>
        </a:p>
      </dgm:t>
    </dgm:pt>
    <dgm:pt modelId="{B44A70DF-EAE2-E04C-89D3-3A28E61F2D93}" type="parTrans" cxnId="{C4C69DD3-560E-E448-949D-D9C7C7D5B359}">
      <dgm:prSet/>
      <dgm:spPr/>
      <dgm:t>
        <a:bodyPr/>
        <a:lstStyle/>
        <a:p>
          <a:endParaRPr lang="en-US"/>
        </a:p>
      </dgm:t>
    </dgm:pt>
    <dgm:pt modelId="{119DE3DF-E2D5-0C4F-AA77-786743EAC843}" type="sibTrans" cxnId="{C4C69DD3-560E-E448-949D-D9C7C7D5B359}">
      <dgm:prSet/>
      <dgm:spPr/>
      <dgm:t>
        <a:bodyPr/>
        <a:lstStyle/>
        <a:p>
          <a:endParaRPr lang="en-US"/>
        </a:p>
      </dgm:t>
    </dgm:pt>
    <dgm:pt modelId="{E3E91215-A953-324C-A9A6-E58C54F5C066}">
      <dgm:prSet phldrT="[Text]" custT="1"/>
      <dgm:spPr/>
      <dgm:t>
        <a:bodyPr/>
        <a:lstStyle/>
        <a:p>
          <a:pPr rtl="0"/>
          <a:r>
            <a:rPr lang="en-US" sz="1800" dirty="0"/>
            <a:t>3- Measure the </a:t>
          </a:r>
          <a:r>
            <a:rPr lang="en-US" sz="1800" b="1" dirty="0">
              <a:solidFill>
                <a:schemeClr val="accent2"/>
              </a:solidFill>
            </a:rPr>
            <a:t>exposure </a:t>
          </a:r>
        </a:p>
      </dgm:t>
    </dgm:pt>
    <dgm:pt modelId="{6419A88D-CACF-2348-83C6-FBC2BF13EE77}" type="parTrans" cxnId="{599DA91E-4DE5-6E4F-B4E0-6BF931C4BD64}">
      <dgm:prSet/>
      <dgm:spPr/>
      <dgm:t>
        <a:bodyPr/>
        <a:lstStyle/>
        <a:p>
          <a:endParaRPr lang="en-US"/>
        </a:p>
      </dgm:t>
    </dgm:pt>
    <dgm:pt modelId="{37840FB0-F13A-1D40-87C2-43AC473E9341}" type="sibTrans" cxnId="{599DA91E-4DE5-6E4F-B4E0-6BF931C4BD64}">
      <dgm:prSet/>
      <dgm:spPr/>
      <dgm:t>
        <a:bodyPr/>
        <a:lstStyle/>
        <a:p>
          <a:endParaRPr lang="en-US"/>
        </a:p>
      </dgm:t>
    </dgm:pt>
    <dgm:pt modelId="{F3F2751D-BA0B-964D-9C12-4C938F177BD9}">
      <dgm:prSet phldrT="[Text]" custT="1"/>
      <dgm:spPr/>
      <dgm:t>
        <a:bodyPr/>
        <a:lstStyle/>
        <a:p>
          <a:pPr rtl="0"/>
          <a:r>
            <a:rPr lang="en-US" sz="1800" dirty="0"/>
            <a:t>4- </a:t>
          </a:r>
          <a:r>
            <a:rPr lang="en-US" sz="1800" b="1" dirty="0">
              <a:solidFill>
                <a:schemeClr val="accent2"/>
              </a:solidFill>
            </a:rPr>
            <a:t>Follow up </a:t>
          </a:r>
          <a:r>
            <a:rPr lang="en-US" sz="1800" dirty="0"/>
            <a:t>at intervals to get accurate </a:t>
          </a:r>
          <a:r>
            <a:rPr lang="en-US" sz="1800" b="1" dirty="0">
              <a:solidFill>
                <a:schemeClr val="accent2"/>
              </a:solidFill>
            </a:rPr>
            <a:t>outcome data</a:t>
          </a:r>
        </a:p>
      </dgm:t>
    </dgm:pt>
    <dgm:pt modelId="{6A77BE3D-9F98-E14C-B9DB-E0DA19C4092B}" type="parTrans" cxnId="{56B58AC9-8EF0-5742-B0AE-DA2BD4AB7387}">
      <dgm:prSet/>
      <dgm:spPr/>
      <dgm:t>
        <a:bodyPr/>
        <a:lstStyle/>
        <a:p>
          <a:endParaRPr lang="en-US"/>
        </a:p>
      </dgm:t>
    </dgm:pt>
    <dgm:pt modelId="{C2211A4C-53C8-3E46-BFF2-2ED574275534}" type="sibTrans" cxnId="{56B58AC9-8EF0-5742-B0AE-DA2BD4AB7387}">
      <dgm:prSet/>
      <dgm:spPr/>
      <dgm:t>
        <a:bodyPr/>
        <a:lstStyle/>
        <a:p>
          <a:endParaRPr lang="en-US"/>
        </a:p>
      </dgm:t>
    </dgm:pt>
    <dgm:pt modelId="{F8FFACA4-AC91-EF47-9DFC-55C48F013514}">
      <dgm:prSet phldrT="[Text]" custT="1"/>
      <dgm:spPr/>
      <dgm:t>
        <a:bodyPr/>
        <a:lstStyle/>
        <a:p>
          <a:pPr rtl="0"/>
          <a:r>
            <a:rPr lang="en-US" sz="1800" b="0" dirty="0">
              <a:solidFill>
                <a:schemeClr val="bg2"/>
              </a:solidFill>
            </a:rPr>
            <a:t>5- </a:t>
          </a:r>
          <a:r>
            <a:rPr lang="en-US" sz="1800" b="1" dirty="0">
              <a:solidFill>
                <a:schemeClr val="accent2"/>
              </a:solidFill>
            </a:rPr>
            <a:t>Analyze </a:t>
          </a:r>
          <a:r>
            <a:rPr lang="en-US" sz="1800" b="0" dirty="0">
              <a:solidFill>
                <a:schemeClr val="bg2"/>
              </a:solidFill>
            </a:rPr>
            <a:t>data</a:t>
          </a:r>
        </a:p>
      </dgm:t>
    </dgm:pt>
    <dgm:pt modelId="{F6779001-9DD1-9A4A-B337-B919E10DD6B3}" type="parTrans" cxnId="{D4CBCB78-B8AD-8C41-816E-A9AAB0540129}">
      <dgm:prSet/>
      <dgm:spPr/>
      <dgm:t>
        <a:bodyPr/>
        <a:lstStyle/>
        <a:p>
          <a:endParaRPr lang="en-US"/>
        </a:p>
      </dgm:t>
    </dgm:pt>
    <dgm:pt modelId="{707AD5E6-2CE8-2749-9914-3675FAAD8BB6}" type="sibTrans" cxnId="{D4CBCB78-B8AD-8C41-816E-A9AAB0540129}">
      <dgm:prSet/>
      <dgm:spPr/>
      <dgm:t>
        <a:bodyPr/>
        <a:lstStyle/>
        <a:p>
          <a:endParaRPr lang="en-US"/>
        </a:p>
      </dgm:t>
    </dgm:pt>
    <dgm:pt modelId="{FFB357E0-7603-4346-B37B-D79743236F79}" type="pres">
      <dgm:prSet presAssocID="{1A764761-E30F-7A45-9D09-0337732024BF}" presName="outerComposite" presStyleCnt="0">
        <dgm:presLayoutVars>
          <dgm:chMax val="5"/>
          <dgm:dir/>
          <dgm:resizeHandles val="exact"/>
        </dgm:presLayoutVars>
      </dgm:prSet>
      <dgm:spPr/>
    </dgm:pt>
    <dgm:pt modelId="{D21ECD25-8924-9B47-9D3A-E4A3A2B0E1D0}" type="pres">
      <dgm:prSet presAssocID="{1A764761-E30F-7A45-9D09-0337732024BF}" presName="dummyMaxCanvas" presStyleCnt="0">
        <dgm:presLayoutVars/>
      </dgm:prSet>
      <dgm:spPr/>
    </dgm:pt>
    <dgm:pt modelId="{A471094D-D7FA-A041-B90A-7D67D4F01E74}" type="pres">
      <dgm:prSet presAssocID="{1A764761-E30F-7A45-9D09-0337732024BF}" presName="FiveNodes_1" presStyleLbl="node1" presStyleIdx="0" presStyleCnt="5">
        <dgm:presLayoutVars>
          <dgm:bulletEnabled val="1"/>
        </dgm:presLayoutVars>
      </dgm:prSet>
      <dgm:spPr/>
    </dgm:pt>
    <dgm:pt modelId="{793A6C46-841B-2F41-977B-1C7ED98C72B7}" type="pres">
      <dgm:prSet presAssocID="{1A764761-E30F-7A45-9D09-0337732024BF}" presName="FiveNodes_2" presStyleLbl="node1" presStyleIdx="1" presStyleCnt="5">
        <dgm:presLayoutVars>
          <dgm:bulletEnabled val="1"/>
        </dgm:presLayoutVars>
      </dgm:prSet>
      <dgm:spPr/>
    </dgm:pt>
    <dgm:pt modelId="{5B7D9E4B-E217-AD47-9F82-8A14BDAFA9A6}" type="pres">
      <dgm:prSet presAssocID="{1A764761-E30F-7A45-9D09-0337732024BF}" presName="FiveNodes_3" presStyleLbl="node1" presStyleIdx="2" presStyleCnt="5">
        <dgm:presLayoutVars>
          <dgm:bulletEnabled val="1"/>
        </dgm:presLayoutVars>
      </dgm:prSet>
      <dgm:spPr/>
    </dgm:pt>
    <dgm:pt modelId="{0BC0F346-9EC1-2E40-8430-9DBA5DC50BEB}" type="pres">
      <dgm:prSet presAssocID="{1A764761-E30F-7A45-9D09-0337732024BF}" presName="FiveNodes_4" presStyleLbl="node1" presStyleIdx="3" presStyleCnt="5">
        <dgm:presLayoutVars>
          <dgm:bulletEnabled val="1"/>
        </dgm:presLayoutVars>
      </dgm:prSet>
      <dgm:spPr/>
    </dgm:pt>
    <dgm:pt modelId="{313018A5-68D1-B548-B305-A4F43D24014A}" type="pres">
      <dgm:prSet presAssocID="{1A764761-E30F-7A45-9D09-0337732024BF}" presName="FiveNodes_5" presStyleLbl="node1" presStyleIdx="4" presStyleCnt="5">
        <dgm:presLayoutVars>
          <dgm:bulletEnabled val="1"/>
        </dgm:presLayoutVars>
      </dgm:prSet>
      <dgm:spPr/>
    </dgm:pt>
    <dgm:pt modelId="{0E9B2C69-2F5C-064B-94B8-F84FF0D7E552}" type="pres">
      <dgm:prSet presAssocID="{1A764761-E30F-7A45-9D09-0337732024BF}" presName="FiveConn_1-2" presStyleLbl="fgAccFollowNode1" presStyleIdx="0" presStyleCnt="4">
        <dgm:presLayoutVars>
          <dgm:bulletEnabled val="1"/>
        </dgm:presLayoutVars>
      </dgm:prSet>
      <dgm:spPr/>
    </dgm:pt>
    <dgm:pt modelId="{AFC3BAEA-A406-BA4B-BA50-599ADBAD1763}" type="pres">
      <dgm:prSet presAssocID="{1A764761-E30F-7A45-9D09-0337732024BF}" presName="FiveConn_2-3" presStyleLbl="fgAccFollowNode1" presStyleIdx="1" presStyleCnt="4">
        <dgm:presLayoutVars>
          <dgm:bulletEnabled val="1"/>
        </dgm:presLayoutVars>
      </dgm:prSet>
      <dgm:spPr/>
    </dgm:pt>
    <dgm:pt modelId="{3EB35D1D-440B-8A4D-8528-DE49289494DA}" type="pres">
      <dgm:prSet presAssocID="{1A764761-E30F-7A45-9D09-0337732024BF}" presName="FiveConn_3-4" presStyleLbl="fgAccFollowNode1" presStyleIdx="2" presStyleCnt="4">
        <dgm:presLayoutVars>
          <dgm:bulletEnabled val="1"/>
        </dgm:presLayoutVars>
      </dgm:prSet>
      <dgm:spPr/>
    </dgm:pt>
    <dgm:pt modelId="{99531F3A-4A91-194E-A9B8-EA858ED0AC07}" type="pres">
      <dgm:prSet presAssocID="{1A764761-E30F-7A45-9D09-0337732024BF}" presName="FiveConn_4-5" presStyleLbl="fgAccFollowNode1" presStyleIdx="3" presStyleCnt="4">
        <dgm:presLayoutVars>
          <dgm:bulletEnabled val="1"/>
        </dgm:presLayoutVars>
      </dgm:prSet>
      <dgm:spPr/>
    </dgm:pt>
    <dgm:pt modelId="{A32DB11F-5443-5D4B-97E9-50BC42E1D71D}" type="pres">
      <dgm:prSet presAssocID="{1A764761-E30F-7A45-9D09-0337732024BF}" presName="FiveNodes_1_text" presStyleLbl="node1" presStyleIdx="4" presStyleCnt="5">
        <dgm:presLayoutVars>
          <dgm:bulletEnabled val="1"/>
        </dgm:presLayoutVars>
      </dgm:prSet>
      <dgm:spPr/>
    </dgm:pt>
    <dgm:pt modelId="{AB3A119D-76CB-D649-BFFA-803696180914}" type="pres">
      <dgm:prSet presAssocID="{1A764761-E30F-7A45-9D09-0337732024BF}" presName="FiveNodes_2_text" presStyleLbl="node1" presStyleIdx="4" presStyleCnt="5">
        <dgm:presLayoutVars>
          <dgm:bulletEnabled val="1"/>
        </dgm:presLayoutVars>
      </dgm:prSet>
      <dgm:spPr/>
    </dgm:pt>
    <dgm:pt modelId="{BD7B0EBD-C8DB-C64F-A1E8-75E8F5FAF074}" type="pres">
      <dgm:prSet presAssocID="{1A764761-E30F-7A45-9D09-0337732024BF}" presName="FiveNodes_3_text" presStyleLbl="node1" presStyleIdx="4" presStyleCnt="5">
        <dgm:presLayoutVars>
          <dgm:bulletEnabled val="1"/>
        </dgm:presLayoutVars>
      </dgm:prSet>
      <dgm:spPr/>
    </dgm:pt>
    <dgm:pt modelId="{0A1E54A2-F7E9-8B4E-881C-9A91323201AA}" type="pres">
      <dgm:prSet presAssocID="{1A764761-E30F-7A45-9D09-0337732024BF}" presName="FiveNodes_4_text" presStyleLbl="node1" presStyleIdx="4" presStyleCnt="5">
        <dgm:presLayoutVars>
          <dgm:bulletEnabled val="1"/>
        </dgm:presLayoutVars>
      </dgm:prSet>
      <dgm:spPr/>
    </dgm:pt>
    <dgm:pt modelId="{A689A7A8-B04A-124C-882E-191B7273F778}" type="pres">
      <dgm:prSet presAssocID="{1A764761-E30F-7A45-9D09-0337732024BF}" presName="FiveNodes_5_text" presStyleLbl="node1" presStyleIdx="4" presStyleCnt="5">
        <dgm:presLayoutVars>
          <dgm:bulletEnabled val="1"/>
        </dgm:presLayoutVars>
      </dgm:prSet>
      <dgm:spPr/>
    </dgm:pt>
  </dgm:ptLst>
  <dgm:cxnLst>
    <dgm:cxn modelId="{599DA91E-4DE5-6E4F-B4E0-6BF931C4BD64}" srcId="{1A764761-E30F-7A45-9D09-0337732024BF}" destId="{E3E91215-A953-324C-A9A6-E58C54F5C066}" srcOrd="2" destOrd="0" parTransId="{6419A88D-CACF-2348-83C6-FBC2BF13EE77}" sibTransId="{37840FB0-F13A-1D40-87C2-43AC473E9341}"/>
    <dgm:cxn modelId="{5C36B627-DF02-6644-98D1-F61A2B0769D2}" type="presOf" srcId="{E3E91215-A953-324C-A9A6-E58C54F5C066}" destId="{5B7D9E4B-E217-AD47-9F82-8A14BDAFA9A6}" srcOrd="0" destOrd="0" presId="urn:microsoft.com/office/officeart/2005/8/layout/vProcess5"/>
    <dgm:cxn modelId="{C7605833-B297-9043-8D2F-3F5D7881FC14}" type="presOf" srcId="{F8FFACA4-AC91-EF47-9DFC-55C48F013514}" destId="{A689A7A8-B04A-124C-882E-191B7273F778}" srcOrd="1" destOrd="0" presId="urn:microsoft.com/office/officeart/2005/8/layout/vProcess5"/>
    <dgm:cxn modelId="{C658E533-3849-4041-84AA-70E4CA338317}" type="presOf" srcId="{B906DA1B-1953-D04D-96E3-610469D8749F}" destId="{793A6C46-841B-2F41-977B-1C7ED98C72B7}" srcOrd="0" destOrd="0" presId="urn:microsoft.com/office/officeart/2005/8/layout/vProcess5"/>
    <dgm:cxn modelId="{26296F4B-4C74-1145-B98B-88A6B2D22EB4}" type="presOf" srcId="{F8FFACA4-AC91-EF47-9DFC-55C48F013514}" destId="{313018A5-68D1-B548-B305-A4F43D24014A}" srcOrd="0" destOrd="0" presId="urn:microsoft.com/office/officeart/2005/8/layout/vProcess5"/>
    <dgm:cxn modelId="{E8F33D55-D554-A247-A4EF-6AC0A5EE0E50}" type="presOf" srcId="{F3F2751D-BA0B-964D-9C12-4C938F177BD9}" destId="{0BC0F346-9EC1-2E40-8430-9DBA5DC50BEB}" srcOrd="0" destOrd="0" presId="urn:microsoft.com/office/officeart/2005/8/layout/vProcess5"/>
    <dgm:cxn modelId="{D4CBCB78-B8AD-8C41-816E-A9AAB0540129}" srcId="{1A764761-E30F-7A45-9D09-0337732024BF}" destId="{F8FFACA4-AC91-EF47-9DFC-55C48F013514}" srcOrd="4" destOrd="0" parTransId="{F6779001-9DD1-9A4A-B337-B919E10DD6B3}" sibTransId="{707AD5E6-2CE8-2749-9914-3675FAAD8BB6}"/>
    <dgm:cxn modelId="{2A209884-9076-314C-97B2-3CC698368EAF}" type="presOf" srcId="{119DE3DF-E2D5-0C4F-AA77-786743EAC843}" destId="{AFC3BAEA-A406-BA4B-BA50-599ADBAD1763}" srcOrd="0" destOrd="0" presId="urn:microsoft.com/office/officeart/2005/8/layout/vProcess5"/>
    <dgm:cxn modelId="{2D380B86-7BAE-7E46-B000-8796D5E99D76}" type="presOf" srcId="{DDE3D36E-234F-DA40-8592-A4AD24D9927F}" destId="{A471094D-D7FA-A041-B90A-7D67D4F01E74}" srcOrd="0" destOrd="0" presId="urn:microsoft.com/office/officeart/2005/8/layout/vProcess5"/>
    <dgm:cxn modelId="{76FB968C-7B8D-8B4A-9A11-BD53ABD323F3}" type="presOf" srcId="{0C942E59-83CA-7143-97FF-8721B9111AC9}" destId="{0E9B2C69-2F5C-064B-94B8-F84FF0D7E552}" srcOrd="0" destOrd="0" presId="urn:microsoft.com/office/officeart/2005/8/layout/vProcess5"/>
    <dgm:cxn modelId="{295D8CAF-1DFC-DB41-8938-F885FF9C164B}" type="presOf" srcId="{37840FB0-F13A-1D40-87C2-43AC473E9341}" destId="{3EB35D1D-440B-8A4D-8528-DE49289494DA}" srcOrd="0" destOrd="0" presId="urn:microsoft.com/office/officeart/2005/8/layout/vProcess5"/>
    <dgm:cxn modelId="{A410D5B0-8612-4842-B0AD-65A52C007ADC}" type="presOf" srcId="{1A764761-E30F-7A45-9D09-0337732024BF}" destId="{FFB357E0-7603-4346-B37B-D79743236F79}" srcOrd="0" destOrd="0" presId="urn:microsoft.com/office/officeart/2005/8/layout/vProcess5"/>
    <dgm:cxn modelId="{6BA123B6-DC86-D649-9E7E-8695D5D133E2}" type="presOf" srcId="{B906DA1B-1953-D04D-96E3-610469D8749F}" destId="{AB3A119D-76CB-D649-BFFA-803696180914}" srcOrd="1" destOrd="0" presId="urn:microsoft.com/office/officeart/2005/8/layout/vProcess5"/>
    <dgm:cxn modelId="{56B58AC9-8EF0-5742-B0AE-DA2BD4AB7387}" srcId="{1A764761-E30F-7A45-9D09-0337732024BF}" destId="{F3F2751D-BA0B-964D-9C12-4C938F177BD9}" srcOrd="3" destOrd="0" parTransId="{6A77BE3D-9F98-E14C-B9DB-E0DA19C4092B}" sibTransId="{C2211A4C-53C8-3E46-BFF2-2ED574275534}"/>
    <dgm:cxn modelId="{C4C69DD3-560E-E448-949D-D9C7C7D5B359}" srcId="{1A764761-E30F-7A45-9D09-0337732024BF}" destId="{B906DA1B-1953-D04D-96E3-610469D8749F}" srcOrd="1" destOrd="0" parTransId="{B44A70DF-EAE2-E04C-89D3-3A28E61F2D93}" sibTransId="{119DE3DF-E2D5-0C4F-AA77-786743EAC843}"/>
    <dgm:cxn modelId="{7D4CC5E2-2CCE-9D47-B806-195E638A43CA}" type="presOf" srcId="{E3E91215-A953-324C-A9A6-E58C54F5C066}" destId="{BD7B0EBD-C8DB-C64F-A1E8-75E8F5FAF074}" srcOrd="1" destOrd="0" presId="urn:microsoft.com/office/officeart/2005/8/layout/vProcess5"/>
    <dgm:cxn modelId="{9C1FD0E5-073F-7943-8785-3EE94EBDCA70}" srcId="{1A764761-E30F-7A45-9D09-0337732024BF}" destId="{DDE3D36E-234F-DA40-8592-A4AD24D9927F}" srcOrd="0" destOrd="0" parTransId="{A6D3C9C4-475C-3043-900C-0AF996130D74}" sibTransId="{0C942E59-83CA-7143-97FF-8721B9111AC9}"/>
    <dgm:cxn modelId="{B2B8E8E5-2D29-F743-89B1-4E2006A7617A}" type="presOf" srcId="{F3F2751D-BA0B-964D-9C12-4C938F177BD9}" destId="{0A1E54A2-F7E9-8B4E-881C-9A91323201AA}" srcOrd="1" destOrd="0" presId="urn:microsoft.com/office/officeart/2005/8/layout/vProcess5"/>
    <dgm:cxn modelId="{BC8734E6-2633-7C4F-8C63-A4A72CC8C6F0}" type="presOf" srcId="{DDE3D36E-234F-DA40-8592-A4AD24D9927F}" destId="{A32DB11F-5443-5D4B-97E9-50BC42E1D71D}" srcOrd="1" destOrd="0" presId="urn:microsoft.com/office/officeart/2005/8/layout/vProcess5"/>
    <dgm:cxn modelId="{F9F09FF9-D948-E74F-9B6F-52959D115EA4}" type="presOf" srcId="{C2211A4C-53C8-3E46-BFF2-2ED574275534}" destId="{99531F3A-4A91-194E-A9B8-EA858ED0AC07}" srcOrd="0" destOrd="0" presId="urn:microsoft.com/office/officeart/2005/8/layout/vProcess5"/>
    <dgm:cxn modelId="{F2364953-28F8-3644-B5AE-BC845C889DC1}" type="presParOf" srcId="{FFB357E0-7603-4346-B37B-D79743236F79}" destId="{D21ECD25-8924-9B47-9D3A-E4A3A2B0E1D0}" srcOrd="0" destOrd="0" presId="urn:microsoft.com/office/officeart/2005/8/layout/vProcess5"/>
    <dgm:cxn modelId="{A006386C-C8AF-404A-9185-BA38B320F15E}" type="presParOf" srcId="{FFB357E0-7603-4346-B37B-D79743236F79}" destId="{A471094D-D7FA-A041-B90A-7D67D4F01E74}" srcOrd="1" destOrd="0" presId="urn:microsoft.com/office/officeart/2005/8/layout/vProcess5"/>
    <dgm:cxn modelId="{A0BCB2C8-538A-9540-86D0-D3D9EE221324}" type="presParOf" srcId="{FFB357E0-7603-4346-B37B-D79743236F79}" destId="{793A6C46-841B-2F41-977B-1C7ED98C72B7}" srcOrd="2" destOrd="0" presId="urn:microsoft.com/office/officeart/2005/8/layout/vProcess5"/>
    <dgm:cxn modelId="{D14F520B-AE2D-C34C-9319-FADEE885A3CD}" type="presParOf" srcId="{FFB357E0-7603-4346-B37B-D79743236F79}" destId="{5B7D9E4B-E217-AD47-9F82-8A14BDAFA9A6}" srcOrd="3" destOrd="0" presId="urn:microsoft.com/office/officeart/2005/8/layout/vProcess5"/>
    <dgm:cxn modelId="{B9AF3FAF-B3F2-AB4F-A99A-6EEE33B195BC}" type="presParOf" srcId="{FFB357E0-7603-4346-B37B-D79743236F79}" destId="{0BC0F346-9EC1-2E40-8430-9DBA5DC50BEB}" srcOrd="4" destOrd="0" presId="urn:microsoft.com/office/officeart/2005/8/layout/vProcess5"/>
    <dgm:cxn modelId="{0E05EB41-0C27-B548-8977-697B34F34BC8}" type="presParOf" srcId="{FFB357E0-7603-4346-B37B-D79743236F79}" destId="{313018A5-68D1-B548-B305-A4F43D24014A}" srcOrd="5" destOrd="0" presId="urn:microsoft.com/office/officeart/2005/8/layout/vProcess5"/>
    <dgm:cxn modelId="{A49A6D6B-1867-7840-BADC-E2DD8F8FF00F}" type="presParOf" srcId="{FFB357E0-7603-4346-B37B-D79743236F79}" destId="{0E9B2C69-2F5C-064B-94B8-F84FF0D7E552}" srcOrd="6" destOrd="0" presId="urn:microsoft.com/office/officeart/2005/8/layout/vProcess5"/>
    <dgm:cxn modelId="{D4A3513B-491B-934A-809E-4F3E2D39F190}" type="presParOf" srcId="{FFB357E0-7603-4346-B37B-D79743236F79}" destId="{AFC3BAEA-A406-BA4B-BA50-599ADBAD1763}" srcOrd="7" destOrd="0" presId="urn:microsoft.com/office/officeart/2005/8/layout/vProcess5"/>
    <dgm:cxn modelId="{04B6E0B3-4553-F349-A60D-45CDAD2F5A66}" type="presParOf" srcId="{FFB357E0-7603-4346-B37B-D79743236F79}" destId="{3EB35D1D-440B-8A4D-8528-DE49289494DA}" srcOrd="8" destOrd="0" presId="urn:microsoft.com/office/officeart/2005/8/layout/vProcess5"/>
    <dgm:cxn modelId="{BD110E46-4BB0-F848-8943-43A21DBA83DB}" type="presParOf" srcId="{FFB357E0-7603-4346-B37B-D79743236F79}" destId="{99531F3A-4A91-194E-A9B8-EA858ED0AC07}" srcOrd="9" destOrd="0" presId="urn:microsoft.com/office/officeart/2005/8/layout/vProcess5"/>
    <dgm:cxn modelId="{909624F5-31AD-7044-971D-1AAC5861DDA6}" type="presParOf" srcId="{FFB357E0-7603-4346-B37B-D79743236F79}" destId="{A32DB11F-5443-5D4B-97E9-50BC42E1D71D}" srcOrd="10" destOrd="0" presId="urn:microsoft.com/office/officeart/2005/8/layout/vProcess5"/>
    <dgm:cxn modelId="{54C8033E-9149-544E-B900-2B18AB119402}" type="presParOf" srcId="{FFB357E0-7603-4346-B37B-D79743236F79}" destId="{AB3A119D-76CB-D649-BFFA-803696180914}" srcOrd="11" destOrd="0" presId="urn:microsoft.com/office/officeart/2005/8/layout/vProcess5"/>
    <dgm:cxn modelId="{94BCD2BC-3645-7546-BAD4-297CCA4043E2}" type="presParOf" srcId="{FFB357E0-7603-4346-B37B-D79743236F79}" destId="{BD7B0EBD-C8DB-C64F-A1E8-75E8F5FAF074}" srcOrd="12" destOrd="0" presId="urn:microsoft.com/office/officeart/2005/8/layout/vProcess5"/>
    <dgm:cxn modelId="{22B030BB-1959-1B4A-90FB-9FBEC576B9F8}" type="presParOf" srcId="{FFB357E0-7603-4346-B37B-D79743236F79}" destId="{0A1E54A2-F7E9-8B4E-881C-9A91323201AA}" srcOrd="13" destOrd="0" presId="urn:microsoft.com/office/officeart/2005/8/layout/vProcess5"/>
    <dgm:cxn modelId="{B8EA7027-D5D2-A64F-AEBF-D28BABA70FED}" type="presParOf" srcId="{FFB357E0-7603-4346-B37B-D79743236F79}" destId="{A689A7A8-B04A-124C-882E-191B7273F778}"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D9B24B-1A07-5943-9606-B9B1DF546322}"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DDD7E02F-C248-554D-B97B-6AA551B9A5A4}">
      <dgm:prSet phldrT="[Text]" custT="1"/>
      <dgm:spPr/>
      <dgm:t>
        <a:bodyPr/>
        <a:lstStyle/>
        <a:p>
          <a:pPr rtl="0"/>
          <a:r>
            <a:rPr lang="en-US" sz="2400" b="1" dirty="0"/>
            <a:t>Strengths</a:t>
          </a:r>
        </a:p>
      </dgm:t>
    </dgm:pt>
    <dgm:pt modelId="{F41B5500-8CC6-2B4D-8035-904815253704}" type="parTrans" cxnId="{57BD1A5F-0689-6147-8CBD-C98A1B8D45C3}">
      <dgm:prSet/>
      <dgm:spPr/>
      <dgm:t>
        <a:bodyPr/>
        <a:lstStyle/>
        <a:p>
          <a:endParaRPr lang="en-US"/>
        </a:p>
      </dgm:t>
    </dgm:pt>
    <dgm:pt modelId="{4672BFAD-C09F-B84D-962E-3DDEE0F0D3D0}" type="sibTrans" cxnId="{57BD1A5F-0689-6147-8CBD-C98A1B8D45C3}">
      <dgm:prSet/>
      <dgm:spPr/>
      <dgm:t>
        <a:bodyPr/>
        <a:lstStyle/>
        <a:p>
          <a:endParaRPr lang="en-US"/>
        </a:p>
      </dgm:t>
    </dgm:pt>
    <dgm:pt modelId="{6D1A24F9-090F-E149-9209-C5356D01BA40}">
      <dgm:prSet phldrT="[Text]"/>
      <dgm:spPr/>
      <dgm:t>
        <a:bodyPr/>
        <a:lstStyle/>
        <a:p>
          <a:r>
            <a:rPr lang="en-US" b="0" i="0" u="none" dirty="0"/>
            <a:t>Multiple outcomes can be measured for any </a:t>
          </a:r>
          <a:r>
            <a:rPr lang="en-US" b="0" i="0" u="sng" dirty="0"/>
            <a:t>one exposure</a:t>
          </a:r>
          <a:r>
            <a:rPr lang="en-US" b="0" i="0" u="none" dirty="0"/>
            <a:t>.</a:t>
          </a:r>
          <a:endParaRPr lang="en-US" dirty="0"/>
        </a:p>
      </dgm:t>
    </dgm:pt>
    <dgm:pt modelId="{D97EDCED-928E-734C-A43C-B3EB4CAEC945}" type="parTrans" cxnId="{D67D4689-E95C-FB42-8023-09E1CD4FFF71}">
      <dgm:prSet/>
      <dgm:spPr/>
      <dgm:t>
        <a:bodyPr/>
        <a:lstStyle/>
        <a:p>
          <a:endParaRPr lang="en-US"/>
        </a:p>
      </dgm:t>
    </dgm:pt>
    <dgm:pt modelId="{226A6330-86C4-8140-B7B8-3709549B2FCA}" type="sibTrans" cxnId="{D67D4689-E95C-FB42-8023-09E1CD4FFF71}">
      <dgm:prSet/>
      <dgm:spPr/>
      <dgm:t>
        <a:bodyPr/>
        <a:lstStyle/>
        <a:p>
          <a:endParaRPr lang="en-US"/>
        </a:p>
      </dgm:t>
    </dgm:pt>
    <dgm:pt modelId="{071F9BC0-78C6-C940-9D18-3003133DC6F5}">
      <dgm:prSet phldrT="[Text]" custT="1"/>
      <dgm:spPr/>
      <dgm:t>
        <a:bodyPr/>
        <a:lstStyle/>
        <a:p>
          <a:r>
            <a:rPr lang="en-US" sz="2400" b="1" dirty="0"/>
            <a:t>Weakness</a:t>
          </a:r>
        </a:p>
      </dgm:t>
    </dgm:pt>
    <dgm:pt modelId="{EF3184DD-ECBC-3F41-849D-EF8E07D96663}" type="parTrans" cxnId="{60FF5832-EB3E-B94C-B658-00CC283515DD}">
      <dgm:prSet/>
      <dgm:spPr/>
      <dgm:t>
        <a:bodyPr/>
        <a:lstStyle/>
        <a:p>
          <a:endParaRPr lang="en-US"/>
        </a:p>
      </dgm:t>
    </dgm:pt>
    <dgm:pt modelId="{7A03F631-E91C-114E-9828-1CA959818F61}" type="sibTrans" cxnId="{60FF5832-EB3E-B94C-B658-00CC283515DD}">
      <dgm:prSet/>
      <dgm:spPr/>
      <dgm:t>
        <a:bodyPr/>
        <a:lstStyle/>
        <a:p>
          <a:endParaRPr lang="en-US"/>
        </a:p>
      </dgm:t>
    </dgm:pt>
    <dgm:pt modelId="{DBFECC86-7006-2341-B426-C5D0185773A8}">
      <dgm:prSet phldrT="[Text]" custT="1"/>
      <dgm:spPr/>
      <dgm:t>
        <a:bodyPr/>
        <a:lstStyle/>
        <a:p>
          <a:pPr>
            <a:buFont typeface="Arial" panose="020B0604020202020204" pitchFamily="34" charset="0"/>
            <a:buChar char="•"/>
          </a:pPr>
          <a:r>
            <a:rPr lang="en-US" sz="1600" b="0" i="0" u="none" dirty="0"/>
            <a:t>Costly and time consuming.</a:t>
          </a:r>
          <a:endParaRPr lang="en-US" sz="1600" dirty="0"/>
        </a:p>
      </dgm:t>
    </dgm:pt>
    <dgm:pt modelId="{40E012C7-E552-7C4C-AE7B-CEB57E580FD8}" type="parTrans" cxnId="{D3614D92-A7A1-584A-A02B-0C8FFFAB45A8}">
      <dgm:prSet/>
      <dgm:spPr/>
      <dgm:t>
        <a:bodyPr/>
        <a:lstStyle/>
        <a:p>
          <a:endParaRPr lang="en-US"/>
        </a:p>
      </dgm:t>
    </dgm:pt>
    <dgm:pt modelId="{EB5A8D54-F9C4-494F-9A66-BDA7590EB249}" type="sibTrans" cxnId="{D3614D92-A7A1-584A-A02B-0C8FFFAB45A8}">
      <dgm:prSet/>
      <dgm:spPr/>
      <dgm:t>
        <a:bodyPr/>
        <a:lstStyle/>
        <a:p>
          <a:endParaRPr lang="en-US"/>
        </a:p>
      </dgm:t>
    </dgm:pt>
    <dgm:pt modelId="{B0822659-40F3-C54E-92BE-BE76C68D91A4}">
      <dgm:prSet/>
      <dgm:spPr/>
      <dgm:t>
        <a:bodyPr/>
        <a:lstStyle/>
        <a:p>
          <a:pPr rtl="0">
            <a:buFont typeface="Arial" panose="020B0604020202020204" pitchFamily="34" charset="0"/>
            <a:buNone/>
          </a:pPr>
          <a:endParaRPr lang="en-US" sz="1600" b="0" i="0" u="none" dirty="0"/>
        </a:p>
      </dgm:t>
    </dgm:pt>
    <dgm:pt modelId="{60C5C172-8EB7-414C-90E6-C3A180A9A774}" type="parTrans" cxnId="{4B002D2D-75EB-F64F-963A-005834214967}">
      <dgm:prSet/>
      <dgm:spPr/>
      <dgm:t>
        <a:bodyPr/>
        <a:lstStyle/>
        <a:p>
          <a:endParaRPr lang="en-US"/>
        </a:p>
      </dgm:t>
    </dgm:pt>
    <dgm:pt modelId="{DEAE7181-DEF7-6047-B8FF-660B51E82744}" type="sibTrans" cxnId="{4B002D2D-75EB-F64F-963A-005834214967}">
      <dgm:prSet/>
      <dgm:spPr/>
      <dgm:t>
        <a:bodyPr/>
        <a:lstStyle/>
        <a:p>
          <a:endParaRPr lang="en-US"/>
        </a:p>
      </dgm:t>
    </dgm:pt>
    <dgm:pt modelId="{3C85541C-8656-7047-BD21-D4349FF9A3C4}">
      <dgm:prSet/>
      <dgm:spPr/>
      <dgm:t>
        <a:bodyPr/>
        <a:lstStyle/>
        <a:p>
          <a:pPr>
            <a:buFont typeface="Arial" panose="020B0604020202020204" pitchFamily="34" charset="0"/>
            <a:buChar char="•"/>
          </a:pPr>
          <a:r>
            <a:rPr lang="en-US" b="0" i="0" u="none" dirty="0"/>
            <a:t>Can look at multiple outcomes.</a:t>
          </a:r>
        </a:p>
      </dgm:t>
    </dgm:pt>
    <dgm:pt modelId="{4F42F24D-0802-FA42-816B-E947E855B8FC}" type="parTrans" cxnId="{76E327A5-AC61-4548-87B5-7B0CA5C1D113}">
      <dgm:prSet/>
      <dgm:spPr/>
      <dgm:t>
        <a:bodyPr/>
        <a:lstStyle/>
        <a:p>
          <a:endParaRPr lang="en-US"/>
        </a:p>
      </dgm:t>
    </dgm:pt>
    <dgm:pt modelId="{1B5B5D57-2071-8A4D-A92C-9B35950C395B}" type="sibTrans" cxnId="{76E327A5-AC61-4548-87B5-7B0CA5C1D113}">
      <dgm:prSet/>
      <dgm:spPr/>
      <dgm:t>
        <a:bodyPr/>
        <a:lstStyle/>
        <a:p>
          <a:endParaRPr lang="en-US"/>
        </a:p>
      </dgm:t>
    </dgm:pt>
    <dgm:pt modelId="{74894DC6-F3ED-C843-A003-0FAEBA6DAAC7}">
      <dgm:prSet/>
      <dgm:spPr/>
      <dgm:t>
        <a:bodyPr/>
        <a:lstStyle/>
        <a:p>
          <a:pPr>
            <a:buFont typeface="Arial" panose="020B0604020202020204" pitchFamily="34" charset="0"/>
            <a:buChar char="•"/>
          </a:pPr>
          <a:r>
            <a:rPr lang="en-US" b="0" i="0" u="none" dirty="0"/>
            <a:t>Exposure is measured before the onset of disease (in prospective cohort studies).</a:t>
          </a:r>
        </a:p>
      </dgm:t>
    </dgm:pt>
    <dgm:pt modelId="{CE8B53B9-52D7-974E-B619-860E68D16803}" type="parTrans" cxnId="{1FD9ED69-9915-9D4E-8502-1A0B57FF69C0}">
      <dgm:prSet/>
      <dgm:spPr/>
      <dgm:t>
        <a:bodyPr/>
        <a:lstStyle/>
        <a:p>
          <a:endParaRPr lang="en-US"/>
        </a:p>
      </dgm:t>
    </dgm:pt>
    <dgm:pt modelId="{4C7F2286-35A5-EF45-873D-1FEF4B773362}" type="sibTrans" cxnId="{1FD9ED69-9915-9D4E-8502-1A0B57FF69C0}">
      <dgm:prSet/>
      <dgm:spPr/>
      <dgm:t>
        <a:bodyPr/>
        <a:lstStyle/>
        <a:p>
          <a:endParaRPr lang="en-US"/>
        </a:p>
      </dgm:t>
    </dgm:pt>
    <dgm:pt modelId="{FC5CC35F-89DB-B345-BBF0-2B2529B62FDD}">
      <dgm:prSet/>
      <dgm:spPr/>
      <dgm:t>
        <a:bodyPr/>
        <a:lstStyle/>
        <a:p>
          <a:pPr>
            <a:buFont typeface="Arial" panose="020B0604020202020204" pitchFamily="34" charset="0"/>
            <a:buChar char="•"/>
          </a:pPr>
          <a:r>
            <a:rPr lang="en-US" b="0" i="0" u="none" dirty="0"/>
            <a:t>Good for measuring </a:t>
          </a:r>
          <a:r>
            <a:rPr lang="en-US" b="0" i="0" u="sng" dirty="0"/>
            <a:t>rare exposures.</a:t>
          </a:r>
          <a:endParaRPr lang="en-US" b="0" i="0" u="none" dirty="0"/>
        </a:p>
      </dgm:t>
    </dgm:pt>
    <dgm:pt modelId="{3061B32F-9221-C34B-8E7C-FFAF683792DD}" type="parTrans" cxnId="{BD9E1000-3108-9944-9595-A68F8C6487C4}">
      <dgm:prSet/>
      <dgm:spPr/>
      <dgm:t>
        <a:bodyPr/>
        <a:lstStyle/>
        <a:p>
          <a:endParaRPr lang="en-US"/>
        </a:p>
      </dgm:t>
    </dgm:pt>
    <dgm:pt modelId="{151779B4-89B6-384A-95A0-B636CB25052E}" type="sibTrans" cxnId="{BD9E1000-3108-9944-9595-A68F8C6487C4}">
      <dgm:prSet/>
      <dgm:spPr/>
      <dgm:t>
        <a:bodyPr/>
        <a:lstStyle/>
        <a:p>
          <a:endParaRPr lang="en-US"/>
        </a:p>
      </dgm:t>
    </dgm:pt>
    <dgm:pt modelId="{4A08A879-0452-1944-9FA3-6E4C1C8E0BBD}">
      <dgm:prSet/>
      <dgm:spPr/>
      <dgm:t>
        <a:bodyPr/>
        <a:lstStyle/>
        <a:p>
          <a:pPr>
            <a:buFont typeface="Arial" panose="020B0604020202020204" pitchFamily="34" charset="0"/>
            <a:buChar char="•"/>
          </a:pPr>
          <a:r>
            <a:rPr lang="en-US" b="0" i="0" u="none" dirty="0"/>
            <a:t>Can measure incidence. </a:t>
          </a:r>
        </a:p>
      </dgm:t>
    </dgm:pt>
    <dgm:pt modelId="{2F02015F-DA2E-0148-A1B7-9BF2E2420D22}" type="parTrans" cxnId="{50C255CF-7D66-D04D-A708-511887CEB8E5}">
      <dgm:prSet/>
      <dgm:spPr/>
      <dgm:t>
        <a:bodyPr/>
        <a:lstStyle/>
        <a:p>
          <a:endParaRPr lang="en-US"/>
        </a:p>
      </dgm:t>
    </dgm:pt>
    <dgm:pt modelId="{93F10C6F-82A3-8E4A-972D-FC41B017A3FD}" type="sibTrans" cxnId="{50C255CF-7D66-D04D-A708-511887CEB8E5}">
      <dgm:prSet/>
      <dgm:spPr/>
      <dgm:t>
        <a:bodyPr/>
        <a:lstStyle/>
        <a:p>
          <a:endParaRPr lang="en-US"/>
        </a:p>
      </dgm:t>
    </dgm:pt>
    <dgm:pt modelId="{46AD6564-94DB-5C40-8D1F-07A2B2BE4C55}">
      <dgm:prSet custT="1"/>
      <dgm:spPr/>
      <dgm:t>
        <a:bodyPr/>
        <a:lstStyle/>
        <a:p>
          <a:pPr>
            <a:buFont typeface="Arial" panose="020B0604020202020204" pitchFamily="34" charset="0"/>
            <a:buChar char="•"/>
          </a:pPr>
          <a:r>
            <a:rPr lang="en-US" sz="1600" b="0" i="0" u="none" dirty="0"/>
            <a:t>Prone to bias due to loss to follow-up.</a:t>
          </a:r>
        </a:p>
      </dgm:t>
    </dgm:pt>
    <dgm:pt modelId="{772770AF-698F-694C-9557-380603F95DE6}" type="parTrans" cxnId="{CE75AC39-FD3C-8F4A-94A2-5A60FA5265AF}">
      <dgm:prSet/>
      <dgm:spPr/>
      <dgm:t>
        <a:bodyPr/>
        <a:lstStyle/>
        <a:p>
          <a:endParaRPr lang="en-US"/>
        </a:p>
      </dgm:t>
    </dgm:pt>
    <dgm:pt modelId="{5A7F4423-FC19-CC46-8FE7-59134A077CAC}" type="sibTrans" cxnId="{CE75AC39-FD3C-8F4A-94A2-5A60FA5265AF}">
      <dgm:prSet/>
      <dgm:spPr/>
      <dgm:t>
        <a:bodyPr/>
        <a:lstStyle/>
        <a:p>
          <a:endParaRPr lang="en-US"/>
        </a:p>
      </dgm:t>
    </dgm:pt>
    <dgm:pt modelId="{04CBD3BC-264F-6849-B3A9-6437503BC50A}">
      <dgm:prSet custT="1"/>
      <dgm:spPr/>
      <dgm:t>
        <a:bodyPr/>
        <a:lstStyle/>
        <a:p>
          <a:pPr>
            <a:buFont typeface="Arial" panose="020B0604020202020204" pitchFamily="34" charset="0"/>
            <a:buChar char="•"/>
          </a:pPr>
          <a:r>
            <a:rPr lang="en-US" sz="1600" b="0" i="0" u="none"/>
            <a:t>Prone to confounding.</a:t>
          </a:r>
        </a:p>
      </dgm:t>
    </dgm:pt>
    <dgm:pt modelId="{72899454-6D19-4546-BB15-840F3C9E6901}" type="parTrans" cxnId="{D79FA067-3397-104C-9BEF-43094B04AD92}">
      <dgm:prSet/>
      <dgm:spPr/>
      <dgm:t>
        <a:bodyPr/>
        <a:lstStyle/>
        <a:p>
          <a:endParaRPr lang="en-US"/>
        </a:p>
      </dgm:t>
    </dgm:pt>
    <dgm:pt modelId="{78485720-2C37-7F4B-B867-21B2E1E830F8}" type="sibTrans" cxnId="{D79FA067-3397-104C-9BEF-43094B04AD92}">
      <dgm:prSet/>
      <dgm:spPr/>
      <dgm:t>
        <a:bodyPr/>
        <a:lstStyle/>
        <a:p>
          <a:endParaRPr lang="en-US"/>
        </a:p>
      </dgm:t>
    </dgm:pt>
    <dgm:pt modelId="{071E0143-3A85-FF47-9D69-2F47B26FE5A0}">
      <dgm:prSet custT="1"/>
      <dgm:spPr/>
      <dgm:t>
        <a:bodyPr/>
        <a:lstStyle/>
        <a:p>
          <a:pPr>
            <a:buFont typeface="Arial" panose="020B0604020202020204" pitchFamily="34" charset="0"/>
            <a:buChar char="•"/>
          </a:pPr>
          <a:r>
            <a:rPr lang="en-US" sz="1600" b="0" i="0" u="none" dirty="0"/>
            <a:t>Participants may move between one exposure category.</a:t>
          </a:r>
        </a:p>
      </dgm:t>
    </dgm:pt>
    <dgm:pt modelId="{9A46BC91-449B-0C4E-B68A-F60858098714}" type="parTrans" cxnId="{0864676C-E3D2-6B49-9CA2-2CA0A5B1D069}">
      <dgm:prSet/>
      <dgm:spPr/>
      <dgm:t>
        <a:bodyPr/>
        <a:lstStyle/>
        <a:p>
          <a:endParaRPr lang="en-US"/>
        </a:p>
      </dgm:t>
    </dgm:pt>
    <dgm:pt modelId="{E3CCC148-3671-AF4E-BF40-BE2DA086EE50}" type="sibTrans" cxnId="{0864676C-E3D2-6B49-9CA2-2CA0A5B1D069}">
      <dgm:prSet/>
      <dgm:spPr/>
      <dgm:t>
        <a:bodyPr/>
        <a:lstStyle/>
        <a:p>
          <a:endParaRPr lang="en-US"/>
        </a:p>
      </dgm:t>
    </dgm:pt>
    <dgm:pt modelId="{167A7F61-8119-B94C-8EB1-5720145D058D}">
      <dgm:prSet custT="1"/>
      <dgm:spPr/>
      <dgm:t>
        <a:bodyPr/>
        <a:lstStyle/>
        <a:p>
          <a:pPr>
            <a:buFont typeface="Arial" panose="020B0604020202020204" pitchFamily="34" charset="0"/>
            <a:buChar char="•"/>
          </a:pPr>
          <a:r>
            <a:rPr lang="en-US" sz="1600" b="0" i="0" u="none"/>
            <a:t>Knowledge of exposure status may bias classification of the outcome.</a:t>
          </a:r>
        </a:p>
      </dgm:t>
    </dgm:pt>
    <dgm:pt modelId="{85247985-833B-4742-8A62-21296268439C}" type="parTrans" cxnId="{D12378E0-C711-6D4E-B99B-D74C404AF0F4}">
      <dgm:prSet/>
      <dgm:spPr/>
      <dgm:t>
        <a:bodyPr/>
        <a:lstStyle/>
        <a:p>
          <a:endParaRPr lang="en-US"/>
        </a:p>
      </dgm:t>
    </dgm:pt>
    <dgm:pt modelId="{06C28937-4FC2-0147-9273-C0E68254F906}" type="sibTrans" cxnId="{D12378E0-C711-6D4E-B99B-D74C404AF0F4}">
      <dgm:prSet/>
      <dgm:spPr/>
      <dgm:t>
        <a:bodyPr/>
        <a:lstStyle/>
        <a:p>
          <a:endParaRPr lang="en-US"/>
        </a:p>
      </dgm:t>
    </dgm:pt>
    <dgm:pt modelId="{95AC52E0-9EE7-BB47-89FC-670E297B1250}">
      <dgm:prSet custT="1"/>
      <dgm:spPr/>
      <dgm:t>
        <a:bodyPr/>
        <a:lstStyle/>
        <a:p>
          <a:pPr>
            <a:buFont typeface="Arial" panose="020B0604020202020204" pitchFamily="34" charset="0"/>
            <a:buChar char="•"/>
          </a:pPr>
          <a:r>
            <a:rPr lang="en-US" sz="1600" b="0" i="0" u="none" dirty="0"/>
            <a:t>Being in the study may alter participant's behavior.</a:t>
          </a:r>
        </a:p>
      </dgm:t>
    </dgm:pt>
    <dgm:pt modelId="{CA4D5D8D-39E6-0A45-9680-DCB1DF86F216}" type="parTrans" cxnId="{FA422F0F-D610-B141-91A2-FA47C1E4B583}">
      <dgm:prSet/>
      <dgm:spPr/>
      <dgm:t>
        <a:bodyPr/>
        <a:lstStyle/>
        <a:p>
          <a:endParaRPr lang="en-US"/>
        </a:p>
      </dgm:t>
    </dgm:pt>
    <dgm:pt modelId="{B4BFB508-2525-364A-A52A-1B5452A81CE8}" type="sibTrans" cxnId="{FA422F0F-D610-B141-91A2-FA47C1E4B583}">
      <dgm:prSet/>
      <dgm:spPr/>
      <dgm:t>
        <a:bodyPr/>
        <a:lstStyle/>
        <a:p>
          <a:endParaRPr lang="en-US"/>
        </a:p>
      </dgm:t>
    </dgm:pt>
    <dgm:pt modelId="{A76D6225-4818-264C-9D76-28BB39E30359}">
      <dgm:prSet custT="1"/>
      <dgm:spPr/>
      <dgm:t>
        <a:bodyPr/>
        <a:lstStyle/>
        <a:p>
          <a:pPr>
            <a:buFont typeface="Arial" panose="020B0604020202020204" pitchFamily="34" charset="0"/>
            <a:buChar char="•"/>
          </a:pPr>
          <a:r>
            <a:rPr lang="en-US" sz="1600" b="0" i="0" u="none" dirty="0"/>
            <a:t>Poor choice for the study of a rare disease (rare outcome).</a:t>
          </a:r>
        </a:p>
      </dgm:t>
    </dgm:pt>
    <dgm:pt modelId="{B505EB51-2F9A-734B-AC17-26D3BBFF72A8}" type="parTrans" cxnId="{C0A2A191-2E51-4942-94FA-3227DC635EE0}">
      <dgm:prSet/>
      <dgm:spPr/>
      <dgm:t>
        <a:bodyPr/>
        <a:lstStyle/>
        <a:p>
          <a:endParaRPr lang="en-US"/>
        </a:p>
      </dgm:t>
    </dgm:pt>
    <dgm:pt modelId="{7993B8A9-1B10-3841-B4F8-F76A197F8777}" type="sibTrans" cxnId="{C0A2A191-2E51-4942-94FA-3227DC635EE0}">
      <dgm:prSet/>
      <dgm:spPr/>
      <dgm:t>
        <a:bodyPr/>
        <a:lstStyle/>
        <a:p>
          <a:endParaRPr lang="en-US"/>
        </a:p>
      </dgm:t>
    </dgm:pt>
    <dgm:pt modelId="{EB0E3CF8-E082-FA45-9992-CDE0BD32C844}">
      <dgm:prSet custT="1"/>
      <dgm:spPr/>
      <dgm:t>
        <a:bodyPr/>
        <a:lstStyle/>
        <a:p>
          <a:pPr>
            <a:buFont typeface="Arial" panose="020B0604020202020204" pitchFamily="34" charset="0"/>
            <a:buChar char="•"/>
          </a:pPr>
          <a:r>
            <a:rPr lang="en-US" sz="1600" b="0" i="0" u="none" dirty="0"/>
            <a:t>Classification of individuals (exposure or outcome status) can be affected by changes in diagnostic procedures.</a:t>
          </a:r>
        </a:p>
      </dgm:t>
    </dgm:pt>
    <dgm:pt modelId="{ABBEB462-53DF-C34E-949F-CE4E15911771}" type="parTrans" cxnId="{0BBF7366-686B-A24C-B44B-CF2364012635}">
      <dgm:prSet/>
      <dgm:spPr/>
      <dgm:t>
        <a:bodyPr/>
        <a:lstStyle/>
        <a:p>
          <a:endParaRPr lang="en-US"/>
        </a:p>
      </dgm:t>
    </dgm:pt>
    <dgm:pt modelId="{C69D3FBA-7AB1-3246-91C6-25C2AEEDC179}" type="sibTrans" cxnId="{0BBF7366-686B-A24C-B44B-CF2364012635}">
      <dgm:prSet/>
      <dgm:spPr/>
      <dgm:t>
        <a:bodyPr/>
        <a:lstStyle/>
        <a:p>
          <a:endParaRPr lang="en-US"/>
        </a:p>
      </dgm:t>
    </dgm:pt>
    <dgm:pt modelId="{DC899219-6F7E-064C-9ACE-EB90BEB503F1}">
      <dgm:prSet/>
      <dgm:spPr/>
      <dgm:t>
        <a:bodyPr/>
        <a:lstStyle/>
        <a:p>
          <a:pPr>
            <a:buFont typeface="Arial" panose="020B0604020202020204" pitchFamily="34" charset="0"/>
            <a:buChar char="•"/>
          </a:pPr>
          <a:r>
            <a:rPr lang="en-US" b="0" i="0" u="none" dirty="0"/>
            <a:t>Demonstrate causality.</a:t>
          </a:r>
        </a:p>
      </dgm:t>
    </dgm:pt>
    <dgm:pt modelId="{3DF1893D-40C3-6342-8507-65A85C8297B8}" type="parTrans" cxnId="{3203C2F8-4BA4-3347-BA27-AC79603E1DA2}">
      <dgm:prSet/>
      <dgm:spPr/>
      <dgm:t>
        <a:bodyPr/>
        <a:lstStyle/>
        <a:p>
          <a:endParaRPr lang="en-US"/>
        </a:p>
      </dgm:t>
    </dgm:pt>
    <dgm:pt modelId="{11531FDB-36B4-A94F-A470-B41A8708E5EA}" type="sibTrans" cxnId="{3203C2F8-4BA4-3347-BA27-AC79603E1DA2}">
      <dgm:prSet/>
      <dgm:spPr/>
      <dgm:t>
        <a:bodyPr/>
        <a:lstStyle/>
        <a:p>
          <a:endParaRPr lang="en-US"/>
        </a:p>
      </dgm:t>
    </dgm:pt>
    <dgm:pt modelId="{FBA5C785-2EB1-5240-9FAB-AA92D94DDFA9}" type="pres">
      <dgm:prSet presAssocID="{DCD9B24B-1A07-5943-9606-B9B1DF546322}" presName="Name0" presStyleCnt="0">
        <dgm:presLayoutVars>
          <dgm:dir/>
          <dgm:animLvl val="lvl"/>
          <dgm:resizeHandles val="exact"/>
        </dgm:presLayoutVars>
      </dgm:prSet>
      <dgm:spPr/>
    </dgm:pt>
    <dgm:pt modelId="{7B88F8A0-6D73-A44F-93CE-F795843C4D24}" type="pres">
      <dgm:prSet presAssocID="{DDD7E02F-C248-554D-B97B-6AA551B9A5A4}" presName="composite" presStyleCnt="0"/>
      <dgm:spPr/>
    </dgm:pt>
    <dgm:pt modelId="{F8E257AF-5C23-244C-A3F7-41D07320912C}" type="pres">
      <dgm:prSet presAssocID="{DDD7E02F-C248-554D-B97B-6AA551B9A5A4}" presName="parTx" presStyleLbl="alignNode1" presStyleIdx="0" presStyleCnt="2">
        <dgm:presLayoutVars>
          <dgm:chMax val="0"/>
          <dgm:chPref val="0"/>
          <dgm:bulletEnabled val="1"/>
        </dgm:presLayoutVars>
      </dgm:prSet>
      <dgm:spPr/>
    </dgm:pt>
    <dgm:pt modelId="{861DB525-EE2A-3E48-BE9E-35F3E69B9C8A}" type="pres">
      <dgm:prSet presAssocID="{DDD7E02F-C248-554D-B97B-6AA551B9A5A4}" presName="desTx" presStyleLbl="alignAccFollowNode1" presStyleIdx="0" presStyleCnt="2">
        <dgm:presLayoutVars>
          <dgm:bulletEnabled val="1"/>
        </dgm:presLayoutVars>
      </dgm:prSet>
      <dgm:spPr/>
    </dgm:pt>
    <dgm:pt modelId="{68D0A8D0-B17C-DE4A-9F27-D05F47B7B49D}" type="pres">
      <dgm:prSet presAssocID="{4672BFAD-C09F-B84D-962E-3DDEE0F0D3D0}" presName="space" presStyleCnt="0"/>
      <dgm:spPr/>
    </dgm:pt>
    <dgm:pt modelId="{D15259EA-A108-5543-9B2A-FAA33E24E7B0}" type="pres">
      <dgm:prSet presAssocID="{071F9BC0-78C6-C940-9D18-3003133DC6F5}" presName="composite" presStyleCnt="0"/>
      <dgm:spPr/>
    </dgm:pt>
    <dgm:pt modelId="{D6828ACD-74B3-184C-9263-7242CF427215}" type="pres">
      <dgm:prSet presAssocID="{071F9BC0-78C6-C940-9D18-3003133DC6F5}" presName="parTx" presStyleLbl="alignNode1" presStyleIdx="1" presStyleCnt="2">
        <dgm:presLayoutVars>
          <dgm:chMax val="0"/>
          <dgm:chPref val="0"/>
          <dgm:bulletEnabled val="1"/>
        </dgm:presLayoutVars>
      </dgm:prSet>
      <dgm:spPr/>
    </dgm:pt>
    <dgm:pt modelId="{2F6A8CE9-D089-BA42-A11E-00EFDA885DE3}" type="pres">
      <dgm:prSet presAssocID="{071F9BC0-78C6-C940-9D18-3003133DC6F5}" presName="desTx" presStyleLbl="alignAccFollowNode1" presStyleIdx="1" presStyleCnt="2">
        <dgm:presLayoutVars>
          <dgm:bulletEnabled val="1"/>
        </dgm:presLayoutVars>
      </dgm:prSet>
      <dgm:spPr/>
    </dgm:pt>
  </dgm:ptLst>
  <dgm:cxnLst>
    <dgm:cxn modelId="{BD9E1000-3108-9944-9595-A68F8C6487C4}" srcId="{DDD7E02F-C248-554D-B97B-6AA551B9A5A4}" destId="{FC5CC35F-89DB-B345-BBF0-2B2529B62FDD}" srcOrd="3" destOrd="0" parTransId="{3061B32F-9221-C34B-8E7C-FFAF683792DD}" sibTransId="{151779B4-89B6-384A-95A0-B636CB25052E}"/>
    <dgm:cxn modelId="{FA422F0F-D610-B141-91A2-FA47C1E4B583}" srcId="{071F9BC0-78C6-C940-9D18-3003133DC6F5}" destId="{95AC52E0-9EE7-BB47-89FC-670E297B1250}" srcOrd="5" destOrd="0" parTransId="{CA4D5D8D-39E6-0A45-9680-DCB1DF86F216}" sibTransId="{B4BFB508-2525-364A-A52A-1B5452A81CE8}"/>
    <dgm:cxn modelId="{8256910F-8F20-9142-B24A-C1C669FF8080}" type="presOf" srcId="{DBFECC86-7006-2341-B426-C5D0185773A8}" destId="{2F6A8CE9-D089-BA42-A11E-00EFDA885DE3}" srcOrd="0" destOrd="0" presId="urn:microsoft.com/office/officeart/2005/8/layout/hList1"/>
    <dgm:cxn modelId="{D85EF417-F6FD-E249-B252-AD5376530FB0}" type="presOf" srcId="{FC5CC35F-89DB-B345-BBF0-2B2529B62FDD}" destId="{861DB525-EE2A-3E48-BE9E-35F3E69B9C8A}" srcOrd="0" destOrd="3" presId="urn:microsoft.com/office/officeart/2005/8/layout/hList1"/>
    <dgm:cxn modelId="{5E106A24-25D6-5742-BC01-A11BD478C0C9}" type="presOf" srcId="{3C85541C-8656-7047-BD21-D4349FF9A3C4}" destId="{861DB525-EE2A-3E48-BE9E-35F3E69B9C8A}" srcOrd="0" destOrd="1" presId="urn:microsoft.com/office/officeart/2005/8/layout/hList1"/>
    <dgm:cxn modelId="{4B002D2D-75EB-F64F-963A-005834214967}" srcId="{071F9BC0-78C6-C940-9D18-3003133DC6F5}" destId="{B0822659-40F3-C54E-92BE-BE76C68D91A4}" srcOrd="8" destOrd="0" parTransId="{60C5C172-8EB7-414C-90E6-C3A180A9A774}" sibTransId="{DEAE7181-DEF7-6047-B8FF-660B51E82744}"/>
    <dgm:cxn modelId="{60FF5832-EB3E-B94C-B658-00CC283515DD}" srcId="{DCD9B24B-1A07-5943-9606-B9B1DF546322}" destId="{071F9BC0-78C6-C940-9D18-3003133DC6F5}" srcOrd="1" destOrd="0" parTransId="{EF3184DD-ECBC-3F41-849D-EF8E07D96663}" sibTransId="{7A03F631-E91C-114E-9828-1CA959818F61}"/>
    <dgm:cxn modelId="{CE75AC39-FD3C-8F4A-94A2-5A60FA5265AF}" srcId="{071F9BC0-78C6-C940-9D18-3003133DC6F5}" destId="{46AD6564-94DB-5C40-8D1F-07A2B2BE4C55}" srcOrd="1" destOrd="0" parTransId="{772770AF-698F-694C-9557-380603F95DE6}" sibTransId="{5A7F4423-FC19-CC46-8FE7-59134A077CAC}"/>
    <dgm:cxn modelId="{64037044-890F-6A46-AC9C-0BB5D63B1074}" type="presOf" srcId="{04CBD3BC-264F-6849-B3A9-6437503BC50A}" destId="{2F6A8CE9-D089-BA42-A11E-00EFDA885DE3}" srcOrd="0" destOrd="2" presId="urn:microsoft.com/office/officeart/2005/8/layout/hList1"/>
    <dgm:cxn modelId="{0536B948-6D1C-1644-BE9A-A752C1D15CEA}" type="presOf" srcId="{95AC52E0-9EE7-BB47-89FC-670E297B1250}" destId="{2F6A8CE9-D089-BA42-A11E-00EFDA885DE3}" srcOrd="0" destOrd="5" presId="urn:microsoft.com/office/officeart/2005/8/layout/hList1"/>
    <dgm:cxn modelId="{57BD1A5F-0689-6147-8CBD-C98A1B8D45C3}" srcId="{DCD9B24B-1A07-5943-9606-B9B1DF546322}" destId="{DDD7E02F-C248-554D-B97B-6AA551B9A5A4}" srcOrd="0" destOrd="0" parTransId="{F41B5500-8CC6-2B4D-8035-904815253704}" sibTransId="{4672BFAD-C09F-B84D-962E-3DDEE0F0D3D0}"/>
    <dgm:cxn modelId="{5E38F461-6673-E444-A793-B7457D03B932}" type="presOf" srcId="{DCD9B24B-1A07-5943-9606-B9B1DF546322}" destId="{FBA5C785-2EB1-5240-9FAB-AA92D94DDFA9}" srcOrd="0" destOrd="0" presId="urn:microsoft.com/office/officeart/2005/8/layout/hList1"/>
    <dgm:cxn modelId="{BD2B2362-C7FD-494B-A835-38F1FB8CF975}" type="presOf" srcId="{EB0E3CF8-E082-FA45-9992-CDE0BD32C844}" destId="{2F6A8CE9-D089-BA42-A11E-00EFDA885DE3}" srcOrd="0" destOrd="7" presId="urn:microsoft.com/office/officeart/2005/8/layout/hList1"/>
    <dgm:cxn modelId="{0BBF7366-686B-A24C-B44B-CF2364012635}" srcId="{071F9BC0-78C6-C940-9D18-3003133DC6F5}" destId="{EB0E3CF8-E082-FA45-9992-CDE0BD32C844}" srcOrd="7" destOrd="0" parTransId="{ABBEB462-53DF-C34E-949F-CE4E15911771}" sibTransId="{C69D3FBA-7AB1-3246-91C6-25C2AEEDC179}"/>
    <dgm:cxn modelId="{D79FA067-3397-104C-9BEF-43094B04AD92}" srcId="{071F9BC0-78C6-C940-9D18-3003133DC6F5}" destId="{04CBD3BC-264F-6849-B3A9-6437503BC50A}" srcOrd="2" destOrd="0" parTransId="{72899454-6D19-4546-BB15-840F3C9E6901}" sibTransId="{78485720-2C37-7F4B-B867-21B2E1E830F8}"/>
    <dgm:cxn modelId="{A84D5E69-5CAA-E244-AA35-97D53F9B3927}" type="presOf" srcId="{B0822659-40F3-C54E-92BE-BE76C68D91A4}" destId="{2F6A8CE9-D089-BA42-A11E-00EFDA885DE3}" srcOrd="0" destOrd="8" presId="urn:microsoft.com/office/officeart/2005/8/layout/hList1"/>
    <dgm:cxn modelId="{1FD9ED69-9915-9D4E-8502-1A0B57FF69C0}" srcId="{DDD7E02F-C248-554D-B97B-6AA551B9A5A4}" destId="{74894DC6-F3ED-C843-A003-0FAEBA6DAAC7}" srcOrd="2" destOrd="0" parTransId="{CE8B53B9-52D7-974E-B619-860E68D16803}" sibTransId="{4C7F2286-35A5-EF45-873D-1FEF4B773362}"/>
    <dgm:cxn modelId="{0864676C-E3D2-6B49-9CA2-2CA0A5B1D069}" srcId="{071F9BC0-78C6-C940-9D18-3003133DC6F5}" destId="{071E0143-3A85-FF47-9D69-2F47B26FE5A0}" srcOrd="3" destOrd="0" parTransId="{9A46BC91-449B-0C4E-B68A-F60858098714}" sibTransId="{E3CCC148-3671-AF4E-BF40-BE2DA086EE50}"/>
    <dgm:cxn modelId="{B94C6281-177A-6047-8B7B-39AEA95E8A0A}" type="presOf" srcId="{071F9BC0-78C6-C940-9D18-3003133DC6F5}" destId="{D6828ACD-74B3-184C-9263-7242CF427215}" srcOrd="0" destOrd="0" presId="urn:microsoft.com/office/officeart/2005/8/layout/hList1"/>
    <dgm:cxn modelId="{9EE89683-2230-064A-8F3C-A8C919855BC8}" type="presOf" srcId="{DDD7E02F-C248-554D-B97B-6AA551B9A5A4}" destId="{F8E257AF-5C23-244C-A3F7-41D07320912C}" srcOrd="0" destOrd="0" presId="urn:microsoft.com/office/officeart/2005/8/layout/hList1"/>
    <dgm:cxn modelId="{D67D4689-E95C-FB42-8023-09E1CD4FFF71}" srcId="{DDD7E02F-C248-554D-B97B-6AA551B9A5A4}" destId="{6D1A24F9-090F-E149-9209-C5356D01BA40}" srcOrd="0" destOrd="0" parTransId="{D97EDCED-928E-734C-A43C-B3EB4CAEC945}" sibTransId="{226A6330-86C4-8140-B7B8-3709549B2FCA}"/>
    <dgm:cxn modelId="{6164D38C-A37A-BE44-9AFD-853BB3E386A4}" type="presOf" srcId="{74894DC6-F3ED-C843-A003-0FAEBA6DAAC7}" destId="{861DB525-EE2A-3E48-BE9E-35F3E69B9C8A}" srcOrd="0" destOrd="2" presId="urn:microsoft.com/office/officeart/2005/8/layout/hList1"/>
    <dgm:cxn modelId="{A33EEA8D-13B6-0542-AB1B-8B75BE93BA5D}" type="presOf" srcId="{4A08A879-0452-1944-9FA3-6E4C1C8E0BBD}" destId="{861DB525-EE2A-3E48-BE9E-35F3E69B9C8A}" srcOrd="0" destOrd="5" presId="urn:microsoft.com/office/officeart/2005/8/layout/hList1"/>
    <dgm:cxn modelId="{C0A2A191-2E51-4942-94FA-3227DC635EE0}" srcId="{071F9BC0-78C6-C940-9D18-3003133DC6F5}" destId="{A76D6225-4818-264C-9D76-28BB39E30359}" srcOrd="6" destOrd="0" parTransId="{B505EB51-2F9A-734B-AC17-26D3BBFF72A8}" sibTransId="{7993B8A9-1B10-3841-B4F8-F76A197F8777}"/>
    <dgm:cxn modelId="{D3614D92-A7A1-584A-A02B-0C8FFFAB45A8}" srcId="{071F9BC0-78C6-C940-9D18-3003133DC6F5}" destId="{DBFECC86-7006-2341-B426-C5D0185773A8}" srcOrd="0" destOrd="0" parTransId="{40E012C7-E552-7C4C-AE7B-CEB57E580FD8}" sibTransId="{EB5A8D54-F9C4-494F-9A66-BDA7590EB249}"/>
    <dgm:cxn modelId="{EB02B096-D625-494E-A6D7-BCF9D3AFD476}" type="presOf" srcId="{071E0143-3A85-FF47-9D69-2F47B26FE5A0}" destId="{2F6A8CE9-D089-BA42-A11E-00EFDA885DE3}" srcOrd="0" destOrd="3" presId="urn:microsoft.com/office/officeart/2005/8/layout/hList1"/>
    <dgm:cxn modelId="{F714A79E-0CC0-F94E-BBD0-A61C43A98CB6}" type="presOf" srcId="{6D1A24F9-090F-E149-9209-C5356D01BA40}" destId="{861DB525-EE2A-3E48-BE9E-35F3E69B9C8A}" srcOrd="0" destOrd="0" presId="urn:microsoft.com/office/officeart/2005/8/layout/hList1"/>
    <dgm:cxn modelId="{76E327A5-AC61-4548-87B5-7B0CA5C1D113}" srcId="{DDD7E02F-C248-554D-B97B-6AA551B9A5A4}" destId="{3C85541C-8656-7047-BD21-D4349FF9A3C4}" srcOrd="1" destOrd="0" parTransId="{4F42F24D-0802-FA42-816B-E947E855B8FC}" sibTransId="{1B5B5D57-2071-8A4D-A92C-9B35950C395B}"/>
    <dgm:cxn modelId="{E5B5ECB4-0020-9440-84CA-9B0189A20111}" type="presOf" srcId="{A76D6225-4818-264C-9D76-28BB39E30359}" destId="{2F6A8CE9-D089-BA42-A11E-00EFDA885DE3}" srcOrd="0" destOrd="6" presId="urn:microsoft.com/office/officeart/2005/8/layout/hList1"/>
    <dgm:cxn modelId="{50C255CF-7D66-D04D-A708-511887CEB8E5}" srcId="{DDD7E02F-C248-554D-B97B-6AA551B9A5A4}" destId="{4A08A879-0452-1944-9FA3-6E4C1C8E0BBD}" srcOrd="5" destOrd="0" parTransId="{2F02015F-DA2E-0148-A1B7-9BF2E2420D22}" sibTransId="{93F10C6F-82A3-8E4A-972D-FC41B017A3FD}"/>
    <dgm:cxn modelId="{D12378E0-C711-6D4E-B99B-D74C404AF0F4}" srcId="{071F9BC0-78C6-C940-9D18-3003133DC6F5}" destId="{167A7F61-8119-B94C-8EB1-5720145D058D}" srcOrd="4" destOrd="0" parTransId="{85247985-833B-4742-8A62-21296268439C}" sibTransId="{06C28937-4FC2-0147-9273-C0E68254F906}"/>
    <dgm:cxn modelId="{72AC34F0-C7B5-E347-9FF3-032D53F67AEA}" type="presOf" srcId="{167A7F61-8119-B94C-8EB1-5720145D058D}" destId="{2F6A8CE9-D089-BA42-A11E-00EFDA885DE3}" srcOrd="0" destOrd="4" presId="urn:microsoft.com/office/officeart/2005/8/layout/hList1"/>
    <dgm:cxn modelId="{E5AA44F4-A7CC-1149-AA30-E8A84F052BC0}" type="presOf" srcId="{46AD6564-94DB-5C40-8D1F-07A2B2BE4C55}" destId="{2F6A8CE9-D089-BA42-A11E-00EFDA885DE3}" srcOrd="0" destOrd="1" presId="urn:microsoft.com/office/officeart/2005/8/layout/hList1"/>
    <dgm:cxn modelId="{3203C2F8-4BA4-3347-BA27-AC79603E1DA2}" srcId="{DDD7E02F-C248-554D-B97B-6AA551B9A5A4}" destId="{DC899219-6F7E-064C-9ACE-EB90BEB503F1}" srcOrd="4" destOrd="0" parTransId="{3DF1893D-40C3-6342-8507-65A85C8297B8}" sibTransId="{11531FDB-36B4-A94F-A470-B41A8708E5EA}"/>
    <dgm:cxn modelId="{8C9A78F9-D4D6-1A42-9573-F6B4862FBB4C}" type="presOf" srcId="{DC899219-6F7E-064C-9ACE-EB90BEB503F1}" destId="{861DB525-EE2A-3E48-BE9E-35F3E69B9C8A}" srcOrd="0" destOrd="4" presId="urn:microsoft.com/office/officeart/2005/8/layout/hList1"/>
    <dgm:cxn modelId="{ECA3A038-4908-0C4F-9032-C79385EFC528}" type="presParOf" srcId="{FBA5C785-2EB1-5240-9FAB-AA92D94DDFA9}" destId="{7B88F8A0-6D73-A44F-93CE-F795843C4D24}" srcOrd="0" destOrd="0" presId="urn:microsoft.com/office/officeart/2005/8/layout/hList1"/>
    <dgm:cxn modelId="{E5E4098E-C0C0-1C48-83C8-6359F6B6BE6D}" type="presParOf" srcId="{7B88F8A0-6D73-A44F-93CE-F795843C4D24}" destId="{F8E257AF-5C23-244C-A3F7-41D07320912C}" srcOrd="0" destOrd="0" presId="urn:microsoft.com/office/officeart/2005/8/layout/hList1"/>
    <dgm:cxn modelId="{9D853E73-4782-FF42-9DAA-9D485CDAF5C1}" type="presParOf" srcId="{7B88F8A0-6D73-A44F-93CE-F795843C4D24}" destId="{861DB525-EE2A-3E48-BE9E-35F3E69B9C8A}" srcOrd="1" destOrd="0" presId="urn:microsoft.com/office/officeart/2005/8/layout/hList1"/>
    <dgm:cxn modelId="{B2D27E87-341E-474D-8F53-584868B0ED26}" type="presParOf" srcId="{FBA5C785-2EB1-5240-9FAB-AA92D94DDFA9}" destId="{68D0A8D0-B17C-DE4A-9F27-D05F47B7B49D}" srcOrd="1" destOrd="0" presId="urn:microsoft.com/office/officeart/2005/8/layout/hList1"/>
    <dgm:cxn modelId="{2F6F844B-7F14-ED47-9B52-8B3D5A8AC0BD}" type="presParOf" srcId="{FBA5C785-2EB1-5240-9FAB-AA92D94DDFA9}" destId="{D15259EA-A108-5543-9B2A-FAA33E24E7B0}" srcOrd="2" destOrd="0" presId="urn:microsoft.com/office/officeart/2005/8/layout/hList1"/>
    <dgm:cxn modelId="{62180C94-39C8-F044-ACEA-75C8578DC39F}" type="presParOf" srcId="{D15259EA-A108-5543-9B2A-FAA33E24E7B0}" destId="{D6828ACD-74B3-184C-9263-7242CF427215}" srcOrd="0" destOrd="0" presId="urn:microsoft.com/office/officeart/2005/8/layout/hList1"/>
    <dgm:cxn modelId="{CFAD0A4E-9AC1-8E44-AE2E-17199CC6C5EF}" type="presParOf" srcId="{D15259EA-A108-5543-9B2A-FAA33E24E7B0}" destId="{2F6A8CE9-D089-BA42-A11E-00EFDA885DE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8C2DE-5CD6-A248-A11A-346597F93249}">
      <dsp:nvSpPr>
        <dsp:cNvPr id="0" name=""/>
        <dsp:cNvSpPr/>
      </dsp:nvSpPr>
      <dsp:spPr>
        <a:xfrm>
          <a:off x="0" y="1587546"/>
          <a:ext cx="1712515" cy="856257"/>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en-US" sz="1900" kern="1200" dirty="0"/>
            <a:t>Source Population</a:t>
          </a:r>
        </a:p>
      </dsp:txBody>
      <dsp:txXfrm>
        <a:off x="25079" y="1612625"/>
        <a:ext cx="1662357" cy="806099"/>
      </dsp:txXfrm>
    </dsp:sp>
    <dsp:sp modelId="{226CA6DA-DEC1-714C-98CE-393A8593EC95}">
      <dsp:nvSpPr>
        <dsp:cNvPr id="0" name=""/>
        <dsp:cNvSpPr/>
      </dsp:nvSpPr>
      <dsp:spPr>
        <a:xfrm rot="21539391">
          <a:off x="1712484" y="1993223"/>
          <a:ext cx="395842" cy="37924"/>
        </a:xfrm>
        <a:custGeom>
          <a:avLst/>
          <a:gdLst/>
          <a:ahLst/>
          <a:cxnLst/>
          <a:rect l="0" t="0" r="0" b="0"/>
          <a:pathLst>
            <a:path>
              <a:moveTo>
                <a:pt x="0" y="18962"/>
              </a:moveTo>
              <a:lnTo>
                <a:pt x="395842" y="18962"/>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00509" y="2002290"/>
        <a:ext cx="19792" cy="19792"/>
      </dsp:txXfrm>
    </dsp:sp>
    <dsp:sp modelId="{80B7812C-7FB8-A34B-91C6-7FD440C70521}">
      <dsp:nvSpPr>
        <dsp:cNvPr id="0" name=""/>
        <dsp:cNvSpPr/>
      </dsp:nvSpPr>
      <dsp:spPr>
        <a:xfrm>
          <a:off x="2108296" y="1580568"/>
          <a:ext cx="1712515" cy="856257"/>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en-US" sz="1900" kern="1200" dirty="0"/>
            <a:t>People </a:t>
          </a:r>
          <a:r>
            <a:rPr lang="en-US" sz="1900" b="0" kern="1200" dirty="0">
              <a:solidFill>
                <a:srgbClr val="FF0000"/>
              </a:solidFill>
            </a:rPr>
            <a:t>Without</a:t>
          </a:r>
          <a:r>
            <a:rPr lang="en-US" sz="1900" kern="1200" dirty="0"/>
            <a:t> the Disease</a:t>
          </a:r>
        </a:p>
      </dsp:txBody>
      <dsp:txXfrm>
        <a:off x="2133375" y="1605647"/>
        <a:ext cx="1662357" cy="806099"/>
      </dsp:txXfrm>
    </dsp:sp>
    <dsp:sp modelId="{E1CA555D-EE43-1148-8C1C-52A0AD6107F8}">
      <dsp:nvSpPr>
        <dsp:cNvPr id="0" name=""/>
        <dsp:cNvSpPr/>
      </dsp:nvSpPr>
      <dsp:spPr>
        <a:xfrm rot="18484802">
          <a:off x="3586926" y="1509346"/>
          <a:ext cx="1220576" cy="37924"/>
        </a:xfrm>
        <a:custGeom>
          <a:avLst/>
          <a:gdLst/>
          <a:ahLst/>
          <a:cxnLst/>
          <a:rect l="0" t="0" r="0" b="0"/>
          <a:pathLst>
            <a:path>
              <a:moveTo>
                <a:pt x="0" y="18962"/>
              </a:moveTo>
              <a:lnTo>
                <a:pt x="1220576" y="18962"/>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0">
            <a:lnSpc>
              <a:spcPct val="90000"/>
            </a:lnSpc>
            <a:spcBef>
              <a:spcPct val="0"/>
            </a:spcBef>
            <a:spcAft>
              <a:spcPct val="35000"/>
            </a:spcAft>
            <a:buNone/>
          </a:pPr>
          <a:endParaRPr lang="en-US" sz="500" kern="1200"/>
        </a:p>
      </dsp:txBody>
      <dsp:txXfrm>
        <a:off x="4166699" y="1497794"/>
        <a:ext cx="61028" cy="61028"/>
      </dsp:txXfrm>
    </dsp:sp>
    <dsp:sp modelId="{E684465A-5433-6548-9A6D-5BF4D0E8D0E1}">
      <dsp:nvSpPr>
        <dsp:cNvPr id="0" name=""/>
        <dsp:cNvSpPr/>
      </dsp:nvSpPr>
      <dsp:spPr>
        <a:xfrm>
          <a:off x="4573616" y="742372"/>
          <a:ext cx="1359788" cy="611094"/>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en-US" sz="1900" kern="1200" dirty="0"/>
            <a:t>Exposed</a:t>
          </a:r>
        </a:p>
      </dsp:txBody>
      <dsp:txXfrm>
        <a:off x="4591514" y="760270"/>
        <a:ext cx="1323992" cy="575298"/>
      </dsp:txXfrm>
    </dsp:sp>
    <dsp:sp modelId="{A07F4F1F-907E-0D49-8FD0-27A6E6D79826}">
      <dsp:nvSpPr>
        <dsp:cNvPr id="0" name=""/>
        <dsp:cNvSpPr/>
      </dsp:nvSpPr>
      <dsp:spPr>
        <a:xfrm rot="19893062">
          <a:off x="5870923" y="782475"/>
          <a:ext cx="1034823" cy="37924"/>
        </a:xfrm>
        <a:custGeom>
          <a:avLst/>
          <a:gdLst/>
          <a:ahLst/>
          <a:cxnLst/>
          <a:rect l="0" t="0" r="0" b="0"/>
          <a:pathLst>
            <a:path>
              <a:moveTo>
                <a:pt x="0" y="18962"/>
              </a:moveTo>
              <a:lnTo>
                <a:pt x="1034823" y="18962"/>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62464" y="775567"/>
        <a:ext cx="51741" cy="51741"/>
      </dsp:txXfrm>
    </dsp:sp>
    <dsp:sp modelId="{A1363783-1C42-4F43-8EAD-D66A65A9503A}">
      <dsp:nvSpPr>
        <dsp:cNvPr id="0" name=""/>
        <dsp:cNvSpPr/>
      </dsp:nvSpPr>
      <dsp:spPr>
        <a:xfrm>
          <a:off x="6843265" y="126826"/>
          <a:ext cx="1712515" cy="856257"/>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en-US" sz="1900" kern="1200" dirty="0"/>
            <a:t>Disease</a:t>
          </a:r>
        </a:p>
      </dsp:txBody>
      <dsp:txXfrm>
        <a:off x="6868344" y="151905"/>
        <a:ext cx="1662357" cy="806099"/>
      </dsp:txXfrm>
    </dsp:sp>
    <dsp:sp modelId="{AEDC23AC-D562-854F-839C-D7DB30D95186}">
      <dsp:nvSpPr>
        <dsp:cNvPr id="0" name=""/>
        <dsp:cNvSpPr/>
      </dsp:nvSpPr>
      <dsp:spPr>
        <a:xfrm rot="1703335">
          <a:off x="5871217" y="1274823"/>
          <a:ext cx="1034236" cy="37924"/>
        </a:xfrm>
        <a:custGeom>
          <a:avLst/>
          <a:gdLst/>
          <a:ahLst/>
          <a:cxnLst/>
          <a:rect l="0" t="0" r="0" b="0"/>
          <a:pathLst>
            <a:path>
              <a:moveTo>
                <a:pt x="0" y="18962"/>
              </a:moveTo>
              <a:lnTo>
                <a:pt x="1034236" y="18962"/>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62479" y="1267929"/>
        <a:ext cx="51711" cy="51711"/>
      </dsp:txXfrm>
    </dsp:sp>
    <dsp:sp modelId="{F6EB871B-8241-1C42-BD4E-A0F57DEE56A3}">
      <dsp:nvSpPr>
        <dsp:cNvPr id="0" name=""/>
        <dsp:cNvSpPr/>
      </dsp:nvSpPr>
      <dsp:spPr>
        <a:xfrm>
          <a:off x="6843265" y="1111522"/>
          <a:ext cx="1712515" cy="856257"/>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en-US" sz="1900" kern="1200" dirty="0"/>
            <a:t>No Disease</a:t>
          </a:r>
        </a:p>
      </dsp:txBody>
      <dsp:txXfrm>
        <a:off x="6868344" y="1136601"/>
        <a:ext cx="1662357" cy="806099"/>
      </dsp:txXfrm>
    </dsp:sp>
    <dsp:sp modelId="{F6226C26-2BB7-F24B-A13C-8D0DC94D1554}">
      <dsp:nvSpPr>
        <dsp:cNvPr id="0" name=""/>
        <dsp:cNvSpPr/>
      </dsp:nvSpPr>
      <dsp:spPr>
        <a:xfrm rot="3217960">
          <a:off x="3563898" y="2497977"/>
          <a:ext cx="1262350" cy="37924"/>
        </a:xfrm>
        <a:custGeom>
          <a:avLst/>
          <a:gdLst/>
          <a:ahLst/>
          <a:cxnLst/>
          <a:rect l="0" t="0" r="0" b="0"/>
          <a:pathLst>
            <a:path>
              <a:moveTo>
                <a:pt x="0" y="18962"/>
              </a:moveTo>
              <a:lnTo>
                <a:pt x="1262350" y="18962"/>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63514" y="2485380"/>
        <a:ext cx="63117" cy="63117"/>
      </dsp:txXfrm>
    </dsp:sp>
    <dsp:sp modelId="{B70956BD-0E33-4A49-8027-08C6683514C4}">
      <dsp:nvSpPr>
        <dsp:cNvPr id="0" name=""/>
        <dsp:cNvSpPr/>
      </dsp:nvSpPr>
      <dsp:spPr>
        <a:xfrm>
          <a:off x="4569335" y="2676197"/>
          <a:ext cx="1322130" cy="697969"/>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en-US" sz="1900" kern="1200" dirty="0"/>
            <a:t>Unexposed</a:t>
          </a:r>
        </a:p>
      </dsp:txBody>
      <dsp:txXfrm>
        <a:off x="4589778" y="2696640"/>
        <a:ext cx="1281244" cy="657083"/>
      </dsp:txXfrm>
    </dsp:sp>
    <dsp:sp modelId="{840E5851-9B16-AB42-B910-9738ADCC8420}">
      <dsp:nvSpPr>
        <dsp:cNvPr id="0" name=""/>
        <dsp:cNvSpPr/>
      </dsp:nvSpPr>
      <dsp:spPr>
        <a:xfrm rot="19876969">
          <a:off x="5827362" y="2755802"/>
          <a:ext cx="1042347" cy="37924"/>
        </a:xfrm>
        <a:custGeom>
          <a:avLst/>
          <a:gdLst/>
          <a:ahLst/>
          <a:cxnLst/>
          <a:rect l="0" t="0" r="0" b="0"/>
          <a:pathLst>
            <a:path>
              <a:moveTo>
                <a:pt x="0" y="18962"/>
              </a:moveTo>
              <a:lnTo>
                <a:pt x="1042347" y="18962"/>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22477" y="2748706"/>
        <a:ext cx="52117" cy="52117"/>
      </dsp:txXfrm>
    </dsp:sp>
    <dsp:sp modelId="{A5C6B018-7966-0840-A54A-EBE18EFB8A6B}">
      <dsp:nvSpPr>
        <dsp:cNvPr id="0" name=""/>
        <dsp:cNvSpPr/>
      </dsp:nvSpPr>
      <dsp:spPr>
        <a:xfrm>
          <a:off x="6805606" y="2096219"/>
          <a:ext cx="1712515" cy="856257"/>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en-US" sz="1900" kern="1200" dirty="0"/>
            <a:t>Disease</a:t>
          </a:r>
        </a:p>
      </dsp:txBody>
      <dsp:txXfrm>
        <a:off x="6830685" y="2121298"/>
        <a:ext cx="1662357" cy="806099"/>
      </dsp:txXfrm>
    </dsp:sp>
    <dsp:sp modelId="{B3991DC8-1DE0-3E42-890D-54E6EDCF7AFA}">
      <dsp:nvSpPr>
        <dsp:cNvPr id="0" name=""/>
        <dsp:cNvSpPr/>
      </dsp:nvSpPr>
      <dsp:spPr>
        <a:xfrm rot="1673560">
          <a:off x="5831386" y="3248150"/>
          <a:ext cx="1034300" cy="37924"/>
        </a:xfrm>
        <a:custGeom>
          <a:avLst/>
          <a:gdLst/>
          <a:ahLst/>
          <a:cxnLst/>
          <a:rect l="0" t="0" r="0" b="0"/>
          <a:pathLst>
            <a:path>
              <a:moveTo>
                <a:pt x="0" y="18962"/>
              </a:moveTo>
              <a:lnTo>
                <a:pt x="1034300" y="18962"/>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22678" y="3241255"/>
        <a:ext cx="51715" cy="51715"/>
      </dsp:txXfrm>
    </dsp:sp>
    <dsp:sp modelId="{C12D14CB-73E9-A74E-AB94-332F12AFD406}">
      <dsp:nvSpPr>
        <dsp:cNvPr id="0" name=""/>
        <dsp:cNvSpPr/>
      </dsp:nvSpPr>
      <dsp:spPr>
        <a:xfrm>
          <a:off x="6805606" y="3080915"/>
          <a:ext cx="1712515" cy="856257"/>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en-US" sz="1900" kern="1200" dirty="0"/>
            <a:t>No Disease</a:t>
          </a:r>
        </a:p>
      </dsp:txBody>
      <dsp:txXfrm>
        <a:off x="6830685" y="3105994"/>
        <a:ext cx="1662357" cy="8060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1094D-D7FA-A041-B90A-7D67D4F01E74}">
      <dsp:nvSpPr>
        <dsp:cNvPr id="0" name=""/>
        <dsp:cNvSpPr/>
      </dsp:nvSpPr>
      <dsp:spPr>
        <a:xfrm>
          <a:off x="0" y="0"/>
          <a:ext cx="4985926" cy="815304"/>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tabLst>
              <a:tab pos="3686175" algn="l"/>
            </a:tabLst>
          </a:pPr>
          <a:r>
            <a:rPr lang="en-US" sz="1800" kern="1200" dirty="0"/>
            <a:t>1- Define a </a:t>
          </a:r>
          <a:r>
            <a:rPr lang="en-US" sz="1800" b="1" kern="1200" dirty="0">
              <a:solidFill>
                <a:schemeClr val="accent2"/>
              </a:solidFill>
            </a:rPr>
            <a:t>source</a:t>
          </a:r>
          <a:r>
            <a:rPr lang="en-US" sz="1800" kern="1200" dirty="0"/>
            <a:t> </a:t>
          </a:r>
          <a:r>
            <a:rPr lang="en-US" sz="1800" b="1" kern="1200" dirty="0">
              <a:solidFill>
                <a:schemeClr val="accent2"/>
              </a:solidFill>
            </a:rPr>
            <a:t>population</a:t>
          </a:r>
          <a:endParaRPr lang="en-US" sz="1800" kern="1200" dirty="0"/>
        </a:p>
      </dsp:txBody>
      <dsp:txXfrm>
        <a:off x="23879" y="23879"/>
        <a:ext cx="4010758" cy="767546"/>
      </dsp:txXfrm>
    </dsp:sp>
    <dsp:sp modelId="{793A6C46-841B-2F41-977B-1C7ED98C72B7}">
      <dsp:nvSpPr>
        <dsp:cNvPr id="0" name=""/>
        <dsp:cNvSpPr/>
      </dsp:nvSpPr>
      <dsp:spPr>
        <a:xfrm>
          <a:off x="372325" y="928541"/>
          <a:ext cx="4985926" cy="815304"/>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tabLst/>
          </a:pPr>
          <a:r>
            <a:rPr lang="en-US" sz="1400" kern="1200" dirty="0"/>
            <a:t>2- Select </a:t>
          </a:r>
          <a:r>
            <a:rPr lang="en-US" sz="1400" b="1" kern="1200" dirty="0">
              <a:solidFill>
                <a:schemeClr val="accent2"/>
              </a:solidFill>
            </a:rPr>
            <a:t>Study Populations (subjects &amp; controls): </a:t>
          </a:r>
          <a:r>
            <a:rPr lang="en-US" sz="1400" b="1" kern="1200" dirty="0">
              <a:solidFill>
                <a:srgbClr val="FF0000"/>
              </a:solidFill>
            </a:rPr>
            <a:t>two methods</a:t>
          </a:r>
          <a:r>
            <a:rPr lang="en-US" sz="1400" b="1" kern="1200" dirty="0">
              <a:solidFill>
                <a:schemeClr val="accent2"/>
              </a:solidFill>
            </a:rPr>
            <a:t>: </a:t>
          </a:r>
          <a:r>
            <a:rPr lang="en-US" sz="1400" b="0" u="none" kern="1200" dirty="0">
              <a:solidFill>
                <a:schemeClr val="bg2"/>
              </a:solidFill>
            </a:rPr>
            <a:t>based on </a:t>
          </a:r>
          <a:r>
            <a:rPr lang="en-US" sz="1400" b="1" u="none" kern="1200" dirty="0">
              <a:solidFill>
                <a:schemeClr val="accent2"/>
              </a:solidFill>
            </a:rPr>
            <a:t>exposure status </a:t>
          </a:r>
          <a:r>
            <a:rPr lang="en-US" sz="1400" b="0" u="none" kern="1200" dirty="0">
              <a:solidFill>
                <a:srgbClr val="FF0000"/>
              </a:solidFill>
            </a:rPr>
            <a:t>OR</a:t>
          </a:r>
          <a:r>
            <a:rPr lang="en-US" sz="1400" b="0" u="none" kern="1200" dirty="0">
              <a:solidFill>
                <a:schemeClr val="bg2"/>
              </a:solidFill>
            </a:rPr>
            <a:t> based </a:t>
          </a:r>
          <a:r>
            <a:rPr lang="en-US" sz="1400" b="1" u="none" kern="1200" dirty="0">
              <a:solidFill>
                <a:schemeClr val="accent2"/>
              </a:solidFill>
            </a:rPr>
            <a:t>on factor other than exposure </a:t>
          </a:r>
          <a:r>
            <a:rPr lang="en-US" sz="1400" b="0" u="none" kern="1200" dirty="0">
              <a:solidFill>
                <a:schemeClr val="bg2"/>
              </a:solidFill>
            </a:rPr>
            <a:t>e.g. geographic location</a:t>
          </a:r>
          <a:endParaRPr lang="en-US" sz="1400" b="1" u="sng" kern="1200" dirty="0">
            <a:solidFill>
              <a:schemeClr val="accent2"/>
            </a:solidFill>
          </a:endParaRPr>
        </a:p>
      </dsp:txBody>
      <dsp:txXfrm>
        <a:off x="396204" y="952420"/>
        <a:ext cx="4035894" cy="767546"/>
      </dsp:txXfrm>
    </dsp:sp>
    <dsp:sp modelId="{5B7D9E4B-E217-AD47-9F82-8A14BDAFA9A6}">
      <dsp:nvSpPr>
        <dsp:cNvPr id="0" name=""/>
        <dsp:cNvSpPr/>
      </dsp:nvSpPr>
      <dsp:spPr>
        <a:xfrm>
          <a:off x="744651" y="1857083"/>
          <a:ext cx="4985926" cy="815304"/>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3- Measure the </a:t>
          </a:r>
          <a:r>
            <a:rPr lang="en-US" sz="1800" b="1" kern="1200" dirty="0">
              <a:solidFill>
                <a:schemeClr val="accent2"/>
              </a:solidFill>
            </a:rPr>
            <a:t>exposure </a:t>
          </a:r>
        </a:p>
      </dsp:txBody>
      <dsp:txXfrm>
        <a:off x="768530" y="1880962"/>
        <a:ext cx="4035894" cy="767546"/>
      </dsp:txXfrm>
    </dsp:sp>
    <dsp:sp modelId="{0BC0F346-9EC1-2E40-8430-9DBA5DC50BEB}">
      <dsp:nvSpPr>
        <dsp:cNvPr id="0" name=""/>
        <dsp:cNvSpPr/>
      </dsp:nvSpPr>
      <dsp:spPr>
        <a:xfrm>
          <a:off x="1116977" y="2785625"/>
          <a:ext cx="4985926" cy="815304"/>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4- </a:t>
          </a:r>
          <a:r>
            <a:rPr lang="en-US" sz="1800" b="1" kern="1200" dirty="0">
              <a:solidFill>
                <a:schemeClr val="accent2"/>
              </a:solidFill>
            </a:rPr>
            <a:t>Follow up </a:t>
          </a:r>
          <a:r>
            <a:rPr lang="en-US" sz="1800" kern="1200" dirty="0"/>
            <a:t>at intervals to get accurate </a:t>
          </a:r>
          <a:r>
            <a:rPr lang="en-US" sz="1800" b="1" kern="1200" dirty="0">
              <a:solidFill>
                <a:schemeClr val="accent2"/>
              </a:solidFill>
            </a:rPr>
            <a:t>outcome data</a:t>
          </a:r>
        </a:p>
      </dsp:txBody>
      <dsp:txXfrm>
        <a:off x="1140856" y="2809504"/>
        <a:ext cx="4035894" cy="767546"/>
      </dsp:txXfrm>
    </dsp:sp>
    <dsp:sp modelId="{313018A5-68D1-B548-B305-A4F43D24014A}">
      <dsp:nvSpPr>
        <dsp:cNvPr id="0" name=""/>
        <dsp:cNvSpPr/>
      </dsp:nvSpPr>
      <dsp:spPr>
        <a:xfrm>
          <a:off x="1489302" y="3714167"/>
          <a:ext cx="4985926" cy="815304"/>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0" kern="1200" dirty="0">
              <a:solidFill>
                <a:schemeClr val="bg2"/>
              </a:solidFill>
            </a:rPr>
            <a:t>5- </a:t>
          </a:r>
          <a:r>
            <a:rPr lang="en-US" sz="1800" b="1" kern="1200" dirty="0">
              <a:solidFill>
                <a:schemeClr val="accent2"/>
              </a:solidFill>
            </a:rPr>
            <a:t>Analyze </a:t>
          </a:r>
          <a:r>
            <a:rPr lang="en-US" sz="1800" b="0" kern="1200" dirty="0">
              <a:solidFill>
                <a:schemeClr val="bg2"/>
              </a:solidFill>
            </a:rPr>
            <a:t>data</a:t>
          </a:r>
        </a:p>
      </dsp:txBody>
      <dsp:txXfrm>
        <a:off x="1513181" y="3738046"/>
        <a:ext cx="4035894" cy="767546"/>
      </dsp:txXfrm>
    </dsp:sp>
    <dsp:sp modelId="{0E9B2C69-2F5C-064B-94B8-F84FF0D7E552}">
      <dsp:nvSpPr>
        <dsp:cNvPr id="0" name=""/>
        <dsp:cNvSpPr/>
      </dsp:nvSpPr>
      <dsp:spPr>
        <a:xfrm>
          <a:off x="4455978" y="595625"/>
          <a:ext cx="529948" cy="529948"/>
        </a:xfrm>
        <a:prstGeom prst="downArrow">
          <a:avLst>
            <a:gd name="adj1" fmla="val 55000"/>
            <a:gd name="adj2" fmla="val 45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4575216" y="595625"/>
        <a:ext cx="291472" cy="398786"/>
      </dsp:txXfrm>
    </dsp:sp>
    <dsp:sp modelId="{AFC3BAEA-A406-BA4B-BA50-599ADBAD1763}">
      <dsp:nvSpPr>
        <dsp:cNvPr id="0" name=""/>
        <dsp:cNvSpPr/>
      </dsp:nvSpPr>
      <dsp:spPr>
        <a:xfrm>
          <a:off x="4828303" y="1524167"/>
          <a:ext cx="529948" cy="529948"/>
        </a:xfrm>
        <a:prstGeom prst="downArrow">
          <a:avLst>
            <a:gd name="adj1" fmla="val 55000"/>
            <a:gd name="adj2" fmla="val 45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4947541" y="1524167"/>
        <a:ext cx="291472" cy="398786"/>
      </dsp:txXfrm>
    </dsp:sp>
    <dsp:sp modelId="{3EB35D1D-440B-8A4D-8528-DE49289494DA}">
      <dsp:nvSpPr>
        <dsp:cNvPr id="0" name=""/>
        <dsp:cNvSpPr/>
      </dsp:nvSpPr>
      <dsp:spPr>
        <a:xfrm>
          <a:off x="5200629" y="2439120"/>
          <a:ext cx="529948" cy="529948"/>
        </a:xfrm>
        <a:prstGeom prst="downArrow">
          <a:avLst>
            <a:gd name="adj1" fmla="val 55000"/>
            <a:gd name="adj2" fmla="val 45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5319867" y="2439120"/>
        <a:ext cx="291472" cy="398786"/>
      </dsp:txXfrm>
    </dsp:sp>
    <dsp:sp modelId="{99531F3A-4A91-194E-A9B8-EA858ED0AC07}">
      <dsp:nvSpPr>
        <dsp:cNvPr id="0" name=""/>
        <dsp:cNvSpPr/>
      </dsp:nvSpPr>
      <dsp:spPr>
        <a:xfrm>
          <a:off x="5572955" y="3376721"/>
          <a:ext cx="529948" cy="529948"/>
        </a:xfrm>
        <a:prstGeom prst="downArrow">
          <a:avLst>
            <a:gd name="adj1" fmla="val 55000"/>
            <a:gd name="adj2" fmla="val 45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5692193" y="3376721"/>
        <a:ext cx="291472" cy="3987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257AF-5C23-244C-A3F7-41D07320912C}">
      <dsp:nvSpPr>
        <dsp:cNvPr id="0" name=""/>
        <dsp:cNvSpPr/>
      </dsp:nvSpPr>
      <dsp:spPr>
        <a:xfrm>
          <a:off x="41" y="94016"/>
          <a:ext cx="3979717" cy="57600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US" sz="2400" b="1" kern="1200" dirty="0"/>
            <a:t>Strengths</a:t>
          </a:r>
        </a:p>
      </dsp:txBody>
      <dsp:txXfrm>
        <a:off x="41" y="94016"/>
        <a:ext cx="3979717" cy="576000"/>
      </dsp:txXfrm>
    </dsp:sp>
    <dsp:sp modelId="{861DB525-EE2A-3E48-BE9E-35F3E69B9C8A}">
      <dsp:nvSpPr>
        <dsp:cNvPr id="0" name=""/>
        <dsp:cNvSpPr/>
      </dsp:nvSpPr>
      <dsp:spPr>
        <a:xfrm>
          <a:off x="41" y="670016"/>
          <a:ext cx="3979717" cy="3722906"/>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i="0" u="none" kern="1200" dirty="0"/>
            <a:t>Multiple outcomes can be measured for any </a:t>
          </a:r>
          <a:r>
            <a:rPr lang="en-US" sz="2000" b="0" i="0" u="sng" kern="1200" dirty="0"/>
            <a:t>one exposure</a:t>
          </a:r>
          <a:r>
            <a:rPr lang="en-US" sz="2000" b="0" i="0" u="none" kern="1200" dirty="0"/>
            <a:t>.</a:t>
          </a:r>
          <a:endParaRPr lang="en-US" sz="2000" kern="1200" dirty="0"/>
        </a:p>
        <a:p>
          <a:pPr marL="228600" lvl="1" indent="-228600" algn="l" defTabSz="889000">
            <a:lnSpc>
              <a:spcPct val="90000"/>
            </a:lnSpc>
            <a:spcBef>
              <a:spcPct val="0"/>
            </a:spcBef>
            <a:spcAft>
              <a:spcPct val="15000"/>
            </a:spcAft>
            <a:buFont typeface="Arial" panose="020B0604020202020204" pitchFamily="34" charset="0"/>
            <a:buChar char="•"/>
          </a:pPr>
          <a:r>
            <a:rPr lang="en-US" sz="2000" b="0" i="0" u="none" kern="1200" dirty="0"/>
            <a:t>Can look at multiple outcomes.</a:t>
          </a:r>
        </a:p>
        <a:p>
          <a:pPr marL="228600" lvl="1" indent="-228600" algn="l" defTabSz="889000">
            <a:lnSpc>
              <a:spcPct val="90000"/>
            </a:lnSpc>
            <a:spcBef>
              <a:spcPct val="0"/>
            </a:spcBef>
            <a:spcAft>
              <a:spcPct val="15000"/>
            </a:spcAft>
            <a:buFont typeface="Arial" panose="020B0604020202020204" pitchFamily="34" charset="0"/>
            <a:buChar char="•"/>
          </a:pPr>
          <a:r>
            <a:rPr lang="en-US" sz="2000" b="0" i="0" u="none" kern="1200" dirty="0"/>
            <a:t>Exposure is measured before the onset of disease (in prospective cohort studies).</a:t>
          </a:r>
        </a:p>
        <a:p>
          <a:pPr marL="228600" lvl="1" indent="-228600" algn="l" defTabSz="889000">
            <a:lnSpc>
              <a:spcPct val="90000"/>
            </a:lnSpc>
            <a:spcBef>
              <a:spcPct val="0"/>
            </a:spcBef>
            <a:spcAft>
              <a:spcPct val="15000"/>
            </a:spcAft>
            <a:buFont typeface="Arial" panose="020B0604020202020204" pitchFamily="34" charset="0"/>
            <a:buChar char="•"/>
          </a:pPr>
          <a:r>
            <a:rPr lang="en-US" sz="2000" b="0" i="0" u="none" kern="1200" dirty="0"/>
            <a:t>Good for measuring </a:t>
          </a:r>
          <a:r>
            <a:rPr lang="en-US" sz="2000" b="0" i="0" u="sng" kern="1200" dirty="0"/>
            <a:t>rare exposures.</a:t>
          </a:r>
          <a:endParaRPr lang="en-US" sz="2000" b="0" i="0" u="none" kern="1200" dirty="0"/>
        </a:p>
        <a:p>
          <a:pPr marL="228600" lvl="1" indent="-228600" algn="l" defTabSz="889000">
            <a:lnSpc>
              <a:spcPct val="90000"/>
            </a:lnSpc>
            <a:spcBef>
              <a:spcPct val="0"/>
            </a:spcBef>
            <a:spcAft>
              <a:spcPct val="15000"/>
            </a:spcAft>
            <a:buFont typeface="Arial" panose="020B0604020202020204" pitchFamily="34" charset="0"/>
            <a:buChar char="•"/>
          </a:pPr>
          <a:r>
            <a:rPr lang="en-US" sz="2000" b="0" i="0" u="none" kern="1200" dirty="0"/>
            <a:t>Demonstrate causality.</a:t>
          </a:r>
        </a:p>
        <a:p>
          <a:pPr marL="228600" lvl="1" indent="-228600" algn="l" defTabSz="889000">
            <a:lnSpc>
              <a:spcPct val="90000"/>
            </a:lnSpc>
            <a:spcBef>
              <a:spcPct val="0"/>
            </a:spcBef>
            <a:spcAft>
              <a:spcPct val="15000"/>
            </a:spcAft>
            <a:buFont typeface="Arial" panose="020B0604020202020204" pitchFamily="34" charset="0"/>
            <a:buChar char="•"/>
          </a:pPr>
          <a:r>
            <a:rPr lang="en-US" sz="2000" b="0" i="0" u="none" kern="1200" dirty="0"/>
            <a:t>Can measure incidence. </a:t>
          </a:r>
        </a:p>
      </dsp:txBody>
      <dsp:txXfrm>
        <a:off x="41" y="670016"/>
        <a:ext cx="3979717" cy="3722906"/>
      </dsp:txXfrm>
    </dsp:sp>
    <dsp:sp modelId="{D6828ACD-74B3-184C-9263-7242CF427215}">
      <dsp:nvSpPr>
        <dsp:cNvPr id="0" name=""/>
        <dsp:cNvSpPr/>
      </dsp:nvSpPr>
      <dsp:spPr>
        <a:xfrm>
          <a:off x="4536919" y="94016"/>
          <a:ext cx="3979717" cy="57600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t>Weakness</a:t>
          </a:r>
        </a:p>
      </dsp:txBody>
      <dsp:txXfrm>
        <a:off x="4536919" y="94016"/>
        <a:ext cx="3979717" cy="576000"/>
      </dsp:txXfrm>
    </dsp:sp>
    <dsp:sp modelId="{2F6A8CE9-D089-BA42-A11E-00EFDA885DE3}">
      <dsp:nvSpPr>
        <dsp:cNvPr id="0" name=""/>
        <dsp:cNvSpPr/>
      </dsp:nvSpPr>
      <dsp:spPr>
        <a:xfrm>
          <a:off x="4536919" y="670016"/>
          <a:ext cx="3979717" cy="3722906"/>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b="0" i="0" u="none" kern="1200" dirty="0"/>
            <a:t>Costly and time consuming.</a:t>
          </a:r>
          <a:endParaRPr lang="en-US" sz="1600" kern="1200" dirty="0"/>
        </a:p>
        <a:p>
          <a:pPr marL="171450" lvl="1" indent="-171450" algn="l" defTabSz="711200">
            <a:lnSpc>
              <a:spcPct val="90000"/>
            </a:lnSpc>
            <a:spcBef>
              <a:spcPct val="0"/>
            </a:spcBef>
            <a:spcAft>
              <a:spcPct val="15000"/>
            </a:spcAft>
            <a:buFont typeface="Arial" panose="020B0604020202020204" pitchFamily="34" charset="0"/>
            <a:buChar char="•"/>
          </a:pPr>
          <a:r>
            <a:rPr lang="en-US" sz="1600" b="0" i="0" u="none" kern="1200" dirty="0"/>
            <a:t>Prone to bias due to loss to follow-up.</a:t>
          </a:r>
        </a:p>
        <a:p>
          <a:pPr marL="171450" lvl="1" indent="-171450" algn="l" defTabSz="711200">
            <a:lnSpc>
              <a:spcPct val="90000"/>
            </a:lnSpc>
            <a:spcBef>
              <a:spcPct val="0"/>
            </a:spcBef>
            <a:spcAft>
              <a:spcPct val="15000"/>
            </a:spcAft>
            <a:buFont typeface="Arial" panose="020B0604020202020204" pitchFamily="34" charset="0"/>
            <a:buChar char="•"/>
          </a:pPr>
          <a:r>
            <a:rPr lang="en-US" sz="1600" b="0" i="0" u="none" kern="1200"/>
            <a:t>Prone to confounding.</a:t>
          </a:r>
        </a:p>
        <a:p>
          <a:pPr marL="171450" lvl="1" indent="-171450" algn="l" defTabSz="711200">
            <a:lnSpc>
              <a:spcPct val="90000"/>
            </a:lnSpc>
            <a:spcBef>
              <a:spcPct val="0"/>
            </a:spcBef>
            <a:spcAft>
              <a:spcPct val="15000"/>
            </a:spcAft>
            <a:buFont typeface="Arial" panose="020B0604020202020204" pitchFamily="34" charset="0"/>
            <a:buChar char="•"/>
          </a:pPr>
          <a:r>
            <a:rPr lang="en-US" sz="1600" b="0" i="0" u="none" kern="1200" dirty="0"/>
            <a:t>Participants may move between one exposure category.</a:t>
          </a:r>
        </a:p>
        <a:p>
          <a:pPr marL="171450" lvl="1" indent="-171450" algn="l" defTabSz="711200">
            <a:lnSpc>
              <a:spcPct val="90000"/>
            </a:lnSpc>
            <a:spcBef>
              <a:spcPct val="0"/>
            </a:spcBef>
            <a:spcAft>
              <a:spcPct val="15000"/>
            </a:spcAft>
            <a:buFont typeface="Arial" panose="020B0604020202020204" pitchFamily="34" charset="0"/>
            <a:buChar char="•"/>
          </a:pPr>
          <a:r>
            <a:rPr lang="en-US" sz="1600" b="0" i="0" u="none" kern="1200"/>
            <a:t>Knowledge of exposure status may bias classification of the outcome.</a:t>
          </a:r>
        </a:p>
        <a:p>
          <a:pPr marL="171450" lvl="1" indent="-171450" algn="l" defTabSz="711200">
            <a:lnSpc>
              <a:spcPct val="90000"/>
            </a:lnSpc>
            <a:spcBef>
              <a:spcPct val="0"/>
            </a:spcBef>
            <a:spcAft>
              <a:spcPct val="15000"/>
            </a:spcAft>
            <a:buFont typeface="Arial" panose="020B0604020202020204" pitchFamily="34" charset="0"/>
            <a:buChar char="•"/>
          </a:pPr>
          <a:r>
            <a:rPr lang="en-US" sz="1600" b="0" i="0" u="none" kern="1200" dirty="0"/>
            <a:t>Being in the study may alter participant's behavior.</a:t>
          </a:r>
        </a:p>
        <a:p>
          <a:pPr marL="171450" lvl="1" indent="-171450" algn="l" defTabSz="711200">
            <a:lnSpc>
              <a:spcPct val="90000"/>
            </a:lnSpc>
            <a:spcBef>
              <a:spcPct val="0"/>
            </a:spcBef>
            <a:spcAft>
              <a:spcPct val="15000"/>
            </a:spcAft>
            <a:buFont typeface="Arial" panose="020B0604020202020204" pitchFamily="34" charset="0"/>
            <a:buChar char="•"/>
          </a:pPr>
          <a:r>
            <a:rPr lang="en-US" sz="1600" b="0" i="0" u="none" kern="1200" dirty="0"/>
            <a:t>Poor choice for the study of a rare disease (rare outcome).</a:t>
          </a:r>
        </a:p>
        <a:p>
          <a:pPr marL="171450" lvl="1" indent="-171450" algn="l" defTabSz="711200">
            <a:lnSpc>
              <a:spcPct val="90000"/>
            </a:lnSpc>
            <a:spcBef>
              <a:spcPct val="0"/>
            </a:spcBef>
            <a:spcAft>
              <a:spcPct val="15000"/>
            </a:spcAft>
            <a:buFont typeface="Arial" panose="020B0604020202020204" pitchFamily="34" charset="0"/>
            <a:buChar char="•"/>
          </a:pPr>
          <a:r>
            <a:rPr lang="en-US" sz="1600" b="0" i="0" u="none" kern="1200" dirty="0"/>
            <a:t>Classification of individuals (exposure or outcome status) can be affected by changes in diagnostic procedures.</a:t>
          </a:r>
        </a:p>
        <a:p>
          <a:pPr marL="171450" lvl="1" indent="-171450" algn="l" defTabSz="711200" rtl="0">
            <a:lnSpc>
              <a:spcPct val="90000"/>
            </a:lnSpc>
            <a:spcBef>
              <a:spcPct val="0"/>
            </a:spcBef>
            <a:spcAft>
              <a:spcPct val="15000"/>
            </a:spcAft>
            <a:buFont typeface="Arial" panose="020B0604020202020204" pitchFamily="34" charset="0"/>
            <a:buNone/>
          </a:pPr>
          <a:endParaRPr lang="en-US" sz="1600" b="0" i="0" u="none" kern="1200" dirty="0"/>
        </a:p>
      </dsp:txBody>
      <dsp:txXfrm>
        <a:off x="4536919" y="670016"/>
        <a:ext cx="3979717" cy="372290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74BAF5-3B37-654E-A74F-521371AC9504}" type="datetimeFigureOut">
              <a:rPr lang="en-US" smtClean="0"/>
              <a:t>3/9/20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A21201-581C-3049-9BA8-DDF27C7A8A0A}" type="slidenum">
              <a:rPr lang="en-US" smtClean="0"/>
              <a:t>‹#›</a:t>
            </a:fld>
            <a:endParaRPr lang="en-US"/>
          </a:p>
        </p:txBody>
      </p:sp>
    </p:spTree>
    <p:extLst>
      <p:ext uri="{BB962C8B-B14F-4D97-AF65-F5344CB8AC3E}">
        <p14:creationId xmlns:p14="http://schemas.microsoft.com/office/powerpoint/2010/main" val="2959954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487051-C2FA-694B-8817-08E3CE5FEDD7}" type="datetimeFigureOut">
              <a:rPr lang="en-US" smtClean="0"/>
              <a:t>3/9/20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C12B0C-0C07-E641-8F34-10A0521EE122}" type="slidenum">
              <a:rPr lang="en-US" smtClean="0"/>
              <a:t>‹#›</a:t>
            </a:fld>
            <a:endParaRPr lang="en-US"/>
          </a:p>
        </p:txBody>
      </p:sp>
    </p:spTree>
    <p:extLst>
      <p:ext uri="{BB962C8B-B14F-4D97-AF65-F5344CB8AC3E}">
        <p14:creationId xmlns:p14="http://schemas.microsoft.com/office/powerpoint/2010/main" val="27992222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question facilitates study design selection! Remember from our last lecture.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C12B0C-0C07-E641-8F34-10A0521EE1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1645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Two types of cohort studies have been distinguished on the basis of the </a:t>
            </a:r>
            <a:r>
              <a:rPr lang="en-US" sz="1200" b="1" kern="1200" dirty="0">
                <a:solidFill>
                  <a:schemeClr val="tx1"/>
                </a:solidFill>
                <a:effectLst/>
                <a:latin typeface="+mn-lt"/>
                <a:ea typeface="+mn-ea"/>
                <a:cs typeface="+mn-cs"/>
              </a:rPr>
              <a:t>time </a:t>
            </a:r>
            <a:r>
              <a:rPr lang="en-US" sz="1200" kern="1200" dirty="0">
                <a:solidFill>
                  <a:schemeClr val="tx1"/>
                </a:solidFill>
                <a:effectLst/>
                <a:latin typeface="+mn-lt"/>
                <a:ea typeface="+mn-ea"/>
                <a:cs typeface="+mn-cs"/>
              </a:rPr>
              <a:t>of occurrence of disease in relation to the time at which the investigation is initiated and continued </a:t>
            </a:r>
          </a:p>
          <a:p>
            <a:endParaRPr lang="en-US" dirty="0"/>
          </a:p>
        </p:txBody>
      </p:sp>
      <p:sp>
        <p:nvSpPr>
          <p:cNvPr id="4" name="Slide Number Placeholder 3"/>
          <p:cNvSpPr>
            <a:spLocks noGrp="1"/>
          </p:cNvSpPr>
          <p:nvPr>
            <p:ph type="sldNum" sz="quarter" idx="5"/>
          </p:nvPr>
        </p:nvSpPr>
        <p:spPr/>
        <p:txBody>
          <a:bodyPr/>
          <a:lstStyle/>
          <a:p>
            <a:fld id="{31C12B0C-0C07-E641-8F34-10A0521EE122}" type="slidenum">
              <a:rPr lang="en-US" smtClean="0"/>
              <a:t>7</a:t>
            </a:fld>
            <a:endParaRPr lang="en-US"/>
          </a:p>
        </p:txBody>
      </p:sp>
    </p:spTree>
    <p:extLst>
      <p:ext uri="{BB962C8B-B14F-4D97-AF65-F5344CB8AC3E}">
        <p14:creationId xmlns:p14="http://schemas.microsoft.com/office/powerpoint/2010/main" val="3895866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C12B0C-0C07-E641-8F34-10A0521EE122}" type="slidenum">
              <a:rPr lang="en-US" smtClean="0"/>
              <a:t>12</a:t>
            </a:fld>
            <a:endParaRPr lang="en-US"/>
          </a:p>
        </p:txBody>
      </p:sp>
    </p:spTree>
    <p:extLst>
      <p:ext uri="{BB962C8B-B14F-4D97-AF65-F5344CB8AC3E}">
        <p14:creationId xmlns:p14="http://schemas.microsoft.com/office/powerpoint/2010/main" val="3985668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Note that the risk ratio uses as a denominator the entire group recruited at the start of the study, while the rate ratio uses as a denominator the person years, which takes account of losses to follow-up.</a:t>
            </a:r>
          </a:p>
          <a:p>
            <a:endParaRPr lang="en-US" dirty="0"/>
          </a:p>
        </p:txBody>
      </p:sp>
      <p:sp>
        <p:nvSpPr>
          <p:cNvPr id="4" name="Slide Number Placeholder 3"/>
          <p:cNvSpPr>
            <a:spLocks noGrp="1"/>
          </p:cNvSpPr>
          <p:nvPr>
            <p:ph type="sldNum" sz="quarter" idx="5"/>
          </p:nvPr>
        </p:nvSpPr>
        <p:spPr/>
        <p:txBody>
          <a:bodyPr/>
          <a:lstStyle/>
          <a:p>
            <a:fld id="{31C12B0C-0C07-E641-8F34-10A0521EE122}" type="slidenum">
              <a:rPr lang="en-US" smtClean="0"/>
              <a:t>14</a:t>
            </a:fld>
            <a:endParaRPr lang="en-US"/>
          </a:p>
        </p:txBody>
      </p:sp>
    </p:spTree>
    <p:extLst>
      <p:ext uri="{BB962C8B-B14F-4D97-AF65-F5344CB8AC3E}">
        <p14:creationId xmlns:p14="http://schemas.microsoft.com/office/powerpoint/2010/main" val="1034540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C12B0C-0C07-E641-8F34-10A0521EE122}" type="slidenum">
              <a:rPr lang="en-US" smtClean="0"/>
              <a:t>15</a:t>
            </a:fld>
            <a:endParaRPr lang="en-US"/>
          </a:p>
        </p:txBody>
      </p:sp>
    </p:spTree>
    <p:extLst>
      <p:ext uri="{BB962C8B-B14F-4D97-AF65-F5344CB8AC3E}">
        <p14:creationId xmlns:p14="http://schemas.microsoft.com/office/powerpoint/2010/main" val="214889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C12B0C-0C07-E641-8F34-10A0521EE122}" type="slidenum">
              <a:rPr lang="en-US" smtClean="0"/>
              <a:t>16</a:t>
            </a:fld>
            <a:endParaRPr lang="en-US" dirty="0"/>
          </a:p>
        </p:txBody>
      </p:sp>
    </p:spTree>
    <p:extLst>
      <p:ext uri="{BB962C8B-B14F-4D97-AF65-F5344CB8AC3E}">
        <p14:creationId xmlns:p14="http://schemas.microsoft.com/office/powerpoint/2010/main" val="3709908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degree to which losses to follow-up are correlated with exposure and outcome will lead to serious bias in the measures of effect of exposure and outcome.</a:t>
            </a:r>
            <a:br>
              <a:rPr lang="en-US" dirty="0"/>
            </a:br>
            <a:endParaRPr lang="en-US" dirty="0"/>
          </a:p>
        </p:txBody>
      </p:sp>
      <p:sp>
        <p:nvSpPr>
          <p:cNvPr id="4" name="Slide Number Placeholder 3"/>
          <p:cNvSpPr>
            <a:spLocks noGrp="1"/>
          </p:cNvSpPr>
          <p:nvPr>
            <p:ph type="sldNum" sz="quarter" idx="5"/>
          </p:nvPr>
        </p:nvSpPr>
        <p:spPr/>
        <p:txBody>
          <a:bodyPr/>
          <a:lstStyle/>
          <a:p>
            <a:fld id="{31C12B0C-0C07-E641-8F34-10A0521EE122}" type="slidenum">
              <a:rPr lang="en-US" smtClean="0"/>
              <a:t>20</a:t>
            </a:fld>
            <a:endParaRPr lang="en-US"/>
          </a:p>
        </p:txBody>
      </p:sp>
    </p:spTree>
    <p:extLst>
      <p:ext uri="{BB962C8B-B14F-4D97-AF65-F5344CB8AC3E}">
        <p14:creationId xmlns:p14="http://schemas.microsoft.com/office/powerpoint/2010/main" val="3608189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C12B0C-0C07-E641-8F34-10A0521EE122}" type="slidenum">
              <a:rPr lang="en-US" smtClean="0"/>
              <a:t>26</a:t>
            </a:fld>
            <a:endParaRPr lang="en-US"/>
          </a:p>
        </p:txBody>
      </p:sp>
    </p:spTree>
    <p:extLst>
      <p:ext uri="{BB962C8B-B14F-4D97-AF65-F5344CB8AC3E}">
        <p14:creationId xmlns:p14="http://schemas.microsoft.com/office/powerpoint/2010/main" val="585823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1C353D"/>
        </a:solid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0" hasCustomPrompt="1"/>
          </p:nvPr>
        </p:nvSpPr>
        <p:spPr>
          <a:xfrm>
            <a:off x="804334" y="1326444"/>
            <a:ext cx="7535333" cy="1408843"/>
          </a:xfrm>
        </p:spPr>
        <p:txBody>
          <a:bodyPr>
            <a:normAutofit/>
          </a:bodyPr>
          <a:lstStyle>
            <a:lvl1pPr marL="0" indent="0" algn="ctr">
              <a:buNone/>
              <a:defRPr sz="5400" b="1" baseline="0">
                <a:solidFill>
                  <a:srgbClr val="FFBF35"/>
                </a:solidFill>
                <a:latin typeface="Microsoft Sans Serif"/>
                <a:cs typeface="Microsoft Sans Serif"/>
              </a:defRPr>
            </a:lvl1pPr>
          </a:lstStyle>
          <a:p>
            <a:pPr lvl="0"/>
            <a:r>
              <a:rPr lang="en-US" dirty="0"/>
              <a:t>CLICK TO ADD TITLE</a:t>
            </a:r>
          </a:p>
        </p:txBody>
      </p:sp>
      <p:sp>
        <p:nvSpPr>
          <p:cNvPr id="5" name="Text Placeholder 20"/>
          <p:cNvSpPr>
            <a:spLocks noGrp="1"/>
          </p:cNvSpPr>
          <p:nvPr>
            <p:ph type="body" sz="quarter" idx="11" hasCustomPrompt="1"/>
          </p:nvPr>
        </p:nvSpPr>
        <p:spPr>
          <a:xfrm>
            <a:off x="1890713" y="3189288"/>
            <a:ext cx="5275362" cy="508000"/>
          </a:xfrm>
        </p:spPr>
        <p:txBody>
          <a:bodyPr>
            <a:noAutofit/>
          </a:bodyPr>
          <a:lstStyle>
            <a:lvl1pPr marL="0" indent="0" algn="ctr">
              <a:buNone/>
              <a:defRPr sz="2800" baseline="0">
                <a:solidFill>
                  <a:schemeClr val="bg1"/>
                </a:solidFill>
              </a:defRPr>
            </a:lvl1pPr>
          </a:lstStyle>
          <a:p>
            <a:pPr lvl="0"/>
            <a:r>
              <a:rPr lang="en-US" dirty="0"/>
              <a:t>CLICK TO ADD SUBHEADING</a:t>
            </a:r>
          </a:p>
        </p:txBody>
      </p:sp>
      <p:cxnSp>
        <p:nvCxnSpPr>
          <p:cNvPr id="6" name="Straight Connector 5"/>
          <p:cNvCxnSpPr/>
          <p:nvPr userDrawn="1"/>
        </p:nvCxnSpPr>
        <p:spPr>
          <a:xfrm>
            <a:off x="1685030" y="3003399"/>
            <a:ext cx="560804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1685030" y="3069369"/>
            <a:ext cx="560804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1530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FFBF35"/>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1447866" y="1683152"/>
            <a:ext cx="592666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1447866" y="1601215"/>
            <a:ext cx="592666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1447866" y="3026016"/>
            <a:ext cx="592666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1447866" y="2944079"/>
            <a:ext cx="592666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 name="Text Placeholder 8"/>
          <p:cNvSpPr>
            <a:spLocks noGrp="1"/>
          </p:cNvSpPr>
          <p:nvPr>
            <p:ph type="body" sz="quarter" idx="10" hasCustomPrompt="1"/>
          </p:nvPr>
        </p:nvSpPr>
        <p:spPr>
          <a:xfrm>
            <a:off x="777014" y="1682750"/>
            <a:ext cx="7397555" cy="1116013"/>
          </a:xfrm>
        </p:spPr>
        <p:txBody>
          <a:bodyPr>
            <a:noAutofit/>
          </a:bodyPr>
          <a:lstStyle>
            <a:lvl1pPr marL="0" indent="0">
              <a:buNone/>
              <a:defRPr sz="6000" baseline="0">
                <a:latin typeface="Helvetica"/>
                <a:cs typeface="Helvetica"/>
              </a:defRPr>
            </a:lvl1pPr>
          </a:lstStyle>
          <a:p>
            <a:pPr lvl="0"/>
            <a:r>
              <a:rPr lang="en-US" dirty="0"/>
              <a:t>ADD A THANK YOU!</a:t>
            </a:r>
          </a:p>
        </p:txBody>
      </p:sp>
    </p:spTree>
    <p:extLst>
      <p:ext uri="{BB962C8B-B14F-4D97-AF65-F5344CB8AC3E}">
        <p14:creationId xmlns:p14="http://schemas.microsoft.com/office/powerpoint/2010/main" val="3226259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46075" y="346075"/>
            <a:ext cx="8432800" cy="812800"/>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026760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duction ">
    <p:bg>
      <p:bgPr>
        <a:solidFill>
          <a:srgbClr val="1C353D"/>
        </a:solidFill>
        <a:effectLst/>
      </p:bgPr>
    </p:bg>
    <p:spTree>
      <p:nvGrpSpPr>
        <p:cNvPr id="1" name=""/>
        <p:cNvGrpSpPr/>
        <p:nvPr/>
      </p:nvGrpSpPr>
      <p:grpSpPr>
        <a:xfrm>
          <a:off x="0" y="0"/>
          <a:ext cx="0" cy="0"/>
          <a:chOff x="0" y="0"/>
          <a:chExt cx="0" cy="0"/>
        </a:xfrm>
      </p:grpSpPr>
      <p:cxnSp>
        <p:nvCxnSpPr>
          <p:cNvPr id="12" name="Straight Connector 11"/>
          <p:cNvCxnSpPr/>
          <p:nvPr/>
        </p:nvCxnSpPr>
        <p:spPr>
          <a:xfrm>
            <a:off x="5158633" y="3284907"/>
            <a:ext cx="3378215" cy="0"/>
          </a:xfrm>
          <a:prstGeom prst="line">
            <a:avLst/>
          </a:prstGeom>
          <a:ln>
            <a:solidFill>
              <a:schemeClr val="accent4">
                <a:lumMod val="40000"/>
                <a:lumOff val="60000"/>
              </a:schemeClr>
            </a:solidFill>
          </a:ln>
          <a:effectLst/>
        </p:spPr>
        <p:style>
          <a:lnRef idx="2">
            <a:schemeClr val="accent6"/>
          </a:lnRef>
          <a:fillRef idx="0">
            <a:schemeClr val="accent6"/>
          </a:fillRef>
          <a:effectRef idx="1">
            <a:schemeClr val="accent6"/>
          </a:effectRef>
          <a:fontRef idx="minor">
            <a:schemeClr val="tx1"/>
          </a:fontRef>
        </p:style>
      </p:cxnSp>
      <p:sp>
        <p:nvSpPr>
          <p:cNvPr id="10" name="Text Placeholder 9"/>
          <p:cNvSpPr>
            <a:spLocks noGrp="1"/>
          </p:cNvSpPr>
          <p:nvPr>
            <p:ph type="body" sz="quarter" idx="11" hasCustomPrompt="1"/>
          </p:nvPr>
        </p:nvSpPr>
        <p:spPr>
          <a:xfrm>
            <a:off x="5123691" y="3399560"/>
            <a:ext cx="3478213" cy="1419225"/>
          </a:xfrm>
        </p:spPr>
        <p:txBody>
          <a:bodyPr>
            <a:normAutofit/>
          </a:bodyPr>
          <a:lstStyle>
            <a:lvl1pPr marL="0" indent="0">
              <a:buNone/>
              <a:defRPr sz="2200" baseline="0">
                <a:solidFill>
                  <a:srgbClr val="FFFFFF"/>
                </a:solidFill>
              </a:defRPr>
            </a:lvl1pPr>
          </a:lstStyle>
          <a:p>
            <a:pPr lvl="0"/>
            <a:r>
              <a:rPr lang="en-US" dirty="0"/>
              <a:t>Add a little bit more about yourself here.</a:t>
            </a:r>
          </a:p>
        </p:txBody>
      </p:sp>
      <p:sp>
        <p:nvSpPr>
          <p:cNvPr id="16" name="Picture Placeholder 15"/>
          <p:cNvSpPr>
            <a:spLocks noGrp="1"/>
          </p:cNvSpPr>
          <p:nvPr>
            <p:ph type="pic" sz="quarter" idx="12" hasCustomPrompt="1"/>
          </p:nvPr>
        </p:nvSpPr>
        <p:spPr>
          <a:xfrm>
            <a:off x="0" y="0"/>
            <a:ext cx="4689859" cy="5143500"/>
          </a:xfrm>
          <a:noFill/>
          <a:ln w="57150" cmpd="sng">
            <a:noFill/>
          </a:ln>
        </p:spPr>
        <p:txBody>
          <a:bodyPr>
            <a:normAutofit/>
          </a:bodyPr>
          <a:lstStyle>
            <a:lvl1pPr marL="0" marR="0" indent="0" algn="l" defTabSz="457200" rtl="0" eaLnBrk="1" fontAlgn="auto" latinLnBrk="0" hangingPunct="1">
              <a:lnSpc>
                <a:spcPct val="100000"/>
              </a:lnSpc>
              <a:spcBef>
                <a:spcPct val="20000"/>
              </a:spcBef>
              <a:spcAft>
                <a:spcPts val="0"/>
              </a:spcAft>
              <a:buClr>
                <a:schemeClr val="bg1"/>
              </a:buClr>
              <a:buSzTx/>
              <a:buFont typeface="Arial"/>
              <a:buNone/>
              <a:tabLst/>
              <a:defRPr sz="2200" baseline="0">
                <a:solidFill>
                  <a:schemeClr val="bg1"/>
                </a:solidFill>
                <a:sym typeface="Wingdings"/>
              </a:defRPr>
            </a:lvl1pPr>
          </a:lstStyle>
          <a:p>
            <a:r>
              <a:rPr lang="en-US"/>
              <a:t>Click the photo icon below to add your own image. </a:t>
            </a:r>
          </a:p>
        </p:txBody>
      </p:sp>
      <p:sp>
        <p:nvSpPr>
          <p:cNvPr id="3" name="Text Placeholder 2"/>
          <p:cNvSpPr>
            <a:spLocks noGrp="1"/>
          </p:cNvSpPr>
          <p:nvPr>
            <p:ph type="body" sz="quarter" idx="13" hasCustomPrompt="1"/>
          </p:nvPr>
        </p:nvSpPr>
        <p:spPr>
          <a:xfrm>
            <a:off x="5124450" y="1616075"/>
            <a:ext cx="3478213" cy="1335798"/>
          </a:xfrm>
        </p:spPr>
        <p:txBody>
          <a:bodyPr>
            <a:normAutofit/>
          </a:bodyPr>
          <a:lstStyle>
            <a:lvl1pPr marL="0" indent="0">
              <a:buNone/>
              <a:defRPr sz="2200" baseline="0">
                <a:solidFill>
                  <a:srgbClr val="FFFFFF"/>
                </a:solidFill>
              </a:defRPr>
            </a:lvl1pPr>
          </a:lstStyle>
          <a:p>
            <a:pPr lvl="0"/>
            <a:r>
              <a:rPr lang="en-US" dirty="0"/>
              <a:t>Your Name                              Your </a:t>
            </a:r>
            <a:r>
              <a:rPr lang="en-US"/>
              <a:t>Company                     Your Twitter </a:t>
            </a:r>
            <a:r>
              <a:rPr lang="en-US" dirty="0"/>
              <a:t>Handle</a:t>
            </a:r>
          </a:p>
          <a:p>
            <a:pPr lvl="0"/>
            <a:endParaRPr lang="en-US" dirty="0"/>
          </a:p>
        </p:txBody>
      </p:sp>
      <p:cxnSp>
        <p:nvCxnSpPr>
          <p:cNvPr id="9" name="Straight Connector 8"/>
          <p:cNvCxnSpPr/>
          <p:nvPr/>
        </p:nvCxnSpPr>
        <p:spPr>
          <a:xfrm>
            <a:off x="5158633" y="3284907"/>
            <a:ext cx="3378215" cy="0"/>
          </a:xfrm>
          <a:prstGeom prst="line">
            <a:avLst/>
          </a:prstGeom>
          <a:ln>
            <a:solidFill>
              <a:schemeClr val="accent4">
                <a:lumMod val="40000"/>
                <a:lumOff val="60000"/>
              </a:schemeClr>
            </a:solidFill>
          </a:ln>
          <a:effectLst/>
        </p:spPr>
        <p:style>
          <a:lnRef idx="2">
            <a:schemeClr val="accent6"/>
          </a:lnRef>
          <a:fillRef idx="0">
            <a:schemeClr val="accent6"/>
          </a:fillRef>
          <a:effectRef idx="1">
            <a:schemeClr val="accent6"/>
          </a:effectRef>
          <a:fontRef idx="minor">
            <a:schemeClr val="tx1"/>
          </a:fontRef>
        </p:style>
      </p:cxnSp>
      <p:cxnSp>
        <p:nvCxnSpPr>
          <p:cNvPr id="15" name="Straight Connector 14"/>
          <p:cNvCxnSpPr/>
          <p:nvPr userDrawn="1"/>
        </p:nvCxnSpPr>
        <p:spPr>
          <a:xfrm>
            <a:off x="5158633" y="3284907"/>
            <a:ext cx="3378215" cy="0"/>
          </a:xfrm>
          <a:prstGeom prst="line">
            <a:avLst/>
          </a:prstGeom>
          <a:ln>
            <a:solidFill>
              <a:srgbClr val="FFBF35"/>
            </a:solidFill>
          </a:ln>
          <a:effectLst/>
        </p:spPr>
        <p:style>
          <a:lnRef idx="2">
            <a:schemeClr val="accent6"/>
          </a:lnRef>
          <a:fillRef idx="0">
            <a:schemeClr val="accent6"/>
          </a:fillRef>
          <a:effectRef idx="1">
            <a:schemeClr val="accent6"/>
          </a:effectRef>
          <a:fontRef idx="minor">
            <a:schemeClr val="tx1"/>
          </a:fontRef>
        </p:style>
      </p:cxnSp>
      <p:sp>
        <p:nvSpPr>
          <p:cNvPr id="11" name="Text Placeholder 20"/>
          <p:cNvSpPr>
            <a:spLocks noGrp="1"/>
          </p:cNvSpPr>
          <p:nvPr>
            <p:ph type="body" sz="quarter" idx="14" hasCustomPrompt="1"/>
          </p:nvPr>
        </p:nvSpPr>
        <p:spPr>
          <a:xfrm>
            <a:off x="5123691" y="712181"/>
            <a:ext cx="3566286" cy="467676"/>
          </a:xfrm>
        </p:spPr>
        <p:txBody>
          <a:bodyPr>
            <a:noAutofit/>
          </a:bodyPr>
          <a:lstStyle>
            <a:lvl1pPr marL="0" marR="0" indent="0" algn="l" defTabSz="457200" rtl="0" eaLnBrk="1" fontAlgn="auto" latinLnBrk="0" hangingPunct="1">
              <a:lnSpc>
                <a:spcPct val="80000"/>
              </a:lnSpc>
              <a:spcBef>
                <a:spcPct val="20000"/>
              </a:spcBef>
              <a:spcAft>
                <a:spcPts val="0"/>
              </a:spcAft>
              <a:buClrTx/>
              <a:buSzTx/>
              <a:buFont typeface="Arial"/>
              <a:buNone/>
              <a:tabLst/>
              <a:defRPr sz="4000" b="0" i="0" baseline="0">
                <a:solidFill>
                  <a:schemeClr val="bg1"/>
                </a:solidFill>
                <a:latin typeface="Helvetica"/>
                <a:cs typeface="Helvetica"/>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HELLO!</a:t>
            </a:r>
          </a:p>
        </p:txBody>
      </p:sp>
    </p:spTree>
    <p:extLst>
      <p:ext uri="{BB962C8B-B14F-4D97-AF65-F5344CB8AC3E}">
        <p14:creationId xmlns:p14="http://schemas.microsoft.com/office/powerpoint/2010/main" val="3431693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
    <p:bg>
      <p:bgPr>
        <a:solidFill>
          <a:schemeClr val="bg1">
            <a:lumMod val="95000"/>
          </a:schemeClr>
        </a:solidFill>
        <a:effectLst/>
      </p:bgPr>
    </p:bg>
    <p:spTree>
      <p:nvGrpSpPr>
        <p:cNvPr id="1" name=""/>
        <p:cNvGrpSpPr/>
        <p:nvPr/>
      </p:nvGrpSpPr>
      <p:grpSpPr>
        <a:xfrm>
          <a:off x="0" y="0"/>
          <a:ext cx="0" cy="0"/>
          <a:chOff x="0" y="0"/>
          <a:chExt cx="0" cy="0"/>
        </a:xfrm>
      </p:grpSpPr>
      <p:sp>
        <p:nvSpPr>
          <p:cNvPr id="5" name="Text Placeholder 20"/>
          <p:cNvSpPr>
            <a:spLocks noGrp="1"/>
          </p:cNvSpPr>
          <p:nvPr>
            <p:ph type="body" sz="quarter" idx="13" hasCustomPrompt="1"/>
          </p:nvPr>
        </p:nvSpPr>
        <p:spPr>
          <a:xfrm>
            <a:off x="455614" y="342464"/>
            <a:ext cx="8231186" cy="448488"/>
          </a:xfrm>
        </p:spPr>
        <p:txBody>
          <a:bodyPr>
            <a:noAutofit/>
          </a:bodyPr>
          <a:lstStyle>
            <a:lvl1pPr marL="0" indent="0">
              <a:lnSpc>
                <a:spcPct val="80000"/>
              </a:lnSpc>
              <a:buNone/>
              <a:defRPr sz="4000" b="0" i="0" baseline="0">
                <a:solidFill>
                  <a:schemeClr val="tx1">
                    <a:lumMod val="50000"/>
                  </a:schemeClr>
                </a:solidFill>
                <a:latin typeface="Helvetica"/>
                <a:cs typeface="Helvetica"/>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AGENDA</a:t>
            </a:r>
          </a:p>
        </p:txBody>
      </p:sp>
      <p:sp>
        <p:nvSpPr>
          <p:cNvPr id="4" name="Rectangle 3"/>
          <p:cNvSpPr/>
          <p:nvPr userDrawn="1"/>
        </p:nvSpPr>
        <p:spPr>
          <a:xfrm>
            <a:off x="0" y="1523331"/>
            <a:ext cx="9144000" cy="532164"/>
          </a:xfrm>
          <a:prstGeom prst="rect">
            <a:avLst/>
          </a:prstGeom>
          <a:solidFill>
            <a:srgbClr val="FFDF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userDrawn="1"/>
        </p:nvSpPr>
        <p:spPr>
          <a:xfrm>
            <a:off x="504646" y="1336787"/>
            <a:ext cx="972924" cy="884478"/>
          </a:xfrm>
          <a:prstGeom prst="ellipse">
            <a:avLst/>
          </a:prstGeom>
          <a:solidFill>
            <a:srgbClr val="FFDF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endParaRPr lang="en-US"/>
          </a:p>
        </p:txBody>
      </p:sp>
      <p:sp>
        <p:nvSpPr>
          <p:cNvPr id="7" name="Oval 6"/>
          <p:cNvSpPr/>
          <p:nvPr userDrawn="1"/>
        </p:nvSpPr>
        <p:spPr>
          <a:xfrm>
            <a:off x="634151" y="1454519"/>
            <a:ext cx="713914" cy="649013"/>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endParaRPr lang="en-US"/>
          </a:p>
        </p:txBody>
      </p:sp>
      <p:sp>
        <p:nvSpPr>
          <p:cNvPr id="3" name="Text Placeholder 2"/>
          <p:cNvSpPr>
            <a:spLocks noGrp="1"/>
          </p:cNvSpPr>
          <p:nvPr>
            <p:ph type="body" sz="quarter" idx="14" hasCustomPrompt="1"/>
          </p:nvPr>
        </p:nvSpPr>
        <p:spPr>
          <a:xfrm>
            <a:off x="778984" y="1414851"/>
            <a:ext cx="7019737" cy="3219034"/>
          </a:xfrm>
        </p:spPr>
        <p:txBody>
          <a:bodyPr>
            <a:normAutofit/>
          </a:bodyPr>
          <a:lstStyle>
            <a:lvl1pPr marL="514350" indent="-514350">
              <a:lnSpc>
                <a:spcPct val="150000"/>
              </a:lnSpc>
              <a:buClr>
                <a:schemeClr val="tx1"/>
              </a:buClr>
              <a:buSzPct val="150000"/>
              <a:buFont typeface="Wingdings" charset="2"/>
              <a:buAutoNum type="arabicPlain"/>
              <a:defRPr sz="2400" b="0" i="0" baseline="0">
                <a:solidFill>
                  <a:schemeClr val="tx1">
                    <a:lumMod val="50000"/>
                  </a:schemeClr>
                </a:solidFill>
                <a:latin typeface="+mn-lt"/>
              </a:defRPr>
            </a:lvl1pPr>
          </a:lstStyle>
          <a:p>
            <a:pPr lvl="0"/>
            <a:r>
              <a:rPr lang="en-US" dirty="0"/>
              <a:t> Add Section One</a:t>
            </a:r>
          </a:p>
          <a:p>
            <a:pPr lvl="0"/>
            <a:endParaRPr lang="en-US" dirty="0"/>
          </a:p>
          <a:p>
            <a:pPr lvl="0"/>
            <a:endParaRPr lang="en-US" dirty="0"/>
          </a:p>
          <a:p>
            <a:pPr lvl="0"/>
            <a:endParaRPr lang="en-US" dirty="0"/>
          </a:p>
        </p:txBody>
      </p:sp>
    </p:spTree>
    <p:extLst>
      <p:ext uri="{BB962C8B-B14F-4D97-AF65-F5344CB8AC3E}">
        <p14:creationId xmlns:p14="http://schemas.microsoft.com/office/powerpoint/2010/main" val="1148149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Dark">
    <p:bg>
      <p:bgPr>
        <a:solidFill>
          <a:srgbClr val="1C353D"/>
        </a:solidFill>
        <a:effectLst/>
      </p:bgPr>
    </p:bg>
    <p:spTree>
      <p:nvGrpSpPr>
        <p:cNvPr id="1" name=""/>
        <p:cNvGrpSpPr/>
        <p:nvPr/>
      </p:nvGrpSpPr>
      <p:grpSpPr>
        <a:xfrm>
          <a:off x="0" y="0"/>
          <a:ext cx="0" cy="0"/>
          <a:chOff x="0" y="0"/>
          <a:chExt cx="0" cy="0"/>
        </a:xfrm>
      </p:grpSpPr>
      <p:sp>
        <p:nvSpPr>
          <p:cNvPr id="3" name="Rectangle 2"/>
          <p:cNvSpPr/>
          <p:nvPr userDrawn="1"/>
        </p:nvSpPr>
        <p:spPr>
          <a:xfrm>
            <a:off x="1" y="2440846"/>
            <a:ext cx="9144000" cy="624637"/>
          </a:xfrm>
          <a:prstGeom prst="rect">
            <a:avLst/>
          </a:prstGeom>
          <a:solidFill>
            <a:srgbClr val="FFBF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 typeface="Arial"/>
              <a:buNone/>
            </a:pPr>
            <a:endParaRPr lang="en-US"/>
          </a:p>
        </p:txBody>
      </p:sp>
      <p:sp>
        <p:nvSpPr>
          <p:cNvPr id="4" name="Rectangle 3"/>
          <p:cNvSpPr/>
          <p:nvPr userDrawn="1"/>
        </p:nvSpPr>
        <p:spPr>
          <a:xfrm>
            <a:off x="1" y="1717254"/>
            <a:ext cx="9144000" cy="624637"/>
          </a:xfrm>
          <a:prstGeom prst="rect">
            <a:avLst/>
          </a:prstGeom>
          <a:solidFill>
            <a:srgbClr val="FFBF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 typeface="Arial"/>
              <a:buNone/>
            </a:pPr>
            <a:endParaRPr lang="en-US"/>
          </a:p>
        </p:txBody>
      </p:sp>
      <p:sp>
        <p:nvSpPr>
          <p:cNvPr id="10" name="TextBox 9"/>
          <p:cNvSpPr txBox="1"/>
          <p:nvPr userDrawn="1"/>
        </p:nvSpPr>
        <p:spPr>
          <a:xfrm>
            <a:off x="-184473" y="1023486"/>
            <a:ext cx="2217380" cy="2400657"/>
          </a:xfrm>
          <a:prstGeom prst="rect">
            <a:avLst/>
          </a:prstGeom>
          <a:noFill/>
        </p:spPr>
        <p:txBody>
          <a:bodyPr wrap="square" rtlCol="0">
            <a:spAutoFit/>
          </a:bodyPr>
          <a:lstStyle/>
          <a:p>
            <a:pPr algn="ctr"/>
            <a:r>
              <a:rPr lang="en-US" sz="15000" b="1">
                <a:ln>
                  <a:noFill/>
                </a:ln>
                <a:solidFill>
                  <a:srgbClr val="FFFFFF"/>
                </a:solidFill>
                <a:latin typeface="Palatino Linotype"/>
                <a:cs typeface="Palatino Linotype"/>
              </a:rPr>
              <a:t>{</a:t>
            </a:r>
          </a:p>
        </p:txBody>
      </p:sp>
      <p:sp>
        <p:nvSpPr>
          <p:cNvPr id="11" name="TextBox 10"/>
          <p:cNvSpPr txBox="1"/>
          <p:nvPr userDrawn="1"/>
        </p:nvSpPr>
        <p:spPr>
          <a:xfrm>
            <a:off x="7120372" y="1033957"/>
            <a:ext cx="2217380" cy="2400657"/>
          </a:xfrm>
          <a:prstGeom prst="rect">
            <a:avLst/>
          </a:prstGeom>
          <a:noFill/>
        </p:spPr>
        <p:txBody>
          <a:bodyPr wrap="square" rtlCol="0">
            <a:spAutoFit/>
          </a:bodyPr>
          <a:lstStyle/>
          <a:p>
            <a:pPr algn="ctr"/>
            <a:r>
              <a:rPr lang="en-US" sz="15000" b="1">
                <a:solidFill>
                  <a:srgbClr val="FFFFFF"/>
                </a:solidFill>
                <a:latin typeface="Palatino Linotype"/>
                <a:cs typeface="Palatino Linotype"/>
              </a:rPr>
              <a:t>}</a:t>
            </a:r>
          </a:p>
        </p:txBody>
      </p:sp>
      <p:sp>
        <p:nvSpPr>
          <p:cNvPr id="12" name="Text Placeholder 21"/>
          <p:cNvSpPr>
            <a:spLocks noGrp="1"/>
          </p:cNvSpPr>
          <p:nvPr>
            <p:ph type="body" sz="quarter" idx="19" hasCustomPrompt="1"/>
          </p:nvPr>
        </p:nvSpPr>
        <p:spPr>
          <a:xfrm>
            <a:off x="1230325" y="1167642"/>
            <a:ext cx="1270492" cy="2352328"/>
          </a:xfrm>
        </p:spPr>
        <p:txBody>
          <a:bodyPr>
            <a:noAutofit/>
          </a:bodyPr>
          <a:lstStyle>
            <a:lvl1pPr marL="0" indent="0">
              <a:buNone/>
              <a:defRPr sz="13800" b="1" i="0">
                <a:solidFill>
                  <a:srgbClr val="FFFFFF"/>
                </a:solidFill>
                <a:latin typeface="Palatino Linotype"/>
                <a:cs typeface="Palatino Linotype"/>
              </a:defRPr>
            </a:lvl1pPr>
          </a:lstStyle>
          <a:p>
            <a:pPr lvl="0"/>
            <a:r>
              <a:rPr lang="en-US" dirty="0"/>
              <a:t>1</a:t>
            </a:r>
          </a:p>
        </p:txBody>
      </p:sp>
      <p:sp>
        <p:nvSpPr>
          <p:cNvPr id="13" name="Text Placeholder 2"/>
          <p:cNvSpPr>
            <a:spLocks noGrp="1"/>
          </p:cNvSpPr>
          <p:nvPr>
            <p:ph type="body" sz="quarter" idx="18" hasCustomPrompt="1"/>
          </p:nvPr>
        </p:nvSpPr>
        <p:spPr>
          <a:xfrm>
            <a:off x="2651512" y="1631591"/>
            <a:ext cx="5222488" cy="1347788"/>
          </a:xfrm>
        </p:spPr>
        <p:txBody>
          <a:bodyPr>
            <a:noAutofit/>
          </a:bodyPr>
          <a:lstStyle>
            <a:lvl1pPr marL="0" indent="0">
              <a:lnSpc>
                <a:spcPct val="130000"/>
              </a:lnSpc>
              <a:buNone/>
              <a:defRPr sz="3600" b="1" baseline="0">
                <a:solidFill>
                  <a:srgbClr val="1C353D"/>
                </a:solidFill>
              </a:defRPr>
            </a:lvl1pPr>
          </a:lstStyle>
          <a:p>
            <a:pPr>
              <a:lnSpc>
                <a:spcPct val="120000"/>
              </a:lnSpc>
            </a:pPr>
            <a:r>
              <a:rPr lang="en-US" dirty="0">
                <a:latin typeface="Arial"/>
                <a:cs typeface="Arial"/>
              </a:rPr>
              <a:t>Section 1 Header Here</a:t>
            </a:r>
          </a:p>
          <a:p>
            <a:pPr>
              <a:lnSpc>
                <a:spcPct val="140000"/>
              </a:lnSpc>
            </a:pPr>
            <a:r>
              <a:rPr lang="en-US" sz="2800" dirty="0">
                <a:latin typeface="Microsoft Sans Serif"/>
                <a:cs typeface="Microsoft Sans Serif"/>
              </a:rPr>
              <a:t>Section 1 Sub Header Here</a:t>
            </a:r>
          </a:p>
        </p:txBody>
      </p:sp>
    </p:spTree>
    <p:extLst>
      <p:ext uri="{BB962C8B-B14F-4D97-AF65-F5344CB8AC3E}">
        <p14:creationId xmlns:p14="http://schemas.microsoft.com/office/powerpoint/2010/main" val="257908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cxnSp>
        <p:nvCxnSpPr>
          <p:cNvPr id="4" name="Straight Connector 3"/>
          <p:cNvCxnSpPr/>
          <p:nvPr userDrawn="1"/>
        </p:nvCxnSpPr>
        <p:spPr>
          <a:xfrm>
            <a:off x="0" y="601513"/>
            <a:ext cx="9144000" cy="0"/>
          </a:xfrm>
          <a:prstGeom prst="line">
            <a:avLst/>
          </a:prstGeom>
          <a:ln>
            <a:solidFill>
              <a:srgbClr val="FFBF35"/>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7567" y="664801"/>
            <a:ext cx="9144000" cy="0"/>
          </a:xfrm>
          <a:prstGeom prst="line">
            <a:avLst/>
          </a:prstGeom>
          <a:ln>
            <a:solidFill>
              <a:srgbClr val="FFBF35"/>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0" y="4802980"/>
            <a:ext cx="9144000" cy="340519"/>
          </a:xfrm>
          <a:prstGeom prst="rect">
            <a:avLst/>
          </a:prstGeom>
          <a:solidFill>
            <a:srgbClr val="FFDF9B"/>
          </a:solidFill>
          <a:ln>
            <a:solidFill>
              <a:srgbClr val="FFBF3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0" hasCustomPrompt="1"/>
          </p:nvPr>
        </p:nvSpPr>
        <p:spPr>
          <a:xfrm>
            <a:off x="779891" y="1338184"/>
            <a:ext cx="7788275" cy="3454400"/>
          </a:xfrm>
        </p:spPr>
        <p:txBody>
          <a:bodyPr/>
          <a:lstStyle>
            <a:lvl1pPr marL="0" indent="0" algn="ctr">
              <a:buNone/>
              <a:defRPr baseline="0"/>
            </a:lvl1pPr>
          </a:lstStyle>
          <a:p>
            <a:pPr lvl="0"/>
            <a:r>
              <a:rPr lang="en-US" dirty="0"/>
              <a:t>Add Text, an Image, or Both</a:t>
            </a:r>
          </a:p>
        </p:txBody>
      </p:sp>
    </p:spTree>
    <p:extLst>
      <p:ext uri="{BB962C8B-B14F-4D97-AF65-F5344CB8AC3E}">
        <p14:creationId xmlns:p14="http://schemas.microsoft.com/office/powerpoint/2010/main" val="3062100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s Backgroun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4878827"/>
            <a:ext cx="9144001" cy="278305"/>
          </a:xfrm>
          <a:prstGeom prst="rect">
            <a:avLst/>
          </a:prstGeom>
          <a:solidFill>
            <a:srgbClr val="FFBF35">
              <a:alpha val="8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0" hasCustomPrompt="1"/>
          </p:nvPr>
        </p:nvSpPr>
        <p:spPr>
          <a:xfrm>
            <a:off x="0" y="0"/>
            <a:ext cx="9144000" cy="4878388"/>
          </a:xfrm>
        </p:spPr>
        <p:txBody>
          <a:bodyPr>
            <a:normAutofit/>
          </a:bodyPr>
          <a:lstStyle>
            <a:lvl1pPr marL="0" indent="0">
              <a:buNone/>
              <a:defRPr sz="2800" baseline="0"/>
            </a:lvl1pPr>
          </a:lstStyle>
          <a:p>
            <a:r>
              <a:rPr lang="en-US"/>
              <a:t>Click the icon to add an image as your background. Make sure to use a high-quality photo. </a:t>
            </a:r>
          </a:p>
        </p:txBody>
      </p:sp>
    </p:spTree>
    <p:extLst>
      <p:ext uri="{BB962C8B-B14F-4D97-AF65-F5344CB8AC3E}">
        <p14:creationId xmlns:p14="http://schemas.microsoft.com/office/powerpoint/2010/main" val="1584893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Light">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5"/>
          <p:cNvSpPr/>
          <p:nvPr userDrawn="1"/>
        </p:nvSpPr>
        <p:spPr>
          <a:xfrm>
            <a:off x="1" y="2440846"/>
            <a:ext cx="9144000" cy="624637"/>
          </a:xfrm>
          <a:prstGeom prst="rect">
            <a:avLst/>
          </a:prstGeom>
          <a:solidFill>
            <a:srgbClr val="FFBF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 y="1717254"/>
            <a:ext cx="9144000" cy="624637"/>
          </a:xfrm>
          <a:prstGeom prst="rect">
            <a:avLst/>
          </a:prstGeom>
          <a:solidFill>
            <a:srgbClr val="FFBF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8" hasCustomPrompt="1"/>
          </p:nvPr>
        </p:nvSpPr>
        <p:spPr>
          <a:xfrm>
            <a:off x="2651512" y="1631591"/>
            <a:ext cx="5174289" cy="1347788"/>
          </a:xfrm>
        </p:spPr>
        <p:txBody>
          <a:bodyPr>
            <a:noAutofit/>
          </a:bodyPr>
          <a:lstStyle>
            <a:lvl1pPr marL="0" indent="0">
              <a:lnSpc>
                <a:spcPct val="130000"/>
              </a:lnSpc>
              <a:buNone/>
              <a:defRPr sz="3600" b="1">
                <a:solidFill>
                  <a:srgbClr val="1C353D"/>
                </a:solidFill>
              </a:defRPr>
            </a:lvl1pPr>
          </a:lstStyle>
          <a:p>
            <a:pPr>
              <a:lnSpc>
                <a:spcPct val="120000"/>
              </a:lnSpc>
            </a:pPr>
            <a:r>
              <a:rPr lang="en-US" dirty="0">
                <a:latin typeface="Arial"/>
                <a:cs typeface="Arial"/>
              </a:rPr>
              <a:t>Section 2 Header Here</a:t>
            </a:r>
          </a:p>
          <a:p>
            <a:pPr>
              <a:lnSpc>
                <a:spcPct val="140000"/>
              </a:lnSpc>
            </a:pPr>
            <a:r>
              <a:rPr lang="en-US" sz="2800" dirty="0">
                <a:latin typeface="Microsoft Sans Serif"/>
                <a:cs typeface="Microsoft Sans Serif"/>
              </a:rPr>
              <a:t>Section 2 Sub Header Here</a:t>
            </a:r>
          </a:p>
        </p:txBody>
      </p:sp>
      <p:sp>
        <p:nvSpPr>
          <p:cNvPr id="16" name="TextBox 15"/>
          <p:cNvSpPr txBox="1"/>
          <p:nvPr userDrawn="1"/>
        </p:nvSpPr>
        <p:spPr>
          <a:xfrm>
            <a:off x="-184473" y="1023486"/>
            <a:ext cx="2217380" cy="2400657"/>
          </a:xfrm>
          <a:prstGeom prst="rect">
            <a:avLst/>
          </a:prstGeom>
          <a:noFill/>
        </p:spPr>
        <p:txBody>
          <a:bodyPr wrap="square" rtlCol="0">
            <a:spAutoFit/>
          </a:bodyPr>
          <a:lstStyle/>
          <a:p>
            <a:pPr algn="ctr"/>
            <a:r>
              <a:rPr lang="en-US" sz="15000" b="1">
                <a:solidFill>
                  <a:srgbClr val="1C353D"/>
                </a:solidFill>
                <a:latin typeface="Palatino Linotype"/>
                <a:cs typeface="Palatino Linotype"/>
              </a:rPr>
              <a:t>{</a:t>
            </a:r>
          </a:p>
        </p:txBody>
      </p:sp>
      <p:sp>
        <p:nvSpPr>
          <p:cNvPr id="18" name="TextBox 17"/>
          <p:cNvSpPr txBox="1"/>
          <p:nvPr userDrawn="1"/>
        </p:nvSpPr>
        <p:spPr>
          <a:xfrm>
            <a:off x="7120372" y="1033957"/>
            <a:ext cx="2217380" cy="2400657"/>
          </a:xfrm>
          <a:prstGeom prst="rect">
            <a:avLst/>
          </a:prstGeom>
          <a:noFill/>
        </p:spPr>
        <p:txBody>
          <a:bodyPr wrap="square" rtlCol="0">
            <a:spAutoFit/>
          </a:bodyPr>
          <a:lstStyle/>
          <a:p>
            <a:pPr algn="ctr"/>
            <a:r>
              <a:rPr lang="en-US" sz="15000" b="1">
                <a:solidFill>
                  <a:srgbClr val="1C353D"/>
                </a:solidFill>
                <a:latin typeface="Palatino Linotype"/>
                <a:cs typeface="Palatino Linotype"/>
              </a:rPr>
              <a:t>}</a:t>
            </a:r>
          </a:p>
        </p:txBody>
      </p:sp>
      <p:sp>
        <p:nvSpPr>
          <p:cNvPr id="22" name="Text Placeholder 21"/>
          <p:cNvSpPr>
            <a:spLocks noGrp="1"/>
          </p:cNvSpPr>
          <p:nvPr>
            <p:ph type="body" sz="quarter" idx="19" hasCustomPrompt="1"/>
          </p:nvPr>
        </p:nvSpPr>
        <p:spPr>
          <a:xfrm>
            <a:off x="1230325" y="1167642"/>
            <a:ext cx="1270492" cy="2266972"/>
          </a:xfrm>
        </p:spPr>
        <p:txBody>
          <a:bodyPr>
            <a:noAutofit/>
          </a:bodyPr>
          <a:lstStyle>
            <a:lvl1pPr marL="0" indent="0">
              <a:buNone/>
              <a:defRPr sz="13800" b="1" i="0">
                <a:solidFill>
                  <a:srgbClr val="1C353D"/>
                </a:solidFill>
                <a:latin typeface="Palatino Linotype"/>
                <a:cs typeface="Palatino Linotype"/>
              </a:defRPr>
            </a:lvl1pPr>
          </a:lstStyle>
          <a:p>
            <a:pPr lvl="0"/>
            <a:r>
              <a:rPr lang="en-US" dirty="0"/>
              <a:t>2</a:t>
            </a:r>
          </a:p>
        </p:txBody>
      </p:sp>
    </p:spTree>
    <p:extLst>
      <p:ext uri="{BB962C8B-B14F-4D97-AF65-F5344CB8AC3E}">
        <p14:creationId xmlns:p14="http://schemas.microsoft.com/office/powerpoint/2010/main" val="565685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pact Statement">
    <p:bg>
      <p:bgPr>
        <a:solidFill>
          <a:srgbClr val="FFBF3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1297680" y="1251753"/>
            <a:ext cx="6790591" cy="2204660"/>
          </a:xfrm>
        </p:spPr>
        <p:txBody>
          <a:bodyPr>
            <a:noAutofit/>
          </a:bodyPr>
          <a:lstStyle>
            <a:lvl1pPr marL="0" indent="0">
              <a:buNone/>
              <a:defRPr sz="2800" baseline="0">
                <a:solidFill>
                  <a:schemeClr val="tx1">
                    <a:lumMod val="50000"/>
                  </a:schemeClr>
                </a:solidFill>
                <a:latin typeface="Helvetica"/>
                <a:cs typeface="Helvetica"/>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Add a quote here. For large quotations, copy and paste them from the previous slide, or hit the quotation key in the textboxes to the left and right. </a:t>
            </a:r>
          </a:p>
        </p:txBody>
      </p:sp>
      <p:sp>
        <p:nvSpPr>
          <p:cNvPr id="7" name="Text Placeholder 6"/>
          <p:cNvSpPr>
            <a:spLocks noGrp="1"/>
          </p:cNvSpPr>
          <p:nvPr>
            <p:ph type="body" sz="quarter" idx="11" hasCustomPrompt="1"/>
          </p:nvPr>
        </p:nvSpPr>
        <p:spPr>
          <a:xfrm>
            <a:off x="422853" y="192992"/>
            <a:ext cx="776190" cy="1315227"/>
          </a:xfrm>
        </p:spPr>
        <p:txBody>
          <a:bodyPr>
            <a:noAutofit/>
          </a:bodyPr>
          <a:lstStyle>
            <a:lvl1pPr marL="0" indent="0">
              <a:buNone/>
              <a:defRPr sz="18700" b="1">
                <a:solidFill>
                  <a:schemeClr val="bg1"/>
                </a:solidFill>
                <a:latin typeface="Microsoft Sans Serif"/>
                <a:cs typeface="Microsoft Sans Serif"/>
              </a:defRPr>
            </a:lvl1pPr>
          </a:lstStyle>
          <a:p>
            <a:pPr lvl="0"/>
            <a:r>
              <a:rPr lang="en-US" dirty="0"/>
              <a:t>“</a:t>
            </a:r>
          </a:p>
        </p:txBody>
      </p:sp>
      <p:sp>
        <p:nvSpPr>
          <p:cNvPr id="8" name="Text Placeholder 6"/>
          <p:cNvSpPr>
            <a:spLocks noGrp="1"/>
          </p:cNvSpPr>
          <p:nvPr>
            <p:ph type="body" sz="quarter" idx="12" hasCustomPrompt="1"/>
          </p:nvPr>
        </p:nvSpPr>
        <p:spPr>
          <a:xfrm>
            <a:off x="5987983" y="2079531"/>
            <a:ext cx="776190" cy="1315227"/>
          </a:xfrm>
        </p:spPr>
        <p:txBody>
          <a:bodyPr>
            <a:noAutofit/>
          </a:bodyPr>
          <a:lstStyle>
            <a:lvl1pPr marL="0" marR="0" indent="0" algn="l" defTabSz="457200" rtl="0" eaLnBrk="1" fontAlgn="auto" latinLnBrk="0" hangingPunct="1">
              <a:lnSpc>
                <a:spcPct val="100000"/>
              </a:lnSpc>
              <a:spcBef>
                <a:spcPct val="20000"/>
              </a:spcBef>
              <a:spcAft>
                <a:spcPts val="0"/>
              </a:spcAft>
              <a:buClr>
                <a:srgbClr val="FFBF35"/>
              </a:buClr>
              <a:buSzTx/>
              <a:buFont typeface="Arial"/>
              <a:buNone/>
              <a:tabLst/>
              <a:defRPr sz="18700" b="1">
                <a:solidFill>
                  <a:schemeClr val="bg1"/>
                </a:solidFill>
                <a:latin typeface="Microsoft Sans Serif"/>
                <a:cs typeface="Microsoft Sans Serif"/>
              </a:defRPr>
            </a:lvl1pPr>
          </a:lstStyle>
          <a:p>
            <a:pPr marL="0" marR="0" lvl="0" indent="0" algn="l" defTabSz="457200" rtl="0" eaLnBrk="1" fontAlgn="auto" latinLnBrk="0" hangingPunct="1">
              <a:lnSpc>
                <a:spcPct val="100000"/>
              </a:lnSpc>
              <a:spcBef>
                <a:spcPct val="20000"/>
              </a:spcBef>
              <a:spcAft>
                <a:spcPts val="0"/>
              </a:spcAft>
              <a:buClr>
                <a:srgbClr val="FFBF35"/>
              </a:buClr>
              <a:buSzTx/>
              <a:buFont typeface="Arial"/>
              <a:buNone/>
              <a:tabLst/>
              <a:defRPr/>
            </a:pPr>
            <a:r>
              <a:rPr lang="en-US" dirty="0"/>
              <a:t>”</a:t>
            </a:r>
          </a:p>
        </p:txBody>
      </p:sp>
    </p:spTree>
    <p:extLst>
      <p:ext uri="{BB962C8B-B14F-4D97-AF65-F5344CB8AC3E}">
        <p14:creationId xmlns:p14="http://schemas.microsoft.com/office/powerpoint/2010/main" val="3058258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ta Point">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0" y="-3545"/>
            <a:ext cx="449021" cy="5156598"/>
          </a:xfrm>
          <a:prstGeom prst="rect">
            <a:avLst/>
          </a:prstGeom>
          <a:solidFill>
            <a:srgbClr val="1C353D">
              <a:alpha val="8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userDrawn="1"/>
        </p:nvSpPr>
        <p:spPr>
          <a:xfrm>
            <a:off x="445641" y="55695"/>
            <a:ext cx="8701144" cy="5135146"/>
          </a:xfrm>
          <a:custGeom>
            <a:avLst/>
            <a:gdLst>
              <a:gd name="connsiteX0" fmla="*/ 0 w 8701144"/>
              <a:gd name="connsiteY0" fmla="*/ 3475413 h 5135146"/>
              <a:gd name="connsiteX1" fmla="*/ 1693437 w 8701144"/>
              <a:gd name="connsiteY1" fmla="*/ 2929595 h 5135146"/>
              <a:gd name="connsiteX2" fmla="*/ 3420296 w 8701144"/>
              <a:gd name="connsiteY2" fmla="*/ 2083020 h 5135146"/>
              <a:gd name="connsiteX3" fmla="*/ 5158297 w 8701144"/>
              <a:gd name="connsiteY3" fmla="*/ 1715429 h 5135146"/>
              <a:gd name="connsiteX4" fmla="*/ 6929721 w 8701144"/>
              <a:gd name="connsiteY4" fmla="*/ 1180750 h 5135146"/>
              <a:gd name="connsiteX5" fmla="*/ 8701144 w 8701144"/>
              <a:gd name="connsiteY5" fmla="*/ 0 h 5135146"/>
              <a:gd name="connsiteX6" fmla="*/ 8701144 w 8701144"/>
              <a:gd name="connsiteY6" fmla="*/ 5135146 h 5135146"/>
              <a:gd name="connsiteX7" fmla="*/ 11141 w 8701144"/>
              <a:gd name="connsiteY7" fmla="*/ 5090589 h 5135146"/>
              <a:gd name="connsiteX8" fmla="*/ 0 w 8701144"/>
              <a:gd name="connsiteY8" fmla="*/ 3475413 h 513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01144" h="5135146">
                <a:moveTo>
                  <a:pt x="0" y="3475413"/>
                </a:moveTo>
                <a:lnTo>
                  <a:pt x="1693437" y="2929595"/>
                </a:lnTo>
                <a:lnTo>
                  <a:pt x="3420296" y="2083020"/>
                </a:lnTo>
                <a:lnTo>
                  <a:pt x="5158297" y="1715429"/>
                </a:lnTo>
                <a:lnTo>
                  <a:pt x="6929721" y="1180750"/>
                </a:lnTo>
                <a:lnTo>
                  <a:pt x="8701144" y="0"/>
                </a:lnTo>
                <a:lnTo>
                  <a:pt x="8701144" y="5135146"/>
                </a:lnTo>
                <a:lnTo>
                  <a:pt x="11141" y="5090589"/>
                </a:lnTo>
                <a:cubicBezTo>
                  <a:pt x="7427" y="4552197"/>
                  <a:pt x="3714" y="4013805"/>
                  <a:pt x="0" y="3475413"/>
                </a:cubicBezTo>
                <a:close/>
              </a:path>
            </a:pathLst>
          </a:custGeom>
          <a:solidFill>
            <a:srgbClr val="FFDF9B"/>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H="1">
            <a:off x="449021" y="835534"/>
            <a:ext cx="8694979" cy="0"/>
          </a:xfrm>
          <a:prstGeom prst="line">
            <a:avLst/>
          </a:prstGeom>
          <a:ln>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478870" y="1745394"/>
            <a:ext cx="8694979" cy="0"/>
          </a:xfrm>
          <a:prstGeom prst="line">
            <a:avLst/>
          </a:prstGeom>
          <a:ln>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a:off x="449021" y="2644118"/>
            <a:ext cx="8694979" cy="0"/>
          </a:xfrm>
          <a:prstGeom prst="line">
            <a:avLst/>
          </a:prstGeom>
          <a:ln>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78870" y="3509419"/>
            <a:ext cx="8694979" cy="0"/>
          </a:xfrm>
          <a:prstGeom prst="line">
            <a:avLst/>
          </a:prstGeom>
          <a:ln>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478870" y="4341305"/>
            <a:ext cx="8694979" cy="0"/>
          </a:xfrm>
          <a:prstGeom prst="line">
            <a:avLst/>
          </a:prstGeom>
          <a:ln>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2139077" y="0"/>
            <a:ext cx="0" cy="5143500"/>
          </a:xfrm>
          <a:prstGeom prst="line">
            <a:avLst/>
          </a:prstGeom>
          <a:ln>
            <a:solidFill>
              <a:schemeClr val="tx1">
                <a:lumMod val="25000"/>
                <a:lumOff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3862363" y="7593"/>
            <a:ext cx="0" cy="5143500"/>
          </a:xfrm>
          <a:prstGeom prst="line">
            <a:avLst/>
          </a:prstGeom>
          <a:ln>
            <a:solidFill>
              <a:schemeClr val="tx1">
                <a:lumMod val="25000"/>
                <a:lumOff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5596788" y="-3546"/>
            <a:ext cx="0" cy="5143500"/>
          </a:xfrm>
          <a:prstGeom prst="line">
            <a:avLst/>
          </a:prstGeom>
          <a:ln>
            <a:solidFill>
              <a:schemeClr val="tx1">
                <a:lumMod val="25000"/>
                <a:lumOff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7375778" y="-3546"/>
            <a:ext cx="0" cy="5143500"/>
          </a:xfrm>
          <a:prstGeom prst="line">
            <a:avLst/>
          </a:prstGeom>
          <a:ln>
            <a:solidFill>
              <a:schemeClr val="tx1">
                <a:lumMod val="25000"/>
                <a:lumOff val="75000"/>
              </a:schemeClr>
            </a:solidFill>
          </a:ln>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0" hasCustomPrompt="1"/>
          </p:nvPr>
        </p:nvSpPr>
        <p:spPr>
          <a:xfrm>
            <a:off x="478870" y="3119849"/>
            <a:ext cx="8728075" cy="756862"/>
          </a:xfrm>
        </p:spPr>
        <p:txBody>
          <a:bodyPr>
            <a:noAutofit/>
          </a:bodyPr>
          <a:lstStyle>
            <a:lvl1pPr marL="0" indent="0" algn="ctr">
              <a:buNone/>
              <a:defRPr sz="5400" b="1" baseline="0">
                <a:latin typeface="Arial"/>
                <a:cs typeface="Arial"/>
              </a:defRPr>
            </a:lvl1pPr>
          </a:lstStyle>
          <a:p>
            <a:pPr lvl="0"/>
            <a:r>
              <a:rPr lang="en-US" dirty="0"/>
              <a:t>DATA POINT</a:t>
            </a:r>
          </a:p>
        </p:txBody>
      </p:sp>
      <p:sp>
        <p:nvSpPr>
          <p:cNvPr id="21" name="Text Placeholder 20"/>
          <p:cNvSpPr>
            <a:spLocks noGrp="1"/>
          </p:cNvSpPr>
          <p:nvPr>
            <p:ph type="body" sz="quarter" idx="11" hasCustomPrompt="1"/>
          </p:nvPr>
        </p:nvSpPr>
        <p:spPr>
          <a:xfrm>
            <a:off x="2439874" y="3876711"/>
            <a:ext cx="4668837" cy="679450"/>
          </a:xfrm>
        </p:spPr>
        <p:txBody>
          <a:bodyPr/>
          <a:lstStyle>
            <a:lvl1pPr marL="0" indent="0" algn="ctr">
              <a:buNone/>
              <a:defRPr baseline="0">
                <a:latin typeface="Microsoft Sans Serif"/>
                <a:cs typeface="Microsoft Sans Serif"/>
              </a:defRPr>
            </a:lvl1pPr>
          </a:lstStyle>
          <a:p>
            <a:pPr lvl="0"/>
            <a:r>
              <a:rPr lang="en-US" dirty="0"/>
              <a:t>Describe the data point</a:t>
            </a:r>
          </a:p>
        </p:txBody>
      </p:sp>
    </p:spTree>
    <p:extLst>
      <p:ext uri="{BB962C8B-B14F-4D97-AF65-F5344CB8AC3E}">
        <p14:creationId xmlns:p14="http://schemas.microsoft.com/office/powerpoint/2010/main" val="3257545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8012920"/>
      </p:ext>
    </p:extLst>
  </p:cSld>
  <p:clrMap bg1="lt1" tx1="dk1" bg2="lt2" tx2="dk2" accent1="accent1" accent2="accent2" accent3="accent3" accent4="accent4" accent5="accent5" accent6="accent6" hlink="hlink" folHlink="folHlink"/>
  <p:sldLayoutIdLst>
    <p:sldLayoutId id="2147483786" r:id="rId1"/>
    <p:sldLayoutId id="2147483763" r:id="rId2"/>
    <p:sldLayoutId id="2147483787" r:id="rId3"/>
    <p:sldLayoutId id="2147483747" r:id="rId4"/>
    <p:sldLayoutId id="2147483790" r:id="rId5"/>
    <p:sldLayoutId id="2147483760" r:id="rId6"/>
    <p:sldLayoutId id="2147483788" r:id="rId7"/>
    <p:sldLayoutId id="2147483758" r:id="rId8"/>
    <p:sldLayoutId id="2147483789" r:id="rId9"/>
    <p:sldLayoutId id="2147483764" r:id="rId10"/>
    <p:sldLayoutId id="2147483791" r:id="rId11"/>
  </p:sldLayoutIdLst>
  <p:txStyles>
    <p:titleStyle>
      <a:lvl1pPr algn="l" defTabSz="457200" rtl="0" eaLnBrk="1" latinLnBrk="0" hangingPunct="1">
        <a:spcBef>
          <a:spcPct val="0"/>
        </a:spcBef>
        <a:buNone/>
        <a:defRPr sz="3600" b="1" i="0" kern="0" baseline="0">
          <a:solidFill>
            <a:schemeClr val="tx1">
              <a:lumMod val="75000"/>
            </a:schemeClr>
          </a:solidFill>
          <a:latin typeface="Helvetica"/>
          <a:ea typeface="+mj-ea"/>
          <a:cs typeface="Helvetica"/>
        </a:defRPr>
      </a:lvl1pPr>
    </p:titleStyle>
    <p:bodyStyle>
      <a:lvl1pPr marL="342900" indent="-342900" algn="l" defTabSz="457200" rtl="0" eaLnBrk="1" latinLnBrk="0" hangingPunct="1">
        <a:spcBef>
          <a:spcPct val="20000"/>
        </a:spcBef>
        <a:buClr>
          <a:srgbClr val="FFBF35"/>
        </a:buClr>
        <a:buFont typeface="Arial"/>
        <a:buChar char="•"/>
        <a:defRPr sz="3200" b="0" i="0" kern="1200">
          <a:solidFill>
            <a:schemeClr val="tx1">
              <a:lumMod val="50000"/>
            </a:schemeClr>
          </a:solidFill>
          <a:latin typeface="Helvetica Light"/>
          <a:ea typeface="+mn-ea"/>
          <a:cs typeface="Helvetica Light"/>
        </a:defRPr>
      </a:lvl1pPr>
      <a:lvl2pPr marL="742950" indent="-285750" algn="l" defTabSz="457200" rtl="0" eaLnBrk="1" latinLnBrk="0" hangingPunct="1">
        <a:spcBef>
          <a:spcPct val="20000"/>
        </a:spcBef>
        <a:buClr>
          <a:srgbClr val="FFBF35"/>
        </a:buClr>
        <a:buFont typeface="Arial" panose="020B0604020202020204" pitchFamily="34" charset="0"/>
        <a:buChar char="•"/>
        <a:defRPr sz="2400" b="0" i="0" kern="1200">
          <a:solidFill>
            <a:schemeClr val="tx1">
              <a:lumMod val="50000"/>
            </a:schemeClr>
          </a:solidFill>
          <a:latin typeface="Helvetica Light"/>
          <a:ea typeface="+mn-ea"/>
          <a:cs typeface="Helvetica Light"/>
        </a:defRPr>
      </a:lvl2pPr>
      <a:lvl3pPr marL="1143000" indent="-228600" algn="l" defTabSz="457200" rtl="0" eaLnBrk="1" latinLnBrk="0" hangingPunct="1">
        <a:spcBef>
          <a:spcPct val="20000"/>
        </a:spcBef>
        <a:buClr>
          <a:srgbClr val="FFBF35"/>
        </a:buClr>
        <a:buFont typeface="Arial"/>
        <a:buChar char="•"/>
        <a:defRPr sz="2400" b="0" i="0" kern="1200">
          <a:solidFill>
            <a:schemeClr val="tx1">
              <a:lumMod val="50000"/>
            </a:schemeClr>
          </a:solidFill>
          <a:latin typeface="Helvetica Light"/>
          <a:ea typeface="+mn-ea"/>
          <a:cs typeface="Helvetica Light"/>
        </a:defRPr>
      </a:lvl3pPr>
      <a:lvl4pPr marL="1600200" indent="-228600" algn="l" defTabSz="457200" rtl="0" eaLnBrk="1" latinLnBrk="0" hangingPunct="1">
        <a:spcBef>
          <a:spcPct val="20000"/>
        </a:spcBef>
        <a:buClr>
          <a:srgbClr val="FFBF35"/>
        </a:buClr>
        <a:buFont typeface="Arial" panose="020B0604020202020204" pitchFamily="34" charset="0"/>
        <a:buChar char="•"/>
        <a:defRPr sz="2000" b="0" i="0" kern="1200">
          <a:solidFill>
            <a:schemeClr val="tx1">
              <a:lumMod val="50000"/>
            </a:schemeClr>
          </a:solidFill>
          <a:latin typeface="Helvetica Light"/>
          <a:ea typeface="+mn-ea"/>
          <a:cs typeface="Helvetica Light"/>
        </a:defRPr>
      </a:lvl4pPr>
      <a:lvl5pPr marL="2057400" indent="-228600" algn="l" defTabSz="457200" rtl="0" eaLnBrk="1" latinLnBrk="0" hangingPunct="1">
        <a:spcBef>
          <a:spcPct val="20000"/>
        </a:spcBef>
        <a:buClr>
          <a:srgbClr val="FFBF35"/>
        </a:buClr>
        <a:buFont typeface="Arial" panose="020B0604020202020204" pitchFamily="34" charset="0"/>
        <a:buChar char="•"/>
        <a:defRPr sz="2000" b="0" i="0" kern="1200">
          <a:solidFill>
            <a:schemeClr val="tx1">
              <a:lumMod val="50000"/>
            </a:schemeClr>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C353D"/>
        </a:solidFill>
        <a:effectLst/>
      </p:bgPr>
    </p:bg>
    <p:spTree>
      <p:nvGrpSpPr>
        <p:cNvPr id="1" name=""/>
        <p:cNvGrpSpPr/>
        <p:nvPr/>
      </p:nvGrpSpPr>
      <p:grpSpPr>
        <a:xfrm>
          <a:off x="0" y="0"/>
          <a:ext cx="0" cy="0"/>
          <a:chOff x="0" y="0"/>
          <a:chExt cx="0" cy="0"/>
        </a:xfrm>
      </p:grpSpPr>
      <p:sp>
        <p:nvSpPr>
          <p:cNvPr id="9" name="Text Placeholder 7"/>
          <p:cNvSpPr>
            <a:spLocks noGrp="1"/>
          </p:cNvSpPr>
          <p:nvPr>
            <p:ph type="body" sz="quarter" idx="4294967295"/>
          </p:nvPr>
        </p:nvSpPr>
        <p:spPr>
          <a:xfrm>
            <a:off x="736540" y="3188870"/>
            <a:ext cx="7505023" cy="1499862"/>
          </a:xfrm>
        </p:spPr>
        <p:txBody>
          <a:bodyPr>
            <a:normAutofit/>
          </a:bodyPr>
          <a:lstStyle/>
          <a:p>
            <a:pPr marL="0" indent="0" algn="ctr">
              <a:buNone/>
            </a:pPr>
            <a:r>
              <a:rPr lang="en-US" sz="2000" b="1" spc="300" dirty="0">
                <a:solidFill>
                  <a:schemeClr val="bg1"/>
                </a:solidFill>
                <a:latin typeface="+mj-lt"/>
                <a:cs typeface="Helvetica Light"/>
              </a:rPr>
              <a:t>Nurah Alamro, MD. MPH. DrPH. </a:t>
            </a:r>
          </a:p>
          <a:p>
            <a:pPr marL="0" indent="0" algn="ctr">
              <a:lnSpc>
                <a:spcPct val="110000"/>
              </a:lnSpc>
              <a:buNone/>
            </a:pPr>
            <a:r>
              <a:rPr lang="en-US" sz="1800" spc="300" dirty="0">
                <a:solidFill>
                  <a:srgbClr val="FFFFFF"/>
                </a:solidFill>
                <a:latin typeface="Microsoft Sans Serif"/>
                <a:cs typeface="Microsoft Sans Serif"/>
              </a:rPr>
              <a:t>Assistant Professor - Community Medicine Unit, Family &amp; Community Medicine Department</a:t>
            </a:r>
          </a:p>
          <a:p>
            <a:pPr marL="0" indent="0" algn="ctr">
              <a:buNone/>
            </a:pPr>
            <a:r>
              <a:rPr lang="en-US" sz="1800" b="1" u="sng" spc="300" dirty="0">
                <a:solidFill>
                  <a:schemeClr val="bg1"/>
                </a:solidFill>
              </a:rPr>
              <a:t>nmalamro@ksu.edu.sa</a:t>
            </a:r>
          </a:p>
          <a:p>
            <a:pPr marL="0" indent="0" algn="ctr">
              <a:buNone/>
            </a:pPr>
            <a:endParaRPr lang="en-US" sz="1800" spc="300" dirty="0">
              <a:solidFill>
                <a:schemeClr val="bg1"/>
              </a:solidFill>
              <a:latin typeface="Helvetica Light"/>
              <a:cs typeface="Helvetica Light"/>
            </a:endParaRPr>
          </a:p>
        </p:txBody>
      </p:sp>
      <p:sp>
        <p:nvSpPr>
          <p:cNvPr id="10" name="Text Placeholder 7"/>
          <p:cNvSpPr>
            <a:spLocks noGrp="1"/>
          </p:cNvSpPr>
          <p:nvPr>
            <p:ph type="body" sz="quarter" idx="4294967295"/>
          </p:nvPr>
        </p:nvSpPr>
        <p:spPr>
          <a:xfrm>
            <a:off x="736541" y="742513"/>
            <a:ext cx="7505023" cy="1060500"/>
          </a:xfrm>
        </p:spPr>
        <p:txBody>
          <a:bodyPr/>
          <a:lstStyle/>
          <a:p>
            <a:pPr marL="0" indent="0" algn="ctr">
              <a:buNone/>
            </a:pPr>
            <a:r>
              <a:rPr lang="en-US" sz="2200" spc="300" dirty="0">
                <a:solidFill>
                  <a:srgbClr val="FFFFFF"/>
                </a:solidFill>
                <a:latin typeface="Microsoft Sans Serif"/>
                <a:cs typeface="Microsoft Sans Serif"/>
              </a:rPr>
              <a:t>CMED 305</a:t>
            </a:r>
          </a:p>
        </p:txBody>
      </p:sp>
      <p:cxnSp>
        <p:nvCxnSpPr>
          <p:cNvPr id="15" name="Straight Connector 14"/>
          <p:cNvCxnSpPr/>
          <p:nvPr/>
        </p:nvCxnSpPr>
        <p:spPr>
          <a:xfrm>
            <a:off x="1685030" y="974860"/>
            <a:ext cx="181175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685030" y="3003399"/>
            <a:ext cx="560804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481324" y="974860"/>
            <a:ext cx="181175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685030" y="3069369"/>
            <a:ext cx="560804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1" name="Text Placeholder 7"/>
          <p:cNvSpPr>
            <a:spLocks noGrp="1"/>
          </p:cNvSpPr>
          <p:nvPr>
            <p:ph type="body" sz="quarter" idx="4294967295"/>
          </p:nvPr>
        </p:nvSpPr>
        <p:spPr>
          <a:xfrm>
            <a:off x="736540" y="1293948"/>
            <a:ext cx="7505023" cy="1467804"/>
          </a:xfrm>
          <a:prstGeom prst="rect">
            <a:avLst/>
          </a:prstGeom>
        </p:spPr>
        <p:txBody>
          <a:bodyPr anchor="ctr">
            <a:noAutofit/>
          </a:bodyPr>
          <a:lstStyle/>
          <a:p>
            <a:pPr marL="0" indent="0" algn="ctr">
              <a:buNone/>
            </a:pPr>
            <a:r>
              <a:rPr lang="en-US" sz="4400" dirty="0">
                <a:solidFill>
                  <a:srgbClr val="FFBF35"/>
                </a:solidFill>
                <a:latin typeface="Arial"/>
                <a:cs typeface="Arial"/>
              </a:rPr>
              <a:t>Cohort Studies</a:t>
            </a:r>
          </a:p>
        </p:txBody>
      </p:sp>
      <p:pic>
        <p:nvPicPr>
          <p:cNvPr id="3" name="Picture 2">
            <a:extLst>
              <a:ext uri="{FF2B5EF4-FFF2-40B4-BE49-F238E27FC236}">
                <a16:creationId xmlns:a16="http://schemas.microsoft.com/office/drawing/2014/main" id="{47EE069B-9287-B943-A877-DC3FF2F545CD}"/>
              </a:ext>
            </a:extLst>
          </p:cNvPr>
          <p:cNvPicPr>
            <a:picLocks noChangeAspect="1"/>
          </p:cNvPicPr>
          <p:nvPr/>
        </p:nvPicPr>
        <p:blipFill>
          <a:blip r:embed="rId2"/>
          <a:stretch>
            <a:fillRect/>
          </a:stretch>
        </p:blipFill>
        <p:spPr>
          <a:xfrm>
            <a:off x="6994187" y="146897"/>
            <a:ext cx="1874107" cy="668420"/>
          </a:xfrm>
          <a:prstGeom prst="rect">
            <a:avLst/>
          </a:prstGeom>
        </p:spPr>
      </p:pic>
    </p:spTree>
    <p:extLst>
      <p:ext uri="{BB962C8B-B14F-4D97-AF65-F5344CB8AC3E}">
        <p14:creationId xmlns:p14="http://schemas.microsoft.com/office/powerpoint/2010/main" val="3861810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B4FD5B1B-5776-5248-BA36-8CC35B9DA0B5}"/>
              </a:ext>
            </a:extLst>
          </p:cNvPr>
          <p:cNvGraphicFramePr/>
          <p:nvPr>
            <p:extLst>
              <p:ext uri="{D42A27DB-BD31-4B8C-83A1-F6EECF244321}">
                <p14:modId xmlns:p14="http://schemas.microsoft.com/office/powerpoint/2010/main" val="4230933071"/>
              </p:ext>
            </p:extLst>
          </p:nvPr>
        </p:nvGraphicFramePr>
        <p:xfrm>
          <a:off x="149115" y="912356"/>
          <a:ext cx="8559207"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Left Arrow 5">
            <a:extLst>
              <a:ext uri="{FF2B5EF4-FFF2-40B4-BE49-F238E27FC236}">
                <a16:creationId xmlns:a16="http://schemas.microsoft.com/office/drawing/2014/main" id="{ADC16FC4-199F-DE4D-8506-E198C2C49349}"/>
              </a:ext>
            </a:extLst>
          </p:cNvPr>
          <p:cNvSpPr/>
          <p:nvPr/>
        </p:nvSpPr>
        <p:spPr>
          <a:xfrm rot="10800000">
            <a:off x="1159727" y="912357"/>
            <a:ext cx="4406546" cy="397391"/>
          </a:xfrm>
          <a:prstGeom prst="lef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Left Arrow 8">
            <a:extLst>
              <a:ext uri="{FF2B5EF4-FFF2-40B4-BE49-F238E27FC236}">
                <a16:creationId xmlns:a16="http://schemas.microsoft.com/office/drawing/2014/main" id="{4ECEBA8F-9C00-4942-A33D-0491CF79B2A8}"/>
              </a:ext>
            </a:extLst>
          </p:cNvPr>
          <p:cNvSpPr/>
          <p:nvPr/>
        </p:nvSpPr>
        <p:spPr>
          <a:xfrm rot="10800000">
            <a:off x="1159727" y="317454"/>
            <a:ext cx="4406546" cy="397391"/>
          </a:xfrm>
          <a:prstGeom prst="lef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F288738-6D54-E945-BBF4-457F5F17E346}"/>
              </a:ext>
            </a:extLst>
          </p:cNvPr>
          <p:cNvSpPr txBox="1"/>
          <p:nvPr/>
        </p:nvSpPr>
        <p:spPr>
          <a:xfrm>
            <a:off x="2062976" y="693712"/>
            <a:ext cx="2230244" cy="369332"/>
          </a:xfrm>
          <a:prstGeom prst="rect">
            <a:avLst/>
          </a:prstGeom>
          <a:noFill/>
        </p:spPr>
        <p:txBody>
          <a:bodyPr wrap="square" rtlCol="0">
            <a:spAutoFit/>
          </a:bodyPr>
          <a:lstStyle/>
          <a:p>
            <a:r>
              <a:rPr lang="en-US" dirty="0"/>
              <a:t>Direction of Inquiry</a:t>
            </a:r>
          </a:p>
        </p:txBody>
      </p:sp>
      <p:sp>
        <p:nvSpPr>
          <p:cNvPr id="10" name="TextBox 9">
            <a:extLst>
              <a:ext uri="{FF2B5EF4-FFF2-40B4-BE49-F238E27FC236}">
                <a16:creationId xmlns:a16="http://schemas.microsoft.com/office/drawing/2014/main" id="{13604E89-3CA8-4142-9A1E-A7159340F455}"/>
              </a:ext>
            </a:extLst>
          </p:cNvPr>
          <p:cNvSpPr txBox="1"/>
          <p:nvPr/>
        </p:nvSpPr>
        <p:spPr>
          <a:xfrm>
            <a:off x="2062976" y="82996"/>
            <a:ext cx="2230244" cy="369332"/>
          </a:xfrm>
          <a:prstGeom prst="rect">
            <a:avLst/>
          </a:prstGeom>
          <a:noFill/>
        </p:spPr>
        <p:txBody>
          <a:bodyPr wrap="square" rtlCol="0">
            <a:spAutoFit/>
          </a:bodyPr>
          <a:lstStyle/>
          <a:p>
            <a:pPr algn="ctr"/>
            <a:r>
              <a:rPr lang="en-US" dirty="0"/>
              <a:t>Time</a:t>
            </a:r>
          </a:p>
        </p:txBody>
      </p:sp>
    </p:spTree>
    <p:extLst>
      <p:ext uri="{BB962C8B-B14F-4D97-AF65-F5344CB8AC3E}">
        <p14:creationId xmlns:p14="http://schemas.microsoft.com/office/powerpoint/2010/main" val="560496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p:txBody>
          <a:bodyPr/>
          <a:lstStyle/>
          <a:p>
            <a:r>
              <a:rPr lang="en-US" dirty="0"/>
              <a:t>3</a:t>
            </a:r>
          </a:p>
        </p:txBody>
      </p:sp>
      <p:sp>
        <p:nvSpPr>
          <p:cNvPr id="3" name="Text Placeholder 2"/>
          <p:cNvSpPr>
            <a:spLocks noGrp="1"/>
          </p:cNvSpPr>
          <p:nvPr>
            <p:ph type="body" sz="quarter" idx="18"/>
          </p:nvPr>
        </p:nvSpPr>
        <p:spPr>
          <a:xfrm>
            <a:off x="2107631" y="1669912"/>
            <a:ext cx="6144271" cy="1347788"/>
          </a:xfrm>
        </p:spPr>
        <p:txBody>
          <a:bodyPr/>
          <a:lstStyle/>
          <a:p>
            <a:pPr>
              <a:lnSpc>
                <a:spcPct val="120000"/>
              </a:lnSpc>
            </a:pPr>
            <a:r>
              <a:rPr lang="en-US" dirty="0">
                <a:solidFill>
                  <a:schemeClr val="tx1">
                    <a:lumMod val="75000"/>
                  </a:schemeClr>
                </a:solidFill>
                <a:latin typeface="Arial"/>
                <a:cs typeface="Arial"/>
              </a:rPr>
              <a:t>How to conduct a cohort study?</a:t>
            </a:r>
            <a:endParaRPr lang="en-US" sz="2800" dirty="0">
              <a:latin typeface="Microsoft Sans Serif"/>
              <a:cs typeface="Microsoft Sans Serif"/>
            </a:endParaRPr>
          </a:p>
        </p:txBody>
      </p:sp>
    </p:spTree>
    <p:extLst>
      <p:ext uri="{BB962C8B-B14F-4D97-AF65-F5344CB8AC3E}">
        <p14:creationId xmlns:p14="http://schemas.microsoft.com/office/powerpoint/2010/main" val="2237480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79E28FE6-7295-1D43-800F-F12100204374}"/>
              </a:ext>
            </a:extLst>
          </p:cNvPr>
          <p:cNvGraphicFramePr/>
          <p:nvPr>
            <p:extLst>
              <p:ext uri="{D42A27DB-BD31-4B8C-83A1-F6EECF244321}">
                <p14:modId xmlns:p14="http://schemas.microsoft.com/office/powerpoint/2010/main" val="1513894025"/>
              </p:ext>
            </p:extLst>
          </p:nvPr>
        </p:nvGraphicFramePr>
        <p:xfrm>
          <a:off x="2488017" y="276445"/>
          <a:ext cx="6475229" cy="4529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EA3BB3E2-DF13-2349-8A8D-B027C624916B}"/>
              </a:ext>
            </a:extLst>
          </p:cNvPr>
          <p:cNvSpPr txBox="1"/>
          <p:nvPr/>
        </p:nvSpPr>
        <p:spPr>
          <a:xfrm>
            <a:off x="315950" y="1583473"/>
            <a:ext cx="2427250" cy="1200329"/>
          </a:xfrm>
          <a:prstGeom prst="rect">
            <a:avLst/>
          </a:prstGeom>
          <a:noFill/>
        </p:spPr>
        <p:txBody>
          <a:bodyPr wrap="square" rtlCol="0">
            <a:spAutoFit/>
          </a:bodyPr>
          <a:lstStyle/>
          <a:p>
            <a:r>
              <a:rPr lang="en-US" sz="2400" b="1" dirty="0"/>
              <a:t>Steps in conducting a cohort study</a:t>
            </a:r>
          </a:p>
        </p:txBody>
      </p:sp>
    </p:spTree>
    <p:extLst>
      <p:ext uri="{BB962C8B-B14F-4D97-AF65-F5344CB8AC3E}">
        <p14:creationId xmlns:p14="http://schemas.microsoft.com/office/powerpoint/2010/main" val="387050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A471094D-D7FA-A041-B90A-7D67D4F01E7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0E9B2C69-2F5C-064B-94B8-F84FF0D7E552}"/>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793A6C46-841B-2F41-977B-1C7ED98C72B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AFC3BAEA-A406-BA4B-BA50-599ADBAD1763}"/>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5B7D9E4B-E217-AD47-9F82-8A14BDAFA9A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3EB35D1D-440B-8A4D-8528-DE49289494DA}"/>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0BC0F346-9EC1-2E40-8430-9DBA5DC50BEB}"/>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99531F3A-4A91-194E-A9B8-EA858ED0AC07}"/>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313018A5-68D1-B548-B305-A4F43D24014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5E94712-08A0-C044-9579-10D4ACA4EB28}"/>
              </a:ext>
            </a:extLst>
          </p:cNvPr>
          <p:cNvGraphicFramePr>
            <a:graphicFrameLocks noGrp="1"/>
          </p:cNvGraphicFramePr>
          <p:nvPr>
            <p:extLst>
              <p:ext uri="{D42A27DB-BD31-4B8C-83A1-F6EECF244321}">
                <p14:modId xmlns:p14="http://schemas.microsoft.com/office/powerpoint/2010/main" val="3547830402"/>
              </p:ext>
            </p:extLst>
          </p:nvPr>
        </p:nvGraphicFramePr>
        <p:xfrm>
          <a:off x="167268" y="138306"/>
          <a:ext cx="8742556" cy="4879984"/>
        </p:xfrm>
        <a:graphic>
          <a:graphicData uri="http://schemas.openxmlformats.org/drawingml/2006/table">
            <a:tbl>
              <a:tblPr firstRow="1" bandRow="1">
                <a:tableStyleId>{5C22544A-7EE6-4342-B048-85BDC9FD1C3A}</a:tableStyleId>
              </a:tblPr>
              <a:tblGrid>
                <a:gridCol w="4672361">
                  <a:extLst>
                    <a:ext uri="{9D8B030D-6E8A-4147-A177-3AD203B41FA5}">
                      <a16:colId xmlns:a16="http://schemas.microsoft.com/office/drawing/2014/main" val="952247208"/>
                    </a:ext>
                  </a:extLst>
                </a:gridCol>
                <a:gridCol w="4070195">
                  <a:extLst>
                    <a:ext uri="{9D8B030D-6E8A-4147-A177-3AD203B41FA5}">
                      <a16:colId xmlns:a16="http://schemas.microsoft.com/office/drawing/2014/main" val="2182623401"/>
                    </a:ext>
                  </a:extLst>
                </a:gridCol>
              </a:tblGrid>
              <a:tr h="399424">
                <a:tc>
                  <a:txBody>
                    <a:bodyPr/>
                    <a:lstStyle/>
                    <a:p>
                      <a:r>
                        <a:rPr lang="en-US" dirty="0"/>
                        <a:t>Measuring Exposure</a:t>
                      </a:r>
                    </a:p>
                  </a:txBody>
                  <a:tcPr/>
                </a:tc>
                <a:tc>
                  <a:txBody>
                    <a:bodyPr/>
                    <a:lstStyle/>
                    <a:p>
                      <a:r>
                        <a:rPr lang="en-US" dirty="0"/>
                        <a:t>Measuring Outcome</a:t>
                      </a:r>
                    </a:p>
                  </a:txBody>
                  <a:tcPr/>
                </a:tc>
                <a:extLst>
                  <a:ext uri="{0D108BD9-81ED-4DB2-BD59-A6C34878D82A}">
                    <a16:rowId xmlns:a16="http://schemas.microsoft.com/office/drawing/2014/main" val="1562964546"/>
                  </a:ext>
                </a:extLst>
              </a:tr>
              <a:tr h="4234991">
                <a:tc>
                  <a:txBody>
                    <a:bodyPr/>
                    <a:lstStyle/>
                    <a:p>
                      <a:pPr marL="285750" indent="-285750">
                        <a:buFont typeface="Arial" panose="020B0604020202020204" pitchFamily="34" charset="0"/>
                        <a:buChar char="•"/>
                      </a:pPr>
                      <a:r>
                        <a:rPr lang="en-US" sz="1600" b="0" i="0" u="none" strike="noStrike" kern="1200" dirty="0">
                          <a:solidFill>
                            <a:schemeClr val="dk1"/>
                          </a:solidFill>
                          <a:effectLst/>
                          <a:latin typeface="+mn-lt"/>
                          <a:ea typeface="+mn-ea"/>
                          <a:cs typeface="+mn-cs"/>
                        </a:rPr>
                        <a:t>Levels of exposure (e.g. packs of cigarettes smoked per year) are measured for </a:t>
                      </a:r>
                      <a:r>
                        <a:rPr lang="en-US" sz="1600" b="0" i="0" u="sng" strike="noStrike" kern="1200" dirty="0">
                          <a:solidFill>
                            <a:schemeClr val="dk1"/>
                          </a:solidFill>
                          <a:effectLst/>
                          <a:latin typeface="+mn-lt"/>
                          <a:ea typeface="+mn-ea"/>
                          <a:cs typeface="+mn-cs"/>
                        </a:rPr>
                        <a:t>each individual </a:t>
                      </a:r>
                      <a:r>
                        <a:rPr lang="en-US" sz="1600" b="0" i="0" u="none" strike="noStrike" kern="1200" dirty="0">
                          <a:solidFill>
                            <a:schemeClr val="dk1"/>
                          </a:solidFill>
                          <a:effectLst/>
                          <a:latin typeface="+mn-lt"/>
                          <a:ea typeface="+mn-ea"/>
                          <a:cs typeface="+mn-cs"/>
                        </a:rPr>
                        <a:t>at:</a:t>
                      </a:r>
                    </a:p>
                    <a:p>
                      <a:pPr marL="342900" indent="-342900">
                        <a:buFont typeface="+mj-lt"/>
                        <a:buAutoNum type="arabicPeriod"/>
                      </a:pPr>
                      <a:r>
                        <a:rPr lang="en-US" sz="1600" b="0" i="0" u="none" strike="noStrike" kern="1200" dirty="0">
                          <a:solidFill>
                            <a:schemeClr val="dk1"/>
                          </a:solidFill>
                          <a:effectLst/>
                          <a:latin typeface="+mn-lt"/>
                          <a:ea typeface="+mn-ea"/>
                          <a:cs typeface="+mn-cs"/>
                        </a:rPr>
                        <a:t>baseline at the beginning of the study and </a:t>
                      </a:r>
                    </a:p>
                    <a:p>
                      <a:pPr marL="342900" indent="-342900">
                        <a:buFont typeface="+mj-lt"/>
                        <a:buAutoNum type="arabicPeriod"/>
                      </a:pPr>
                      <a:r>
                        <a:rPr lang="en-US" sz="1600" b="0" i="0" u="none" strike="noStrike" kern="1200" dirty="0">
                          <a:solidFill>
                            <a:schemeClr val="dk1"/>
                          </a:solidFill>
                          <a:effectLst/>
                          <a:latin typeface="+mn-lt"/>
                          <a:ea typeface="+mn-ea"/>
                          <a:cs typeface="+mn-cs"/>
                        </a:rPr>
                        <a:t>assessed at intervals during the period of follow-up. </a:t>
                      </a:r>
                    </a:p>
                    <a:p>
                      <a:pPr marL="285750" indent="-285750">
                        <a:buFont typeface="Arial" panose="020B0604020202020204" pitchFamily="34" charset="0"/>
                        <a:buChar char="•"/>
                      </a:pPr>
                      <a:r>
                        <a:rPr lang="en-US" sz="1600" b="0" i="0" u="none" strike="noStrike" kern="1200" dirty="0">
                          <a:solidFill>
                            <a:schemeClr val="dk1"/>
                          </a:solidFill>
                          <a:effectLst/>
                          <a:latin typeface="+mn-lt"/>
                          <a:ea typeface="+mn-ea"/>
                          <a:cs typeface="+mn-cs"/>
                        </a:rPr>
                        <a:t>A particular problem occurring in cohort studies is whether </a:t>
                      </a:r>
                      <a:r>
                        <a:rPr lang="en-US" sz="1600" b="0" i="0" u="sng" strike="noStrike" kern="1200" dirty="0">
                          <a:solidFill>
                            <a:schemeClr val="dk1"/>
                          </a:solidFill>
                          <a:effectLst/>
                          <a:latin typeface="+mn-lt"/>
                          <a:ea typeface="+mn-ea"/>
                          <a:cs typeface="+mn-cs"/>
                        </a:rPr>
                        <a:t>individuals in the control group are truly unexposed. </a:t>
                      </a:r>
                      <a:r>
                        <a:rPr lang="en-US" sz="1600" b="0" i="0" u="none" strike="noStrike" kern="1200" dirty="0">
                          <a:solidFill>
                            <a:schemeClr val="dk1"/>
                          </a:solidFill>
                          <a:effectLst/>
                          <a:latin typeface="+mn-lt"/>
                          <a:ea typeface="+mn-ea"/>
                          <a:cs typeface="+mn-cs"/>
                        </a:rPr>
                        <a:t>For example, study participants may start smoking or they may fail to correctly recall past exposure. Similarly, those in </a:t>
                      </a:r>
                      <a:r>
                        <a:rPr lang="en-US" sz="1600" b="0" i="0" u="sng" strike="noStrike" kern="1200" dirty="0">
                          <a:solidFill>
                            <a:schemeClr val="dk1"/>
                          </a:solidFill>
                          <a:effectLst/>
                          <a:latin typeface="+mn-lt"/>
                          <a:ea typeface="+mn-ea"/>
                          <a:cs typeface="+mn-cs"/>
                        </a:rPr>
                        <a:t>the exposed group may change their </a:t>
                      </a:r>
                      <a:r>
                        <a:rPr lang="en-US" sz="1600" b="0" i="0" u="sng" strike="noStrike" kern="1200" dirty="0" err="1">
                          <a:solidFill>
                            <a:schemeClr val="dk1"/>
                          </a:solidFill>
                          <a:effectLst/>
                          <a:latin typeface="+mn-lt"/>
                          <a:ea typeface="+mn-ea"/>
                          <a:cs typeface="+mn-cs"/>
                        </a:rPr>
                        <a:t>behaviour</a:t>
                      </a:r>
                      <a:r>
                        <a:rPr lang="en-US" sz="1600" b="0" i="0" u="sng" strike="noStrike" kern="1200" dirty="0">
                          <a:solidFill>
                            <a:schemeClr val="dk1"/>
                          </a:solidFill>
                          <a:effectLst/>
                          <a:latin typeface="+mn-lt"/>
                          <a:ea typeface="+mn-ea"/>
                          <a:cs typeface="+mn-cs"/>
                        </a:rPr>
                        <a:t> in relation to the exposure</a:t>
                      </a:r>
                      <a:r>
                        <a:rPr lang="en-US" sz="1600" b="0" i="0" u="none" strike="noStrike" kern="1200" dirty="0">
                          <a:solidFill>
                            <a:schemeClr val="dk1"/>
                          </a:solidFill>
                          <a:effectLst/>
                          <a:latin typeface="+mn-lt"/>
                          <a:ea typeface="+mn-ea"/>
                          <a:cs typeface="+mn-cs"/>
                        </a:rPr>
                        <a:t> such as diet, smoking or alcohol consumption.</a:t>
                      </a:r>
                    </a:p>
                    <a:p>
                      <a:pPr marL="285750" indent="-285750">
                        <a:buFont typeface="Arial" panose="020B0604020202020204" pitchFamily="34" charset="0"/>
                        <a:buChar char="•"/>
                      </a:pPr>
                      <a:r>
                        <a:rPr lang="en-US" sz="1600" b="1" i="0" u="sng" strike="noStrike" kern="1200" dirty="0">
                          <a:solidFill>
                            <a:schemeClr val="dk1"/>
                          </a:solidFill>
                          <a:effectLst/>
                          <a:latin typeface="+mn-lt"/>
                          <a:ea typeface="+mn-ea"/>
                          <a:cs typeface="+mn-cs"/>
                        </a:rPr>
                        <a:t>Sources for Exposure data:</a:t>
                      </a:r>
                      <a:r>
                        <a:rPr lang="en-US" sz="1600" b="1" i="0" u="none" strike="noStrike" kern="1200" dirty="0">
                          <a:solidFill>
                            <a:schemeClr val="dk1"/>
                          </a:solidFill>
                          <a:effectLst/>
                          <a:latin typeface="+mn-lt"/>
                          <a:ea typeface="+mn-ea"/>
                          <a:cs typeface="+mn-cs"/>
                        </a:rPr>
                        <a:t> </a:t>
                      </a:r>
                      <a:r>
                        <a:rPr lang="en-US" sz="1600" b="0" i="0" u="none" strike="noStrike" kern="1200" dirty="0">
                          <a:solidFill>
                            <a:schemeClr val="dk1"/>
                          </a:solidFill>
                          <a:effectLst/>
                          <a:latin typeface="+mn-lt"/>
                          <a:ea typeface="+mn-ea"/>
                          <a:cs typeface="+mn-cs"/>
                        </a:rPr>
                        <a:t>medical or employment records, standardized questionnaires, interviews and by physical examination.</a:t>
                      </a:r>
                    </a:p>
                  </a:txBody>
                  <a:tcPr/>
                </a:tc>
                <a:tc>
                  <a:txBody>
                    <a:bodyPr/>
                    <a:lstStyle/>
                    <a:p>
                      <a:pPr marL="285750" indent="-285750">
                        <a:buFont typeface="Arial" panose="020B0604020202020204" pitchFamily="34" charset="0"/>
                        <a:buChar char="•"/>
                      </a:pPr>
                      <a:r>
                        <a:rPr lang="en-US" sz="1600" b="1" i="0" u="sng" strike="noStrike" kern="1200" dirty="0">
                          <a:solidFill>
                            <a:schemeClr val="dk1"/>
                          </a:solidFill>
                          <a:effectLst/>
                          <a:latin typeface="+mn-lt"/>
                          <a:ea typeface="+mn-ea"/>
                          <a:cs typeface="+mn-cs"/>
                        </a:rPr>
                        <a:t>Sources for outcome data: </a:t>
                      </a:r>
                      <a:r>
                        <a:rPr lang="en-US" sz="1600" b="0" i="0" u="none" strike="noStrike" kern="1200" dirty="0">
                          <a:solidFill>
                            <a:schemeClr val="dk1"/>
                          </a:solidFill>
                          <a:effectLst/>
                          <a:latin typeface="+mn-lt"/>
                          <a:ea typeface="+mn-ea"/>
                          <a:cs typeface="+mn-cs"/>
                        </a:rPr>
                        <a:t>routine surveillance of cancer registry data, death certificates, medical records or directly from the participant. </a:t>
                      </a:r>
                    </a:p>
                    <a:p>
                      <a:pPr marL="285750" indent="-285750">
                        <a:buFont typeface="Arial" panose="020B0604020202020204" pitchFamily="34" charset="0"/>
                        <a:buChar char="•"/>
                      </a:pPr>
                      <a:r>
                        <a:rPr lang="en-US" sz="1600" b="0" i="0" u="none" strike="noStrike" kern="1200" dirty="0">
                          <a:solidFill>
                            <a:schemeClr val="dk1"/>
                          </a:solidFill>
                          <a:effectLst/>
                          <a:latin typeface="+mn-lt"/>
                          <a:ea typeface="+mn-ea"/>
                          <a:cs typeface="+mn-cs"/>
                        </a:rPr>
                        <a:t>Method used to ascertain outcome must be </a:t>
                      </a:r>
                      <a:r>
                        <a:rPr lang="en-US" sz="1600" b="0" i="0" u="sng" strike="noStrike" kern="1200" dirty="0">
                          <a:solidFill>
                            <a:schemeClr val="dk1"/>
                          </a:solidFill>
                          <a:effectLst/>
                          <a:latin typeface="+mn-lt"/>
                          <a:ea typeface="+mn-ea"/>
                          <a:cs typeface="+mn-cs"/>
                        </a:rPr>
                        <a:t>identical for both exposed and unexposed groups.</a:t>
                      </a:r>
                      <a:endParaRPr lang="en-US" sz="1600" u="sng" dirty="0"/>
                    </a:p>
                  </a:txBody>
                  <a:tcPr/>
                </a:tc>
                <a:extLst>
                  <a:ext uri="{0D108BD9-81ED-4DB2-BD59-A6C34878D82A}">
                    <a16:rowId xmlns:a16="http://schemas.microsoft.com/office/drawing/2014/main" val="3203250391"/>
                  </a:ext>
                </a:extLst>
              </a:tr>
            </a:tbl>
          </a:graphicData>
        </a:graphic>
      </p:graphicFrame>
    </p:spTree>
    <p:extLst>
      <p:ext uri="{BB962C8B-B14F-4D97-AF65-F5344CB8AC3E}">
        <p14:creationId xmlns:p14="http://schemas.microsoft.com/office/powerpoint/2010/main" val="3175722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A14010-A73E-284D-8FFA-8A4BDE3C60C6}"/>
              </a:ext>
            </a:extLst>
          </p:cNvPr>
          <p:cNvSpPr txBox="1"/>
          <p:nvPr/>
        </p:nvSpPr>
        <p:spPr>
          <a:xfrm>
            <a:off x="294290" y="136634"/>
            <a:ext cx="7451834" cy="461665"/>
          </a:xfrm>
          <a:prstGeom prst="rect">
            <a:avLst/>
          </a:prstGeom>
          <a:noFill/>
        </p:spPr>
        <p:txBody>
          <a:bodyPr wrap="square" rtlCol="0">
            <a:spAutoFit/>
          </a:bodyPr>
          <a:lstStyle/>
          <a:p>
            <a:r>
              <a:rPr lang="en-US" sz="2400" b="1" dirty="0">
                <a:solidFill>
                  <a:srgbClr val="112025"/>
                </a:solidFill>
              </a:rPr>
              <a:t>Analysis in Cohort Studies</a:t>
            </a:r>
          </a:p>
        </p:txBody>
      </p:sp>
      <p:sp>
        <p:nvSpPr>
          <p:cNvPr id="2" name="TextBox 1">
            <a:extLst>
              <a:ext uri="{FF2B5EF4-FFF2-40B4-BE49-F238E27FC236}">
                <a16:creationId xmlns:a16="http://schemas.microsoft.com/office/drawing/2014/main" id="{87096A49-C2CE-0D48-8BC3-4263C8B28337}"/>
              </a:ext>
            </a:extLst>
          </p:cNvPr>
          <p:cNvSpPr txBox="1"/>
          <p:nvPr/>
        </p:nvSpPr>
        <p:spPr>
          <a:xfrm>
            <a:off x="382772" y="829339"/>
            <a:ext cx="8102009" cy="5078313"/>
          </a:xfrm>
          <a:prstGeom prst="rect">
            <a:avLst/>
          </a:prstGeom>
          <a:noFill/>
        </p:spPr>
        <p:txBody>
          <a:bodyPr wrap="square" rtlCol="0">
            <a:spAutoFit/>
          </a:bodyPr>
          <a:lstStyle/>
          <a:p>
            <a:pPr>
              <a:lnSpc>
                <a:spcPct val="200000"/>
              </a:lnSpc>
            </a:pPr>
            <a:r>
              <a:rPr lang="en-US" dirty="0"/>
              <a:t>The data are analyzed in terms of: </a:t>
            </a:r>
          </a:p>
          <a:p>
            <a:pPr>
              <a:lnSpc>
                <a:spcPct val="200000"/>
              </a:lnSpc>
            </a:pPr>
            <a:r>
              <a:rPr lang="en-US" dirty="0"/>
              <a:t>1. </a:t>
            </a:r>
            <a:r>
              <a:rPr lang="en-US" b="1" u="sng" dirty="0"/>
              <a:t>Incidence rates </a:t>
            </a:r>
            <a:r>
              <a:rPr lang="en-US" dirty="0"/>
              <a:t>of outcome among exposed and non-exposed </a:t>
            </a:r>
          </a:p>
          <a:p>
            <a:pPr>
              <a:lnSpc>
                <a:spcPct val="200000"/>
              </a:lnSpc>
            </a:pPr>
            <a:r>
              <a:rPr lang="en-US" dirty="0"/>
              <a:t>2. </a:t>
            </a:r>
            <a:r>
              <a:rPr lang="en-US" b="1" u="sng" dirty="0"/>
              <a:t>Estimation of risk</a:t>
            </a:r>
            <a:r>
              <a:rPr lang="en-US" b="1" dirty="0"/>
              <a:t>: </a:t>
            </a:r>
          </a:p>
          <a:p>
            <a:pPr marL="742950" lvl="1" indent="-285750">
              <a:lnSpc>
                <a:spcPct val="200000"/>
              </a:lnSpc>
              <a:buFont typeface="Arial" panose="020B0604020202020204" pitchFamily="34" charset="0"/>
              <a:buChar char="•"/>
            </a:pPr>
            <a:r>
              <a:rPr lang="en-US" b="1" dirty="0"/>
              <a:t>Relative Risk (also knows Risk Ratio) </a:t>
            </a:r>
            <a:r>
              <a:rPr lang="en-US" b="1" dirty="0">
                <a:solidFill>
                  <a:srgbClr val="FF0000"/>
                </a:solidFill>
              </a:rPr>
              <a:t>(RR)</a:t>
            </a:r>
          </a:p>
          <a:p>
            <a:pPr marL="742950" lvl="1" indent="-285750">
              <a:lnSpc>
                <a:spcPct val="200000"/>
              </a:lnSpc>
              <a:buFont typeface="Arial" panose="020B0604020202020204" pitchFamily="34" charset="0"/>
              <a:buChar char="•"/>
            </a:pPr>
            <a:r>
              <a:rPr lang="en-US" b="1" dirty="0"/>
              <a:t>Attributable Risk </a:t>
            </a:r>
            <a:r>
              <a:rPr lang="en-US" b="1" dirty="0">
                <a:solidFill>
                  <a:srgbClr val="FF0000"/>
                </a:solidFill>
              </a:rPr>
              <a:t>(AR)</a:t>
            </a:r>
          </a:p>
          <a:p>
            <a:pPr>
              <a:lnSpc>
                <a:spcPct val="200000"/>
              </a:lnSpc>
            </a:pPr>
            <a:endParaRPr lang="en-US" dirty="0"/>
          </a:p>
          <a:p>
            <a:pPr>
              <a:lnSpc>
                <a:spcPct val="200000"/>
              </a:lnSpc>
            </a:pPr>
            <a:endParaRPr lang="en-US" dirty="0"/>
          </a:p>
          <a:p>
            <a:endParaRPr lang="en-US" dirty="0"/>
          </a:p>
          <a:p>
            <a:endParaRPr lang="en-US" dirty="0"/>
          </a:p>
          <a:p>
            <a:br>
              <a:rPr lang="en-US" dirty="0"/>
            </a:br>
            <a:endParaRPr lang="en-US" dirty="0"/>
          </a:p>
        </p:txBody>
      </p:sp>
    </p:spTree>
    <p:extLst>
      <p:ext uri="{BB962C8B-B14F-4D97-AF65-F5344CB8AC3E}">
        <p14:creationId xmlns:p14="http://schemas.microsoft.com/office/powerpoint/2010/main" val="3718990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235DE5-0EB1-8944-84F3-ED59AF39CEB5}"/>
              </a:ext>
            </a:extLst>
          </p:cNvPr>
          <p:cNvPicPr>
            <a:picLocks noChangeAspect="1"/>
          </p:cNvPicPr>
          <p:nvPr/>
        </p:nvPicPr>
        <p:blipFill>
          <a:blip r:embed="rId3"/>
          <a:stretch>
            <a:fillRect/>
          </a:stretch>
        </p:blipFill>
        <p:spPr>
          <a:xfrm>
            <a:off x="748431" y="91825"/>
            <a:ext cx="7035120" cy="2182472"/>
          </a:xfrm>
          <a:prstGeom prst="rect">
            <a:avLst/>
          </a:prstGeom>
        </p:spPr>
      </p:pic>
      <p:sp>
        <p:nvSpPr>
          <p:cNvPr id="5" name="TextBox 4">
            <a:extLst>
              <a:ext uri="{FF2B5EF4-FFF2-40B4-BE49-F238E27FC236}">
                <a16:creationId xmlns:a16="http://schemas.microsoft.com/office/drawing/2014/main" id="{3965C882-ECB3-4D46-A2C0-9C49764A923E}"/>
              </a:ext>
            </a:extLst>
          </p:cNvPr>
          <p:cNvSpPr txBox="1"/>
          <p:nvPr/>
        </p:nvSpPr>
        <p:spPr>
          <a:xfrm>
            <a:off x="367990" y="2553629"/>
            <a:ext cx="2486722" cy="2000548"/>
          </a:xfrm>
          <a:prstGeom prst="rect">
            <a:avLst/>
          </a:prstGeom>
          <a:noFill/>
        </p:spPr>
        <p:txBody>
          <a:bodyPr wrap="square" rtlCol="0">
            <a:spAutoFit/>
          </a:bodyPr>
          <a:lstStyle/>
          <a:p>
            <a:r>
              <a:rPr lang="en-US" b="1" dirty="0"/>
              <a:t>Incidence Rates:</a:t>
            </a:r>
          </a:p>
          <a:p>
            <a:endParaRPr lang="en-US" dirty="0"/>
          </a:p>
          <a:p>
            <a:r>
              <a:rPr lang="en-US" sz="1400" dirty="0"/>
              <a:t>Incidence Rate among exposed= a/</a:t>
            </a:r>
            <a:r>
              <a:rPr lang="en-US" sz="1400" dirty="0" err="1"/>
              <a:t>a+b</a:t>
            </a:r>
            <a:endParaRPr lang="en-US" sz="1400" dirty="0"/>
          </a:p>
          <a:p>
            <a:endParaRPr lang="en-US" sz="1400" dirty="0"/>
          </a:p>
          <a:p>
            <a:r>
              <a:rPr lang="en-US" sz="1400" dirty="0"/>
              <a:t>Incidence Rate among unexposed= c/</a:t>
            </a:r>
            <a:r>
              <a:rPr lang="en-US" sz="1400" dirty="0" err="1"/>
              <a:t>c+d</a:t>
            </a:r>
            <a:endParaRPr lang="en-US" sz="1400" dirty="0"/>
          </a:p>
          <a:p>
            <a:endParaRPr lang="en-US" dirty="0"/>
          </a:p>
        </p:txBody>
      </p:sp>
      <p:sp>
        <p:nvSpPr>
          <p:cNvPr id="6" name="TextBox 5">
            <a:extLst>
              <a:ext uri="{FF2B5EF4-FFF2-40B4-BE49-F238E27FC236}">
                <a16:creationId xmlns:a16="http://schemas.microsoft.com/office/drawing/2014/main" id="{89A46080-C2B6-D841-8246-2D80644E1D9A}"/>
              </a:ext>
            </a:extLst>
          </p:cNvPr>
          <p:cNvSpPr txBox="1"/>
          <p:nvPr/>
        </p:nvSpPr>
        <p:spPr>
          <a:xfrm>
            <a:off x="2676292" y="2553629"/>
            <a:ext cx="2810108" cy="1723549"/>
          </a:xfrm>
          <a:prstGeom prst="rect">
            <a:avLst/>
          </a:prstGeom>
          <a:noFill/>
        </p:spPr>
        <p:txBody>
          <a:bodyPr wrap="square" rtlCol="0">
            <a:spAutoFit/>
          </a:bodyPr>
          <a:lstStyle/>
          <a:p>
            <a:r>
              <a:rPr lang="en-US" b="1" dirty="0"/>
              <a:t>RR:</a:t>
            </a:r>
          </a:p>
          <a:p>
            <a:endParaRPr lang="en-US" dirty="0"/>
          </a:p>
          <a:p>
            <a:r>
              <a:rPr lang="en-US" sz="1400" dirty="0"/>
              <a:t>Incidence rate among exposed</a:t>
            </a:r>
          </a:p>
          <a:p>
            <a:r>
              <a:rPr lang="en-US" sz="1400" dirty="0"/>
              <a:t>Incidence rate among unexposed</a:t>
            </a:r>
          </a:p>
          <a:p>
            <a:endParaRPr lang="en-US" sz="1400" dirty="0"/>
          </a:p>
          <a:p>
            <a:r>
              <a:rPr lang="en-US" sz="1400" dirty="0"/>
              <a:t>= a/</a:t>
            </a:r>
            <a:r>
              <a:rPr lang="en-US" sz="1400" dirty="0" err="1"/>
              <a:t>a+b</a:t>
            </a:r>
            <a:endParaRPr lang="en-US" sz="1400" dirty="0"/>
          </a:p>
          <a:p>
            <a:r>
              <a:rPr lang="en-US" sz="1400" dirty="0"/>
              <a:t>   c/</a:t>
            </a:r>
            <a:r>
              <a:rPr lang="en-US" sz="1400" dirty="0" err="1"/>
              <a:t>c+d</a:t>
            </a:r>
            <a:endParaRPr lang="en-US" sz="1400" dirty="0"/>
          </a:p>
        </p:txBody>
      </p:sp>
      <p:cxnSp>
        <p:nvCxnSpPr>
          <p:cNvPr id="8" name="Straight Connector 7">
            <a:extLst>
              <a:ext uri="{FF2B5EF4-FFF2-40B4-BE49-F238E27FC236}">
                <a16:creationId xmlns:a16="http://schemas.microsoft.com/office/drawing/2014/main" id="{D4135FC6-33EE-E744-B6C2-462F6C6AE3C2}"/>
              </a:ext>
            </a:extLst>
          </p:cNvPr>
          <p:cNvCxnSpPr>
            <a:cxnSpLocks/>
          </p:cNvCxnSpPr>
          <p:nvPr/>
        </p:nvCxnSpPr>
        <p:spPr>
          <a:xfrm>
            <a:off x="2771078" y="3378160"/>
            <a:ext cx="240308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B2F84F6-7F94-474E-9DF6-2574E91CE2B1}"/>
              </a:ext>
            </a:extLst>
          </p:cNvPr>
          <p:cNvCxnSpPr>
            <a:cxnSpLocks/>
          </p:cNvCxnSpPr>
          <p:nvPr/>
        </p:nvCxnSpPr>
        <p:spPr>
          <a:xfrm>
            <a:off x="2934630" y="4017262"/>
            <a:ext cx="566853"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B1CDB720-756F-494E-AA2E-4F39767B85AD}"/>
              </a:ext>
            </a:extLst>
          </p:cNvPr>
          <p:cNvSpPr txBox="1"/>
          <p:nvPr/>
        </p:nvSpPr>
        <p:spPr>
          <a:xfrm>
            <a:off x="5586761" y="2553629"/>
            <a:ext cx="2955073" cy="1384995"/>
          </a:xfrm>
          <a:prstGeom prst="rect">
            <a:avLst/>
          </a:prstGeom>
          <a:noFill/>
        </p:spPr>
        <p:txBody>
          <a:bodyPr wrap="square" rtlCol="0">
            <a:spAutoFit/>
          </a:bodyPr>
          <a:lstStyle/>
          <a:p>
            <a:r>
              <a:rPr lang="en-US" b="1" dirty="0"/>
              <a:t>AR:</a:t>
            </a:r>
          </a:p>
          <a:p>
            <a:endParaRPr lang="en-US" dirty="0"/>
          </a:p>
          <a:p>
            <a:r>
              <a:rPr lang="en-US" sz="1200" dirty="0"/>
              <a:t>Incidence rate among exposed - Incidence rate among unexposed</a:t>
            </a:r>
          </a:p>
          <a:p>
            <a:endParaRPr lang="en-US" sz="1200" dirty="0"/>
          </a:p>
          <a:p>
            <a:r>
              <a:rPr lang="en-US" sz="1200" dirty="0"/>
              <a:t>Incidence among exposed</a:t>
            </a:r>
          </a:p>
        </p:txBody>
      </p:sp>
      <p:cxnSp>
        <p:nvCxnSpPr>
          <p:cNvPr id="14" name="Straight Connector 13">
            <a:extLst>
              <a:ext uri="{FF2B5EF4-FFF2-40B4-BE49-F238E27FC236}">
                <a16:creationId xmlns:a16="http://schemas.microsoft.com/office/drawing/2014/main" id="{63069B36-8841-C74E-B5DB-A0800D40BD4C}"/>
              </a:ext>
            </a:extLst>
          </p:cNvPr>
          <p:cNvCxnSpPr>
            <a:cxnSpLocks/>
          </p:cNvCxnSpPr>
          <p:nvPr/>
        </p:nvCxnSpPr>
        <p:spPr>
          <a:xfrm>
            <a:off x="5681544" y="3631962"/>
            <a:ext cx="231388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6A311536-5153-A743-AD18-0055F2B4590E}"/>
              </a:ext>
            </a:extLst>
          </p:cNvPr>
          <p:cNvCxnSpPr>
            <a:cxnSpLocks/>
          </p:cNvCxnSpPr>
          <p:nvPr/>
        </p:nvCxnSpPr>
        <p:spPr>
          <a:xfrm flipH="1">
            <a:off x="2406803" y="2631688"/>
            <a:ext cx="1" cy="2430966"/>
          </a:xfrm>
          <a:prstGeom prst="line">
            <a:avLst/>
          </a:prstGeom>
          <a:ln w="25400"/>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4DD8B400-7C93-1148-9A61-6BB76222C003}"/>
              </a:ext>
            </a:extLst>
          </p:cNvPr>
          <p:cNvCxnSpPr>
            <a:cxnSpLocks/>
          </p:cNvCxnSpPr>
          <p:nvPr/>
        </p:nvCxnSpPr>
        <p:spPr>
          <a:xfrm flipH="1">
            <a:off x="5553303" y="2645083"/>
            <a:ext cx="2" cy="2430966"/>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61803B7D-5774-AB4B-A747-394436C651E7}"/>
              </a:ext>
            </a:extLst>
          </p:cNvPr>
          <p:cNvSpPr txBox="1"/>
          <p:nvPr/>
        </p:nvSpPr>
        <p:spPr>
          <a:xfrm>
            <a:off x="5620212" y="4217956"/>
            <a:ext cx="3295185" cy="738664"/>
          </a:xfrm>
          <a:prstGeom prst="rect">
            <a:avLst/>
          </a:prstGeom>
          <a:noFill/>
        </p:spPr>
        <p:txBody>
          <a:bodyPr wrap="square" rtlCol="0">
            <a:spAutoFit/>
          </a:bodyPr>
          <a:lstStyle/>
          <a:p>
            <a:r>
              <a:rPr lang="en-US" sz="1400" i="1" dirty="0">
                <a:solidFill>
                  <a:srgbClr val="FF0000"/>
                </a:solidFill>
              </a:rPr>
              <a:t>“How much the disease can be prevented if we have an effective measure of eliminating the exposure?” </a:t>
            </a:r>
          </a:p>
        </p:txBody>
      </p:sp>
      <p:sp>
        <p:nvSpPr>
          <p:cNvPr id="21" name="TextBox 20">
            <a:extLst>
              <a:ext uri="{FF2B5EF4-FFF2-40B4-BE49-F238E27FC236}">
                <a16:creationId xmlns:a16="http://schemas.microsoft.com/office/drawing/2014/main" id="{3B5EB76C-7E84-4E44-8F88-315B527938B6}"/>
              </a:ext>
            </a:extLst>
          </p:cNvPr>
          <p:cNvSpPr txBox="1"/>
          <p:nvPr/>
        </p:nvSpPr>
        <p:spPr>
          <a:xfrm>
            <a:off x="2486721" y="4217956"/>
            <a:ext cx="2999677" cy="954107"/>
          </a:xfrm>
          <a:prstGeom prst="rect">
            <a:avLst/>
          </a:prstGeom>
          <a:noFill/>
        </p:spPr>
        <p:txBody>
          <a:bodyPr wrap="square" rtlCol="0">
            <a:spAutoFit/>
          </a:bodyPr>
          <a:lstStyle/>
          <a:p>
            <a:r>
              <a:rPr lang="en-US" sz="1400" i="1" dirty="0">
                <a:solidFill>
                  <a:srgbClr val="FF0000"/>
                </a:solidFill>
              </a:rPr>
              <a:t>“What is the ratio of the risk of disease in exposed individuals to the risk of disease in unexposed individuals?” </a:t>
            </a:r>
          </a:p>
        </p:txBody>
      </p:sp>
      <p:sp>
        <p:nvSpPr>
          <p:cNvPr id="25" name="TextBox 24">
            <a:extLst>
              <a:ext uri="{FF2B5EF4-FFF2-40B4-BE49-F238E27FC236}">
                <a16:creationId xmlns:a16="http://schemas.microsoft.com/office/drawing/2014/main" id="{575DBF6D-8643-EA4E-B77E-711AE04022AB}"/>
              </a:ext>
            </a:extLst>
          </p:cNvPr>
          <p:cNvSpPr txBox="1"/>
          <p:nvPr/>
        </p:nvSpPr>
        <p:spPr>
          <a:xfrm>
            <a:off x="8118087" y="3088888"/>
            <a:ext cx="797309" cy="646331"/>
          </a:xfrm>
          <a:prstGeom prst="rect">
            <a:avLst/>
          </a:prstGeom>
          <a:noFill/>
        </p:spPr>
        <p:txBody>
          <a:bodyPr wrap="square" rtlCol="0">
            <a:spAutoFit/>
          </a:bodyPr>
          <a:lstStyle/>
          <a:p>
            <a:endParaRPr lang="en-US" dirty="0"/>
          </a:p>
          <a:p>
            <a:r>
              <a:rPr lang="en-US" dirty="0"/>
              <a:t>X 100</a:t>
            </a:r>
          </a:p>
        </p:txBody>
      </p:sp>
    </p:spTree>
    <p:extLst>
      <p:ext uri="{BB962C8B-B14F-4D97-AF65-F5344CB8AC3E}">
        <p14:creationId xmlns:p14="http://schemas.microsoft.com/office/powerpoint/2010/main" val="166308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5143500"/>
          </a:xfrm>
          <a:prstGeom prst="rect">
            <a:avLst/>
          </a:prstGeom>
        </p:spPr>
      </p:pic>
      <p:sp>
        <p:nvSpPr>
          <p:cNvPr id="12" name="Rectangle 11"/>
          <p:cNvSpPr/>
          <p:nvPr/>
        </p:nvSpPr>
        <p:spPr>
          <a:xfrm>
            <a:off x="-19588" y="4878827"/>
            <a:ext cx="9163589" cy="278305"/>
          </a:xfrm>
          <a:prstGeom prst="rect">
            <a:avLst/>
          </a:prstGeom>
          <a:solidFill>
            <a:srgbClr val="FFBF35">
              <a:alpha val="8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0662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D863BE-DE9A-E148-9943-8A2241C3E8E4}"/>
              </a:ext>
            </a:extLst>
          </p:cNvPr>
          <p:cNvSpPr>
            <a:spLocks noGrp="1"/>
          </p:cNvSpPr>
          <p:nvPr>
            <p:ph type="body" sz="quarter" idx="10"/>
          </p:nvPr>
        </p:nvSpPr>
        <p:spPr>
          <a:xfrm>
            <a:off x="294290" y="732128"/>
            <a:ext cx="8626426" cy="3454400"/>
          </a:xfrm>
        </p:spPr>
        <p:txBody>
          <a:bodyPr>
            <a:normAutofit/>
          </a:bodyPr>
          <a:lstStyle/>
          <a:p>
            <a:pPr algn="l"/>
            <a:r>
              <a:rPr lang="en-US" dirty="0"/>
              <a:t>Cohort study of vaping and pulmonary illness followed for 1 year. </a:t>
            </a:r>
            <a:endParaRPr lang="en-US" sz="2800" dirty="0">
              <a:latin typeface="+mn-lt"/>
            </a:endParaRPr>
          </a:p>
          <a:p>
            <a:pPr algn="l"/>
            <a:r>
              <a:rPr lang="en-US" sz="2800" b="1" dirty="0">
                <a:latin typeface="+mn-lt"/>
              </a:rPr>
              <a:t>Exposure: </a:t>
            </a:r>
            <a:r>
              <a:rPr lang="en-US" sz="2800" dirty="0">
                <a:latin typeface="+mn-lt"/>
              </a:rPr>
              <a:t>vaping		</a:t>
            </a:r>
            <a:r>
              <a:rPr lang="en-US" sz="2800" b="1" dirty="0">
                <a:latin typeface="+mn-lt"/>
              </a:rPr>
              <a:t>Outcome: </a:t>
            </a:r>
            <a:r>
              <a:rPr lang="en-US" sz="2800" dirty="0">
                <a:latin typeface="+mn-lt"/>
              </a:rPr>
              <a:t>pulmonary illness </a:t>
            </a:r>
          </a:p>
          <a:p>
            <a:pPr algn="l"/>
            <a:endParaRPr lang="en-US" sz="2800" dirty="0">
              <a:latin typeface="+mn-lt"/>
            </a:endParaRPr>
          </a:p>
        </p:txBody>
      </p:sp>
      <p:sp>
        <p:nvSpPr>
          <p:cNvPr id="4" name="TextBox 3">
            <a:extLst>
              <a:ext uri="{FF2B5EF4-FFF2-40B4-BE49-F238E27FC236}">
                <a16:creationId xmlns:a16="http://schemas.microsoft.com/office/drawing/2014/main" id="{D219DC9D-A515-A445-82A0-A82DE9514A6E}"/>
              </a:ext>
            </a:extLst>
          </p:cNvPr>
          <p:cNvSpPr txBox="1"/>
          <p:nvPr/>
        </p:nvSpPr>
        <p:spPr>
          <a:xfrm>
            <a:off x="294290" y="136634"/>
            <a:ext cx="7451834" cy="461665"/>
          </a:xfrm>
          <a:prstGeom prst="rect">
            <a:avLst/>
          </a:prstGeom>
          <a:noFill/>
        </p:spPr>
        <p:txBody>
          <a:bodyPr wrap="square" rtlCol="0">
            <a:spAutoFit/>
          </a:bodyPr>
          <a:lstStyle/>
          <a:p>
            <a:r>
              <a:rPr lang="en-US" sz="2400" b="1" dirty="0">
                <a:solidFill>
                  <a:srgbClr val="112025"/>
                </a:solidFill>
              </a:rPr>
              <a:t>Vaping and Pulmonary “illness”</a:t>
            </a:r>
            <a:endParaRPr lang="en-US" sz="3200" dirty="0">
              <a:solidFill>
                <a:srgbClr val="112025"/>
              </a:solidFill>
            </a:endParaRPr>
          </a:p>
        </p:txBody>
      </p:sp>
      <p:graphicFrame>
        <p:nvGraphicFramePr>
          <p:cNvPr id="5" name="Table 4">
            <a:extLst>
              <a:ext uri="{FF2B5EF4-FFF2-40B4-BE49-F238E27FC236}">
                <a16:creationId xmlns:a16="http://schemas.microsoft.com/office/drawing/2014/main" id="{A0F597BF-BEDB-3F4D-A81A-2A6A6C8013CF}"/>
              </a:ext>
            </a:extLst>
          </p:cNvPr>
          <p:cNvGraphicFramePr>
            <a:graphicFrameLocks noGrp="1"/>
          </p:cNvGraphicFramePr>
          <p:nvPr>
            <p:extLst>
              <p:ext uri="{D42A27DB-BD31-4B8C-83A1-F6EECF244321}">
                <p14:modId xmlns:p14="http://schemas.microsoft.com/office/powerpoint/2010/main" val="4015719427"/>
              </p:ext>
            </p:extLst>
          </p:nvPr>
        </p:nvGraphicFramePr>
        <p:xfrm>
          <a:off x="825190" y="2445488"/>
          <a:ext cx="7593980" cy="2030448"/>
        </p:xfrm>
        <a:graphic>
          <a:graphicData uri="http://schemas.openxmlformats.org/drawingml/2006/table">
            <a:tbl>
              <a:tblPr firstRow="1" bandRow="1">
                <a:tableStyleId>{5940675A-B579-460E-94D1-54222C63F5DA}</a:tableStyleId>
              </a:tblPr>
              <a:tblGrid>
                <a:gridCol w="1561171">
                  <a:extLst>
                    <a:ext uri="{9D8B030D-6E8A-4147-A177-3AD203B41FA5}">
                      <a16:colId xmlns:a16="http://schemas.microsoft.com/office/drawing/2014/main" val="3057044240"/>
                    </a:ext>
                  </a:extLst>
                </a:gridCol>
                <a:gridCol w="1962615">
                  <a:extLst>
                    <a:ext uri="{9D8B030D-6E8A-4147-A177-3AD203B41FA5}">
                      <a16:colId xmlns:a16="http://schemas.microsoft.com/office/drawing/2014/main" val="3241885382"/>
                    </a:ext>
                  </a:extLst>
                </a:gridCol>
                <a:gridCol w="2171699">
                  <a:extLst>
                    <a:ext uri="{9D8B030D-6E8A-4147-A177-3AD203B41FA5}">
                      <a16:colId xmlns:a16="http://schemas.microsoft.com/office/drawing/2014/main" val="2709231797"/>
                    </a:ext>
                  </a:extLst>
                </a:gridCol>
                <a:gridCol w="1898495">
                  <a:extLst>
                    <a:ext uri="{9D8B030D-6E8A-4147-A177-3AD203B41FA5}">
                      <a16:colId xmlns:a16="http://schemas.microsoft.com/office/drawing/2014/main" val="446766805"/>
                    </a:ext>
                  </a:extLst>
                </a:gridCol>
              </a:tblGrid>
              <a:tr h="314725">
                <a:tc>
                  <a:txBody>
                    <a:bodyPr/>
                    <a:lstStyle/>
                    <a:p>
                      <a:endParaRPr lang="en-US" b="1" dirty="0"/>
                    </a:p>
                  </a:txBody>
                  <a:tcPr/>
                </a:tc>
                <a:tc>
                  <a:txBody>
                    <a:bodyPr/>
                    <a:lstStyle/>
                    <a:p>
                      <a:r>
                        <a:rPr lang="en-US" b="1" dirty="0"/>
                        <a:t>Pulmonary Illness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No Pulmonary Illness</a:t>
                      </a:r>
                    </a:p>
                  </a:txBody>
                  <a:tcPr/>
                </a:tc>
                <a:tc>
                  <a:txBody>
                    <a:bodyPr/>
                    <a:lstStyle/>
                    <a:p>
                      <a:r>
                        <a:rPr lang="en-US" b="1" dirty="0"/>
                        <a:t>Total</a:t>
                      </a:r>
                    </a:p>
                  </a:txBody>
                  <a:tcPr/>
                </a:tc>
                <a:extLst>
                  <a:ext uri="{0D108BD9-81ED-4DB2-BD59-A6C34878D82A}">
                    <a16:rowId xmlns:a16="http://schemas.microsoft.com/office/drawing/2014/main" val="2149614325"/>
                  </a:ext>
                </a:extLst>
              </a:tr>
              <a:tr h="463456">
                <a:tc>
                  <a:txBody>
                    <a:bodyPr/>
                    <a:lstStyle/>
                    <a:p>
                      <a:r>
                        <a:rPr lang="en-US" b="1" dirty="0"/>
                        <a:t>vaping</a:t>
                      </a:r>
                    </a:p>
                  </a:txBody>
                  <a:tcPr/>
                </a:tc>
                <a:tc>
                  <a:txBody>
                    <a:bodyPr/>
                    <a:lstStyle/>
                    <a:p>
                      <a:r>
                        <a:rPr lang="en-US" dirty="0"/>
                        <a:t>42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27,000</a:t>
                      </a:r>
                      <a:endParaRPr lang="en-US" dirty="0">
                        <a:effectLst/>
                      </a:endParaRPr>
                    </a:p>
                  </a:txBody>
                  <a:tcPr/>
                </a:tc>
                <a:tc>
                  <a:txBody>
                    <a:bodyPr/>
                    <a:lstStyle/>
                    <a:p>
                      <a:r>
                        <a:rPr lang="en-US" dirty="0"/>
                        <a:t>27,042</a:t>
                      </a:r>
                    </a:p>
                  </a:txBody>
                  <a:tcPr/>
                </a:tc>
                <a:extLst>
                  <a:ext uri="{0D108BD9-81ED-4DB2-BD59-A6C34878D82A}">
                    <a16:rowId xmlns:a16="http://schemas.microsoft.com/office/drawing/2014/main" val="2900926927"/>
                  </a:ext>
                </a:extLst>
              </a:tr>
              <a:tr h="463456">
                <a:tc>
                  <a:txBody>
                    <a:bodyPr/>
                    <a:lstStyle/>
                    <a:p>
                      <a:r>
                        <a:rPr lang="en-US" b="1" dirty="0"/>
                        <a:t>No vaping</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7</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63,000</a:t>
                      </a:r>
                      <a:endParaRPr lang="en-US" dirty="0">
                        <a:effectLst/>
                      </a:endParaRPr>
                    </a:p>
                  </a:txBody>
                  <a:tcPr/>
                </a:tc>
                <a:tc>
                  <a:txBody>
                    <a:bodyPr/>
                    <a:lstStyle/>
                    <a:p>
                      <a:r>
                        <a:rPr lang="en-US" dirty="0"/>
                        <a:t>63,007</a:t>
                      </a:r>
                    </a:p>
                  </a:txBody>
                  <a:tcPr/>
                </a:tc>
                <a:extLst>
                  <a:ext uri="{0D108BD9-81ED-4DB2-BD59-A6C34878D82A}">
                    <a16:rowId xmlns:a16="http://schemas.microsoft.com/office/drawing/2014/main" val="4100980961"/>
                  </a:ext>
                </a:extLst>
              </a:tr>
              <a:tr h="463456">
                <a:tc>
                  <a:txBody>
                    <a:bodyPr/>
                    <a:lstStyle/>
                    <a:p>
                      <a:r>
                        <a:rPr lang="en-US" b="1" dirty="0"/>
                        <a:t>Total</a:t>
                      </a:r>
                    </a:p>
                  </a:txBody>
                  <a:tcPr/>
                </a:tc>
                <a:tc>
                  <a:txBody>
                    <a:bodyPr/>
                    <a:lstStyle/>
                    <a:p>
                      <a:r>
                        <a:rPr lang="en-US" dirty="0"/>
                        <a:t>49</a:t>
                      </a:r>
                    </a:p>
                  </a:txBody>
                  <a:tcPr/>
                </a:tc>
                <a:tc>
                  <a:txBody>
                    <a:bodyPr/>
                    <a:lstStyle/>
                    <a:p>
                      <a:r>
                        <a:rPr lang="en-US" dirty="0"/>
                        <a:t>90,000</a:t>
                      </a:r>
                    </a:p>
                  </a:txBody>
                  <a:tcPr/>
                </a:tc>
                <a:tc>
                  <a:txBody>
                    <a:bodyPr/>
                    <a:lstStyle/>
                    <a:p>
                      <a:r>
                        <a:rPr lang="en-US" dirty="0"/>
                        <a:t>90,049</a:t>
                      </a:r>
                    </a:p>
                  </a:txBody>
                  <a:tcPr/>
                </a:tc>
                <a:extLst>
                  <a:ext uri="{0D108BD9-81ED-4DB2-BD59-A6C34878D82A}">
                    <a16:rowId xmlns:a16="http://schemas.microsoft.com/office/drawing/2014/main" val="993977385"/>
                  </a:ext>
                </a:extLst>
              </a:tr>
            </a:tbl>
          </a:graphicData>
        </a:graphic>
      </p:graphicFrame>
    </p:spTree>
    <p:extLst>
      <p:ext uri="{BB962C8B-B14F-4D97-AF65-F5344CB8AC3E}">
        <p14:creationId xmlns:p14="http://schemas.microsoft.com/office/powerpoint/2010/main" val="2144840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19582F8-E5B2-A94A-B066-FC5CA5C5FCC4}"/>
              </a:ext>
            </a:extLst>
          </p:cNvPr>
          <p:cNvGraphicFramePr>
            <a:graphicFrameLocks noGrp="1"/>
          </p:cNvGraphicFramePr>
          <p:nvPr>
            <p:extLst>
              <p:ext uri="{D42A27DB-BD31-4B8C-83A1-F6EECF244321}">
                <p14:modId xmlns:p14="http://schemas.microsoft.com/office/powerpoint/2010/main" val="2018872481"/>
              </p:ext>
            </p:extLst>
          </p:nvPr>
        </p:nvGraphicFramePr>
        <p:xfrm>
          <a:off x="914400" y="205416"/>
          <a:ext cx="7593980" cy="2030448"/>
        </p:xfrm>
        <a:graphic>
          <a:graphicData uri="http://schemas.openxmlformats.org/drawingml/2006/table">
            <a:tbl>
              <a:tblPr firstRow="1" bandRow="1">
                <a:tableStyleId>{5940675A-B579-460E-94D1-54222C63F5DA}</a:tableStyleId>
              </a:tblPr>
              <a:tblGrid>
                <a:gridCol w="1561171">
                  <a:extLst>
                    <a:ext uri="{9D8B030D-6E8A-4147-A177-3AD203B41FA5}">
                      <a16:colId xmlns:a16="http://schemas.microsoft.com/office/drawing/2014/main" val="3057044240"/>
                    </a:ext>
                  </a:extLst>
                </a:gridCol>
                <a:gridCol w="1962615">
                  <a:extLst>
                    <a:ext uri="{9D8B030D-6E8A-4147-A177-3AD203B41FA5}">
                      <a16:colId xmlns:a16="http://schemas.microsoft.com/office/drawing/2014/main" val="3241885382"/>
                    </a:ext>
                  </a:extLst>
                </a:gridCol>
                <a:gridCol w="2171699">
                  <a:extLst>
                    <a:ext uri="{9D8B030D-6E8A-4147-A177-3AD203B41FA5}">
                      <a16:colId xmlns:a16="http://schemas.microsoft.com/office/drawing/2014/main" val="2709231797"/>
                    </a:ext>
                  </a:extLst>
                </a:gridCol>
                <a:gridCol w="1898495">
                  <a:extLst>
                    <a:ext uri="{9D8B030D-6E8A-4147-A177-3AD203B41FA5}">
                      <a16:colId xmlns:a16="http://schemas.microsoft.com/office/drawing/2014/main" val="446766805"/>
                    </a:ext>
                  </a:extLst>
                </a:gridCol>
              </a:tblGrid>
              <a:tr h="314725">
                <a:tc>
                  <a:txBody>
                    <a:bodyPr/>
                    <a:lstStyle/>
                    <a:p>
                      <a:endParaRPr lang="en-US" b="1" dirty="0"/>
                    </a:p>
                  </a:txBody>
                  <a:tcPr/>
                </a:tc>
                <a:tc>
                  <a:txBody>
                    <a:bodyPr/>
                    <a:lstStyle/>
                    <a:p>
                      <a:r>
                        <a:rPr lang="en-US" b="1" dirty="0"/>
                        <a:t>Pulmonary Illness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No Pulmonary Illness</a:t>
                      </a:r>
                    </a:p>
                  </a:txBody>
                  <a:tcPr/>
                </a:tc>
                <a:tc>
                  <a:txBody>
                    <a:bodyPr/>
                    <a:lstStyle/>
                    <a:p>
                      <a:r>
                        <a:rPr lang="en-US" b="1" dirty="0"/>
                        <a:t>Total</a:t>
                      </a:r>
                    </a:p>
                  </a:txBody>
                  <a:tcPr/>
                </a:tc>
                <a:extLst>
                  <a:ext uri="{0D108BD9-81ED-4DB2-BD59-A6C34878D82A}">
                    <a16:rowId xmlns:a16="http://schemas.microsoft.com/office/drawing/2014/main" val="2149614325"/>
                  </a:ext>
                </a:extLst>
              </a:tr>
              <a:tr h="463456">
                <a:tc>
                  <a:txBody>
                    <a:bodyPr/>
                    <a:lstStyle/>
                    <a:p>
                      <a:r>
                        <a:rPr lang="en-US" b="1" dirty="0"/>
                        <a:t>vaping</a:t>
                      </a:r>
                    </a:p>
                  </a:txBody>
                  <a:tcPr/>
                </a:tc>
                <a:tc>
                  <a:txBody>
                    <a:bodyPr/>
                    <a:lstStyle/>
                    <a:p>
                      <a:r>
                        <a:rPr lang="en-US" dirty="0"/>
                        <a:t>42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27,000</a:t>
                      </a:r>
                      <a:endParaRPr lang="en-US" dirty="0">
                        <a:effectLst/>
                      </a:endParaRPr>
                    </a:p>
                  </a:txBody>
                  <a:tcPr/>
                </a:tc>
                <a:tc>
                  <a:txBody>
                    <a:bodyPr/>
                    <a:lstStyle/>
                    <a:p>
                      <a:r>
                        <a:rPr lang="en-US" dirty="0"/>
                        <a:t>27,042</a:t>
                      </a:r>
                    </a:p>
                  </a:txBody>
                  <a:tcPr/>
                </a:tc>
                <a:extLst>
                  <a:ext uri="{0D108BD9-81ED-4DB2-BD59-A6C34878D82A}">
                    <a16:rowId xmlns:a16="http://schemas.microsoft.com/office/drawing/2014/main" val="2900926927"/>
                  </a:ext>
                </a:extLst>
              </a:tr>
              <a:tr h="463456">
                <a:tc>
                  <a:txBody>
                    <a:bodyPr/>
                    <a:lstStyle/>
                    <a:p>
                      <a:r>
                        <a:rPr lang="en-US" b="1" dirty="0"/>
                        <a:t>No vaping</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7</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63,000</a:t>
                      </a:r>
                      <a:endParaRPr lang="en-US" dirty="0">
                        <a:effectLst/>
                      </a:endParaRPr>
                    </a:p>
                  </a:txBody>
                  <a:tcPr/>
                </a:tc>
                <a:tc>
                  <a:txBody>
                    <a:bodyPr/>
                    <a:lstStyle/>
                    <a:p>
                      <a:r>
                        <a:rPr lang="en-US" dirty="0"/>
                        <a:t>63,007</a:t>
                      </a:r>
                    </a:p>
                  </a:txBody>
                  <a:tcPr/>
                </a:tc>
                <a:extLst>
                  <a:ext uri="{0D108BD9-81ED-4DB2-BD59-A6C34878D82A}">
                    <a16:rowId xmlns:a16="http://schemas.microsoft.com/office/drawing/2014/main" val="4100980961"/>
                  </a:ext>
                </a:extLst>
              </a:tr>
              <a:tr h="463456">
                <a:tc>
                  <a:txBody>
                    <a:bodyPr/>
                    <a:lstStyle/>
                    <a:p>
                      <a:r>
                        <a:rPr lang="en-US" b="1" dirty="0"/>
                        <a:t>Total</a:t>
                      </a:r>
                    </a:p>
                  </a:txBody>
                  <a:tcPr/>
                </a:tc>
                <a:tc>
                  <a:txBody>
                    <a:bodyPr/>
                    <a:lstStyle/>
                    <a:p>
                      <a:r>
                        <a:rPr lang="en-US" dirty="0"/>
                        <a:t>49</a:t>
                      </a:r>
                    </a:p>
                  </a:txBody>
                  <a:tcPr/>
                </a:tc>
                <a:tc>
                  <a:txBody>
                    <a:bodyPr/>
                    <a:lstStyle/>
                    <a:p>
                      <a:r>
                        <a:rPr lang="en-US" dirty="0"/>
                        <a:t>90,000</a:t>
                      </a:r>
                    </a:p>
                  </a:txBody>
                  <a:tcPr/>
                </a:tc>
                <a:tc>
                  <a:txBody>
                    <a:bodyPr/>
                    <a:lstStyle/>
                    <a:p>
                      <a:r>
                        <a:rPr lang="en-US" dirty="0"/>
                        <a:t>90,049</a:t>
                      </a:r>
                    </a:p>
                  </a:txBody>
                  <a:tcPr/>
                </a:tc>
                <a:extLst>
                  <a:ext uri="{0D108BD9-81ED-4DB2-BD59-A6C34878D82A}">
                    <a16:rowId xmlns:a16="http://schemas.microsoft.com/office/drawing/2014/main" val="993977385"/>
                  </a:ext>
                </a:extLst>
              </a:tr>
            </a:tbl>
          </a:graphicData>
        </a:graphic>
      </p:graphicFrame>
      <p:sp>
        <p:nvSpPr>
          <p:cNvPr id="2" name="TextBox 1">
            <a:extLst>
              <a:ext uri="{FF2B5EF4-FFF2-40B4-BE49-F238E27FC236}">
                <a16:creationId xmlns:a16="http://schemas.microsoft.com/office/drawing/2014/main" id="{2C3B3D30-DB75-E641-BB33-80E055E87498}"/>
              </a:ext>
            </a:extLst>
          </p:cNvPr>
          <p:cNvSpPr txBox="1"/>
          <p:nvPr/>
        </p:nvSpPr>
        <p:spPr>
          <a:xfrm>
            <a:off x="356838" y="2235864"/>
            <a:ext cx="2475571" cy="2862322"/>
          </a:xfrm>
          <a:prstGeom prst="rect">
            <a:avLst/>
          </a:prstGeom>
          <a:noFill/>
        </p:spPr>
        <p:txBody>
          <a:bodyPr wrap="square" rtlCol="0">
            <a:spAutoFit/>
          </a:bodyPr>
          <a:lstStyle/>
          <a:p>
            <a:r>
              <a:rPr lang="en-US" b="1" u="sng" dirty="0"/>
              <a:t>Incidence Rates:</a:t>
            </a:r>
          </a:p>
          <a:p>
            <a:r>
              <a:rPr lang="en-US" dirty="0"/>
              <a:t>Incidence Rate among exposed= 1.5/1000/year</a:t>
            </a:r>
          </a:p>
          <a:p>
            <a:endParaRPr lang="en-US" dirty="0"/>
          </a:p>
          <a:p>
            <a:r>
              <a:rPr lang="en-US" dirty="0"/>
              <a:t>Incidence Rate among unexposed= 0.1/1000/year</a:t>
            </a:r>
          </a:p>
          <a:p>
            <a:endParaRPr lang="en-US" dirty="0"/>
          </a:p>
          <a:p>
            <a:endParaRPr lang="en-US" dirty="0"/>
          </a:p>
        </p:txBody>
      </p:sp>
      <p:sp>
        <p:nvSpPr>
          <p:cNvPr id="10" name="TextBox 9">
            <a:extLst>
              <a:ext uri="{FF2B5EF4-FFF2-40B4-BE49-F238E27FC236}">
                <a16:creationId xmlns:a16="http://schemas.microsoft.com/office/drawing/2014/main" id="{10438FC5-F80F-EC45-BEEB-EFE29D61FBE8}"/>
              </a:ext>
            </a:extLst>
          </p:cNvPr>
          <p:cNvSpPr txBox="1"/>
          <p:nvPr/>
        </p:nvSpPr>
        <p:spPr>
          <a:xfrm>
            <a:off x="3075877" y="2269319"/>
            <a:ext cx="2475571" cy="2769989"/>
          </a:xfrm>
          <a:prstGeom prst="rect">
            <a:avLst/>
          </a:prstGeom>
          <a:noFill/>
        </p:spPr>
        <p:txBody>
          <a:bodyPr wrap="square" rtlCol="0">
            <a:spAutoFit/>
          </a:bodyPr>
          <a:lstStyle/>
          <a:p>
            <a:r>
              <a:rPr lang="en-US" b="1" u="sng" dirty="0"/>
              <a:t>RR</a:t>
            </a:r>
          </a:p>
          <a:p>
            <a:endParaRPr lang="en-US" dirty="0"/>
          </a:p>
          <a:p>
            <a:r>
              <a:rPr lang="en-US" dirty="0"/>
              <a:t>= 15</a:t>
            </a:r>
          </a:p>
          <a:p>
            <a:endParaRPr lang="en-US" dirty="0"/>
          </a:p>
          <a:p>
            <a:r>
              <a:rPr lang="en-US" dirty="0">
                <a:solidFill>
                  <a:srgbClr val="FF0000"/>
                </a:solidFill>
              </a:rPr>
              <a:t>What does 15 mean?</a:t>
            </a:r>
          </a:p>
          <a:p>
            <a:r>
              <a:rPr lang="en-US" dirty="0">
                <a:sym typeface="Wingdings" pitchFamily="2" charset="2"/>
              </a:rPr>
              <a:t> </a:t>
            </a:r>
            <a:r>
              <a:rPr lang="en-US" sz="1600" dirty="0">
                <a:sym typeface="Wingdings" pitchFamily="2" charset="2"/>
              </a:rPr>
              <a:t>T</a:t>
            </a:r>
            <a:r>
              <a:rPr lang="en-US" sz="1600" dirty="0"/>
              <a:t>he risk of pulmonary illness is 15 times higher among vapors than non-vapers</a:t>
            </a:r>
            <a:endParaRPr lang="en-US" sz="1600" dirty="0">
              <a:solidFill>
                <a:srgbClr val="FF0000"/>
              </a:solidFill>
            </a:endParaRPr>
          </a:p>
          <a:p>
            <a:endParaRPr lang="en-US" dirty="0"/>
          </a:p>
        </p:txBody>
      </p:sp>
      <p:sp>
        <p:nvSpPr>
          <p:cNvPr id="11" name="TextBox 10">
            <a:extLst>
              <a:ext uri="{FF2B5EF4-FFF2-40B4-BE49-F238E27FC236}">
                <a16:creationId xmlns:a16="http://schemas.microsoft.com/office/drawing/2014/main" id="{C7FF8B57-820B-B147-A07C-2537298ED44C}"/>
              </a:ext>
            </a:extLst>
          </p:cNvPr>
          <p:cNvSpPr txBox="1"/>
          <p:nvPr/>
        </p:nvSpPr>
        <p:spPr>
          <a:xfrm>
            <a:off x="5794917" y="2235864"/>
            <a:ext cx="3271026" cy="2985433"/>
          </a:xfrm>
          <a:prstGeom prst="rect">
            <a:avLst/>
          </a:prstGeom>
          <a:noFill/>
        </p:spPr>
        <p:txBody>
          <a:bodyPr wrap="square" rtlCol="0">
            <a:spAutoFit/>
          </a:bodyPr>
          <a:lstStyle/>
          <a:p>
            <a:r>
              <a:rPr lang="en-US" b="1" u="sng" dirty="0"/>
              <a:t>AR</a:t>
            </a:r>
          </a:p>
          <a:p>
            <a:endParaRPr lang="en-US" dirty="0"/>
          </a:p>
          <a:p>
            <a:r>
              <a:rPr lang="en-US" dirty="0"/>
              <a:t>= 93%</a:t>
            </a:r>
          </a:p>
          <a:p>
            <a:endParaRPr lang="en-US" dirty="0"/>
          </a:p>
          <a:p>
            <a:r>
              <a:rPr lang="en-US" dirty="0">
                <a:solidFill>
                  <a:srgbClr val="FF0000"/>
                </a:solidFill>
              </a:rPr>
              <a:t>What does 93% mean?</a:t>
            </a:r>
            <a:endParaRPr lang="en-US" dirty="0"/>
          </a:p>
          <a:p>
            <a:r>
              <a:rPr lang="en-US" sz="1600" dirty="0">
                <a:sym typeface="Wingdings" pitchFamily="2" charset="2"/>
              </a:rPr>
              <a:t> </a:t>
            </a:r>
            <a:r>
              <a:rPr lang="en-US" sz="1600" dirty="0"/>
              <a:t>93% of the morbidity from pulmonary illness among vapers may be attributable to vaping and could be prevented by elimination of vaping</a:t>
            </a:r>
          </a:p>
          <a:p>
            <a:endParaRPr lang="en-US" dirty="0"/>
          </a:p>
        </p:txBody>
      </p:sp>
    </p:spTree>
    <p:extLst>
      <p:ext uri="{BB962C8B-B14F-4D97-AF65-F5344CB8AC3E}">
        <p14:creationId xmlns:p14="http://schemas.microsoft.com/office/powerpoint/2010/main" val="336671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p:txBody>
          <a:bodyPr/>
          <a:lstStyle/>
          <a:p>
            <a:r>
              <a:rPr lang="en-US" dirty="0"/>
              <a:t>4</a:t>
            </a:r>
          </a:p>
        </p:txBody>
      </p:sp>
      <p:sp>
        <p:nvSpPr>
          <p:cNvPr id="3" name="Text Placeholder 2"/>
          <p:cNvSpPr>
            <a:spLocks noGrp="1"/>
          </p:cNvSpPr>
          <p:nvPr>
            <p:ph type="body" sz="quarter" idx="18"/>
          </p:nvPr>
        </p:nvSpPr>
        <p:spPr>
          <a:xfrm>
            <a:off x="2319120" y="1747098"/>
            <a:ext cx="6005073" cy="1347788"/>
          </a:xfrm>
        </p:spPr>
        <p:txBody>
          <a:bodyPr/>
          <a:lstStyle/>
          <a:p>
            <a:pPr>
              <a:lnSpc>
                <a:spcPct val="120000"/>
              </a:lnSpc>
            </a:pPr>
            <a:r>
              <a:rPr lang="en-US" sz="3200" dirty="0">
                <a:solidFill>
                  <a:schemeClr val="tx1">
                    <a:lumMod val="75000"/>
                  </a:schemeClr>
                </a:solidFill>
                <a:latin typeface="Arial"/>
                <a:cs typeface="Arial"/>
              </a:rPr>
              <a:t>Issues in the design of case-control studies</a:t>
            </a:r>
          </a:p>
        </p:txBody>
      </p:sp>
    </p:spTree>
    <p:extLst>
      <p:ext uri="{BB962C8B-B14F-4D97-AF65-F5344CB8AC3E}">
        <p14:creationId xmlns:p14="http://schemas.microsoft.com/office/powerpoint/2010/main" val="393959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E3D92C-F130-124F-9AB0-F6CF637ABCCE}"/>
              </a:ext>
            </a:extLst>
          </p:cNvPr>
          <p:cNvSpPr txBox="1">
            <a:spLocks/>
          </p:cNvSpPr>
          <p:nvPr/>
        </p:nvSpPr>
        <p:spPr>
          <a:xfrm>
            <a:off x="687095" y="1233400"/>
            <a:ext cx="7978439" cy="3647208"/>
          </a:xfrm>
          <a:prstGeom prst="rect">
            <a:avLst/>
          </a:prstGeom>
        </p:spPr>
        <p:txBody>
          <a:bodyPr>
            <a:normAutofit/>
          </a:bodyPr>
          <a:lstStyle>
            <a:lvl1pPr marL="342900" indent="-342900" algn="l" defTabSz="457200" rtl="0" eaLnBrk="1" latinLnBrk="0" hangingPunct="1">
              <a:spcBef>
                <a:spcPct val="20000"/>
              </a:spcBef>
              <a:buClr>
                <a:srgbClr val="FFBF35"/>
              </a:buClr>
              <a:buFont typeface="Arial"/>
              <a:buChar char="•"/>
              <a:defRPr sz="3200" b="0" i="0" kern="1200">
                <a:solidFill>
                  <a:schemeClr val="tx1">
                    <a:lumMod val="50000"/>
                  </a:schemeClr>
                </a:solidFill>
                <a:latin typeface="Helvetica Light"/>
                <a:ea typeface="+mn-ea"/>
                <a:cs typeface="Helvetica Light"/>
              </a:defRPr>
            </a:lvl1pPr>
            <a:lvl2pPr marL="742950" indent="-285750" algn="l" defTabSz="457200" rtl="0" eaLnBrk="1" latinLnBrk="0" hangingPunct="1">
              <a:spcBef>
                <a:spcPct val="20000"/>
              </a:spcBef>
              <a:buClr>
                <a:srgbClr val="FFBF35"/>
              </a:buClr>
              <a:buFont typeface="Arial" panose="020B0604020202020204" pitchFamily="34" charset="0"/>
              <a:buChar char="•"/>
              <a:defRPr sz="2400" b="0" i="0" kern="1200">
                <a:solidFill>
                  <a:schemeClr val="tx1">
                    <a:lumMod val="50000"/>
                  </a:schemeClr>
                </a:solidFill>
                <a:latin typeface="Helvetica Light"/>
                <a:ea typeface="+mn-ea"/>
                <a:cs typeface="Helvetica Light"/>
              </a:defRPr>
            </a:lvl2pPr>
            <a:lvl3pPr marL="1143000" indent="-228600" algn="l" defTabSz="457200" rtl="0" eaLnBrk="1" latinLnBrk="0" hangingPunct="1">
              <a:spcBef>
                <a:spcPct val="20000"/>
              </a:spcBef>
              <a:buClr>
                <a:srgbClr val="FFBF35"/>
              </a:buClr>
              <a:buFont typeface="Arial"/>
              <a:buChar char="•"/>
              <a:defRPr sz="2400" b="0" i="0" kern="1200">
                <a:solidFill>
                  <a:schemeClr val="tx1">
                    <a:lumMod val="50000"/>
                  </a:schemeClr>
                </a:solidFill>
                <a:latin typeface="Helvetica Light"/>
                <a:ea typeface="+mn-ea"/>
                <a:cs typeface="Helvetica Light"/>
              </a:defRPr>
            </a:lvl3pPr>
            <a:lvl4pPr marL="1600200" indent="-228600" algn="l" defTabSz="457200" rtl="0" eaLnBrk="1" latinLnBrk="0" hangingPunct="1">
              <a:spcBef>
                <a:spcPct val="20000"/>
              </a:spcBef>
              <a:buClr>
                <a:srgbClr val="FFBF35"/>
              </a:buClr>
              <a:buFont typeface="Arial" panose="020B0604020202020204" pitchFamily="34" charset="0"/>
              <a:buChar char="•"/>
              <a:defRPr sz="2000" b="0" i="0" kern="1200">
                <a:solidFill>
                  <a:schemeClr val="tx1">
                    <a:lumMod val="50000"/>
                  </a:schemeClr>
                </a:solidFill>
                <a:latin typeface="Helvetica Light"/>
                <a:ea typeface="+mn-ea"/>
                <a:cs typeface="Helvetica Light"/>
              </a:defRPr>
            </a:lvl4pPr>
            <a:lvl5pPr marL="2057400" indent="-228600" algn="l" defTabSz="457200" rtl="0" eaLnBrk="1" latinLnBrk="0" hangingPunct="1">
              <a:spcBef>
                <a:spcPct val="20000"/>
              </a:spcBef>
              <a:buClr>
                <a:srgbClr val="FFBF35"/>
              </a:buClr>
              <a:buFont typeface="Arial" panose="020B0604020202020204" pitchFamily="34" charset="0"/>
              <a:buChar char="•"/>
              <a:defRPr sz="2000" b="0" i="0" kern="1200">
                <a:solidFill>
                  <a:schemeClr val="tx1">
                    <a:lumMod val="50000"/>
                  </a:schemeClr>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200000"/>
              </a:lnSpc>
              <a:buClr>
                <a:srgbClr val="1C353D"/>
              </a:buClr>
              <a:buSzPct val="125000"/>
              <a:buFont typeface="+mj-lt"/>
              <a:buAutoNum type="arabicPeriod"/>
            </a:pPr>
            <a:r>
              <a:rPr lang="en-US" sz="2000" dirty="0">
                <a:solidFill>
                  <a:srgbClr val="414141">
                    <a:lumMod val="75000"/>
                  </a:srgbClr>
                </a:solidFill>
                <a:latin typeface="+mn-lt"/>
                <a:cs typeface="Arial"/>
              </a:rPr>
              <a:t>Describe the types of cohort studies </a:t>
            </a:r>
          </a:p>
          <a:p>
            <a:pPr>
              <a:lnSpc>
                <a:spcPct val="200000"/>
              </a:lnSpc>
              <a:buClr>
                <a:srgbClr val="1C353D"/>
              </a:buClr>
              <a:buSzPct val="125000"/>
              <a:buFont typeface="+mj-lt"/>
              <a:buAutoNum type="arabicPeriod"/>
            </a:pPr>
            <a:r>
              <a:rPr lang="en-US" sz="2000" dirty="0">
                <a:solidFill>
                  <a:srgbClr val="414141">
                    <a:lumMod val="75000"/>
                  </a:srgbClr>
                </a:solidFill>
                <a:latin typeface="+mn-lt"/>
                <a:cs typeface="Arial"/>
              </a:rPr>
              <a:t>Describe the design of cohort studies</a:t>
            </a:r>
          </a:p>
          <a:p>
            <a:pPr>
              <a:lnSpc>
                <a:spcPct val="200000"/>
              </a:lnSpc>
              <a:buClr>
                <a:srgbClr val="1C353D"/>
              </a:buClr>
              <a:buSzPct val="125000"/>
              <a:buFont typeface="+mj-lt"/>
              <a:buAutoNum type="arabicPeriod"/>
            </a:pPr>
            <a:r>
              <a:rPr lang="en-US" sz="2000" dirty="0">
                <a:solidFill>
                  <a:srgbClr val="414141">
                    <a:lumMod val="75000"/>
                  </a:srgbClr>
                </a:solidFill>
                <a:latin typeface="+mn-lt"/>
                <a:cs typeface="Arial"/>
              </a:rPr>
              <a:t>Identify steps for conducting cohort studies</a:t>
            </a:r>
            <a:endParaRPr lang="en-US" sz="2000" dirty="0">
              <a:solidFill>
                <a:schemeClr val="tx1">
                  <a:lumMod val="75000"/>
                </a:schemeClr>
              </a:solidFill>
              <a:latin typeface="+mn-lt"/>
              <a:cs typeface="Arial"/>
            </a:endParaRPr>
          </a:p>
          <a:p>
            <a:pPr>
              <a:lnSpc>
                <a:spcPct val="200000"/>
              </a:lnSpc>
              <a:buClr>
                <a:srgbClr val="1C353D"/>
              </a:buClr>
              <a:buSzPct val="125000"/>
              <a:buFont typeface="+mj-lt"/>
              <a:buAutoNum type="arabicPeriod"/>
            </a:pPr>
            <a:r>
              <a:rPr lang="en-US" sz="2000" dirty="0">
                <a:solidFill>
                  <a:schemeClr val="tx1">
                    <a:lumMod val="75000"/>
                  </a:schemeClr>
                </a:solidFill>
                <a:latin typeface="+mn-lt"/>
                <a:cs typeface="Arial"/>
              </a:rPr>
              <a:t>Identify issues in the design of cohort studies</a:t>
            </a:r>
          </a:p>
          <a:p>
            <a:pPr>
              <a:lnSpc>
                <a:spcPct val="200000"/>
              </a:lnSpc>
              <a:buClr>
                <a:srgbClr val="1C353D"/>
              </a:buClr>
              <a:buSzPct val="125000"/>
              <a:buFont typeface="+mj-lt"/>
              <a:buAutoNum type="arabicPeriod"/>
            </a:pPr>
            <a:r>
              <a:rPr lang="en-US" sz="2000" dirty="0">
                <a:latin typeface="+mn-lt"/>
              </a:rPr>
              <a:t>Describe the strengths and weaknesses of cohort studies</a:t>
            </a:r>
            <a:endParaRPr lang="en-US" sz="2000" dirty="0">
              <a:solidFill>
                <a:schemeClr val="tx1">
                  <a:lumMod val="75000"/>
                </a:schemeClr>
              </a:solidFill>
              <a:latin typeface="+mn-lt"/>
              <a:cs typeface="Arial"/>
            </a:endParaRPr>
          </a:p>
        </p:txBody>
      </p:sp>
      <p:sp>
        <p:nvSpPr>
          <p:cNvPr id="4" name="Rectangle 3">
            <a:extLst>
              <a:ext uri="{FF2B5EF4-FFF2-40B4-BE49-F238E27FC236}">
                <a16:creationId xmlns:a16="http://schemas.microsoft.com/office/drawing/2014/main" id="{3D3F56AC-98D3-034F-854F-4E17F9E1F1F4}"/>
              </a:ext>
            </a:extLst>
          </p:cNvPr>
          <p:cNvSpPr/>
          <p:nvPr/>
        </p:nvSpPr>
        <p:spPr>
          <a:xfrm>
            <a:off x="687096" y="319439"/>
            <a:ext cx="8088914" cy="830997"/>
          </a:xfrm>
          <a:prstGeom prst="rect">
            <a:avLst/>
          </a:prstGeom>
        </p:spPr>
        <p:txBody>
          <a:bodyPr wrap="square">
            <a:spAutoFit/>
          </a:bodyPr>
          <a:lstStyle/>
          <a:p>
            <a:pPr>
              <a:lnSpc>
                <a:spcPct val="100000"/>
              </a:lnSpc>
            </a:pPr>
            <a:r>
              <a:rPr lang="en-US" sz="2400" b="1" u="sng" dirty="0">
                <a:solidFill>
                  <a:schemeClr val="tx1">
                    <a:lumMod val="75000"/>
                  </a:schemeClr>
                </a:solidFill>
                <a:cs typeface="Arial"/>
              </a:rPr>
              <a:t>Learning Objectives: </a:t>
            </a:r>
            <a:r>
              <a:rPr lang="en-US" sz="2400" dirty="0">
                <a:solidFill>
                  <a:schemeClr val="tx1">
                    <a:lumMod val="75000"/>
                  </a:schemeClr>
                </a:solidFill>
                <a:cs typeface="Arial"/>
              </a:rPr>
              <a:t>By end of this session students will be able to: </a:t>
            </a:r>
          </a:p>
        </p:txBody>
      </p:sp>
    </p:spTree>
    <p:extLst>
      <p:ext uri="{BB962C8B-B14F-4D97-AF65-F5344CB8AC3E}">
        <p14:creationId xmlns:p14="http://schemas.microsoft.com/office/powerpoint/2010/main" val="400819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3E6F98-84DC-4140-892B-779E40887EA0}"/>
              </a:ext>
            </a:extLst>
          </p:cNvPr>
          <p:cNvSpPr>
            <a:spLocks noGrp="1"/>
          </p:cNvSpPr>
          <p:nvPr>
            <p:ph type="body" sz="quarter" idx="10"/>
          </p:nvPr>
        </p:nvSpPr>
        <p:spPr>
          <a:xfrm>
            <a:off x="294290" y="865218"/>
            <a:ext cx="8492871" cy="3996713"/>
          </a:xfrm>
        </p:spPr>
        <p:txBody>
          <a:bodyPr>
            <a:normAutofit fontScale="85000" lnSpcReduction="10000"/>
          </a:bodyPr>
          <a:lstStyle/>
          <a:p>
            <a:pPr marL="457200" indent="-457200" algn="l">
              <a:buFont typeface="Arial" panose="020B0604020202020204" pitchFamily="34" charset="0"/>
              <a:buChar char="•"/>
            </a:pPr>
            <a:r>
              <a:rPr lang="en-US" dirty="0"/>
              <a:t>Cohort members may die, migrate, change jobs or refuse to continue to participate in the study. </a:t>
            </a:r>
          </a:p>
          <a:p>
            <a:pPr marL="457200" indent="-457200" algn="l">
              <a:buFont typeface="Arial" panose="020B0604020202020204" pitchFamily="34" charset="0"/>
              <a:buChar char="•"/>
            </a:pPr>
            <a:endParaRPr lang="en-US" dirty="0"/>
          </a:p>
          <a:p>
            <a:pPr marL="457200" indent="-457200" algn="l">
              <a:buFont typeface="Arial" panose="020B0604020202020204" pitchFamily="34" charset="0"/>
              <a:buChar char="•"/>
            </a:pPr>
            <a:r>
              <a:rPr lang="en-US" dirty="0"/>
              <a:t>In addition, losses to follow-up may be related to the exposure, outcome or both. </a:t>
            </a:r>
          </a:p>
          <a:p>
            <a:pPr marL="457200" indent="-457200" algn="l">
              <a:buFont typeface="Arial" panose="020B0604020202020204" pitchFamily="34" charset="0"/>
              <a:buChar char="•"/>
            </a:pPr>
            <a:endParaRPr lang="en-US" dirty="0"/>
          </a:p>
          <a:p>
            <a:pPr marL="457200" indent="-457200" algn="l">
              <a:buFont typeface="Arial" panose="020B0604020202020204" pitchFamily="34" charset="0"/>
              <a:buChar char="•"/>
            </a:pPr>
            <a:r>
              <a:rPr lang="en-US" dirty="0"/>
              <a:t>For example, individuals who develop the outcome may be less likely to continue to participate in the study. </a:t>
            </a:r>
          </a:p>
        </p:txBody>
      </p:sp>
      <p:sp>
        <p:nvSpPr>
          <p:cNvPr id="3" name="TextBox 2">
            <a:extLst>
              <a:ext uri="{FF2B5EF4-FFF2-40B4-BE49-F238E27FC236}">
                <a16:creationId xmlns:a16="http://schemas.microsoft.com/office/drawing/2014/main" id="{64A14010-A73E-284D-8FFA-8A4BDE3C60C6}"/>
              </a:ext>
            </a:extLst>
          </p:cNvPr>
          <p:cNvSpPr txBox="1"/>
          <p:nvPr/>
        </p:nvSpPr>
        <p:spPr>
          <a:xfrm>
            <a:off x="294290" y="80878"/>
            <a:ext cx="8849710" cy="461665"/>
          </a:xfrm>
          <a:prstGeom prst="rect">
            <a:avLst/>
          </a:prstGeom>
          <a:noFill/>
        </p:spPr>
        <p:txBody>
          <a:bodyPr wrap="square" rtlCol="0">
            <a:spAutoFit/>
          </a:bodyPr>
          <a:lstStyle/>
          <a:p>
            <a:r>
              <a:rPr lang="en-US" sz="2400" b="1" dirty="0"/>
              <a:t>Loss to Follow Up</a:t>
            </a:r>
            <a:endParaRPr lang="en-US" sz="3200" dirty="0"/>
          </a:p>
        </p:txBody>
      </p:sp>
    </p:spTree>
    <p:extLst>
      <p:ext uri="{BB962C8B-B14F-4D97-AF65-F5344CB8AC3E}">
        <p14:creationId xmlns:p14="http://schemas.microsoft.com/office/powerpoint/2010/main" val="39384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3E6F98-84DC-4140-892B-779E40887EA0}"/>
              </a:ext>
            </a:extLst>
          </p:cNvPr>
          <p:cNvSpPr>
            <a:spLocks noGrp="1"/>
          </p:cNvSpPr>
          <p:nvPr>
            <p:ph type="body" sz="quarter" idx="10"/>
          </p:nvPr>
        </p:nvSpPr>
        <p:spPr>
          <a:xfrm>
            <a:off x="294290" y="723014"/>
            <a:ext cx="8612372" cy="4178596"/>
          </a:xfrm>
        </p:spPr>
        <p:txBody>
          <a:bodyPr>
            <a:normAutofit/>
          </a:bodyPr>
          <a:lstStyle/>
          <a:p>
            <a:pPr marL="457200" indent="-457200" algn="l">
              <a:buFont typeface="Arial" panose="020B0604020202020204" pitchFamily="34" charset="0"/>
              <a:buChar char="•"/>
            </a:pPr>
            <a:r>
              <a:rPr lang="en-US" sz="2800" dirty="0"/>
              <a:t>A major source of potential bias in cohort studies arises from the degree of accuracy with which subjects have been classified with respect to their exposure or disease status. </a:t>
            </a:r>
          </a:p>
          <a:p>
            <a:pPr marL="457200" indent="-457200" algn="l">
              <a:buFont typeface="Arial" panose="020B0604020202020204" pitchFamily="34" charset="0"/>
              <a:buChar char="•"/>
            </a:pPr>
            <a:endParaRPr lang="en-US" sz="2800" dirty="0"/>
          </a:p>
          <a:p>
            <a:pPr marL="457200" indent="-457200" algn="l">
              <a:buFont typeface="Arial" panose="020B0604020202020204" pitchFamily="34" charset="0"/>
              <a:buChar char="•"/>
            </a:pPr>
            <a:r>
              <a:rPr lang="en-US" sz="2800" dirty="0"/>
              <a:t>Differential misclassification can lead to an over or underestimate of the effect between exposure and outcome</a:t>
            </a:r>
            <a:endParaRPr lang="en-US" dirty="0"/>
          </a:p>
          <a:p>
            <a:pPr marL="457200" indent="-457200" algn="l">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64A14010-A73E-284D-8FFA-8A4BDE3C60C6}"/>
              </a:ext>
            </a:extLst>
          </p:cNvPr>
          <p:cNvSpPr txBox="1"/>
          <p:nvPr/>
        </p:nvSpPr>
        <p:spPr>
          <a:xfrm>
            <a:off x="294290" y="136634"/>
            <a:ext cx="7451834" cy="461665"/>
          </a:xfrm>
          <a:prstGeom prst="rect">
            <a:avLst/>
          </a:prstGeom>
          <a:noFill/>
        </p:spPr>
        <p:txBody>
          <a:bodyPr wrap="square" rtlCol="0">
            <a:spAutoFit/>
          </a:bodyPr>
          <a:lstStyle/>
          <a:p>
            <a:r>
              <a:rPr lang="en-US" sz="2400" b="1" dirty="0"/>
              <a:t>Differential Misclassification of Subjects</a:t>
            </a:r>
            <a:endParaRPr lang="en-US" sz="2400" dirty="0"/>
          </a:p>
        </p:txBody>
      </p:sp>
    </p:spTree>
    <p:extLst>
      <p:ext uri="{BB962C8B-B14F-4D97-AF65-F5344CB8AC3E}">
        <p14:creationId xmlns:p14="http://schemas.microsoft.com/office/powerpoint/2010/main" val="2418117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3E6F98-84DC-4140-892B-779E40887EA0}"/>
              </a:ext>
            </a:extLst>
          </p:cNvPr>
          <p:cNvSpPr>
            <a:spLocks noGrp="1"/>
          </p:cNvSpPr>
          <p:nvPr>
            <p:ph type="body" sz="quarter" idx="10"/>
          </p:nvPr>
        </p:nvSpPr>
        <p:spPr>
          <a:xfrm>
            <a:off x="452970" y="748260"/>
            <a:ext cx="8579518" cy="4046764"/>
          </a:xfrm>
        </p:spPr>
        <p:txBody>
          <a:bodyPr>
            <a:normAutofit/>
          </a:bodyPr>
          <a:lstStyle/>
          <a:p>
            <a:pPr marL="514350" indent="-514350" algn="l">
              <a:buFont typeface="Arial" panose="020B0604020202020204" pitchFamily="34" charset="0"/>
              <a:buChar char="•"/>
            </a:pPr>
            <a:r>
              <a:rPr lang="en-US" sz="2400" dirty="0">
                <a:latin typeface="Helvetica" pitchFamily="2" charset="0"/>
              </a:rPr>
              <a:t>Selection bias is more common in case-control studies. </a:t>
            </a:r>
          </a:p>
          <a:p>
            <a:pPr marL="514350" indent="-514350" algn="l">
              <a:buFont typeface="Arial" panose="020B0604020202020204" pitchFamily="34" charset="0"/>
              <a:buChar char="•"/>
            </a:pPr>
            <a:endParaRPr lang="en-US" sz="2400" dirty="0">
              <a:latin typeface="Helvetica" pitchFamily="2" charset="0"/>
            </a:endParaRPr>
          </a:p>
          <a:p>
            <a:pPr marL="514350" indent="-514350" algn="l">
              <a:buFont typeface="Arial" panose="020B0604020202020204" pitchFamily="34" charset="0"/>
              <a:buChar char="•"/>
            </a:pPr>
            <a:r>
              <a:rPr lang="en-US" sz="2400" dirty="0">
                <a:latin typeface="Helvetica" pitchFamily="2" charset="0"/>
              </a:rPr>
              <a:t>However, it can happen in </a:t>
            </a:r>
            <a:r>
              <a:rPr lang="en-US" sz="2400" u="sng" dirty="0">
                <a:latin typeface="Helvetica" pitchFamily="2" charset="0"/>
              </a:rPr>
              <a:t>cohort studies </a:t>
            </a:r>
            <a:r>
              <a:rPr lang="en-US" sz="2400" dirty="0">
                <a:latin typeface="Helvetica" pitchFamily="2" charset="0"/>
              </a:rPr>
              <a:t>if:</a:t>
            </a:r>
          </a:p>
          <a:p>
            <a:pPr marL="1257300" lvl="1" indent="-514350">
              <a:buFont typeface="+mj-lt"/>
              <a:buAutoNum type="arabicPeriod"/>
            </a:pPr>
            <a:r>
              <a:rPr lang="en-US" sz="2000" dirty="0">
                <a:latin typeface="Helvetica" pitchFamily="2" charset="0"/>
              </a:rPr>
              <a:t>The completeness of follow-up is different among exposed and unexposed.</a:t>
            </a:r>
          </a:p>
          <a:p>
            <a:pPr marL="1257300" lvl="1" indent="-514350">
              <a:buFont typeface="+mj-lt"/>
              <a:buAutoNum type="arabicPeriod"/>
            </a:pPr>
            <a:r>
              <a:rPr lang="en-US" sz="2000" dirty="0">
                <a:latin typeface="Helvetica" pitchFamily="2" charset="0"/>
              </a:rPr>
              <a:t>Outcome ascertainment differs between exposed and unexposed. </a:t>
            </a:r>
          </a:p>
          <a:p>
            <a:pPr marL="514350" indent="-514350" algn="l">
              <a:buFont typeface="+mj-lt"/>
              <a:buAutoNum type="arabicPeriod"/>
            </a:pPr>
            <a:endParaRPr lang="en-US" sz="2800" dirty="0">
              <a:latin typeface="Helvetica" pitchFamily="2" charset="0"/>
            </a:endParaRPr>
          </a:p>
          <a:p>
            <a:pPr algn="l"/>
            <a:endParaRPr lang="en-US" sz="2400" b="1" u="sng" dirty="0"/>
          </a:p>
        </p:txBody>
      </p:sp>
      <p:sp>
        <p:nvSpPr>
          <p:cNvPr id="3" name="TextBox 2">
            <a:extLst>
              <a:ext uri="{FF2B5EF4-FFF2-40B4-BE49-F238E27FC236}">
                <a16:creationId xmlns:a16="http://schemas.microsoft.com/office/drawing/2014/main" id="{64A14010-A73E-284D-8FFA-8A4BDE3C60C6}"/>
              </a:ext>
            </a:extLst>
          </p:cNvPr>
          <p:cNvSpPr txBox="1"/>
          <p:nvPr/>
        </p:nvSpPr>
        <p:spPr>
          <a:xfrm>
            <a:off x="294290" y="136634"/>
            <a:ext cx="7451834" cy="461665"/>
          </a:xfrm>
          <a:prstGeom prst="rect">
            <a:avLst/>
          </a:prstGeom>
          <a:noFill/>
        </p:spPr>
        <p:txBody>
          <a:bodyPr wrap="square" rtlCol="0">
            <a:spAutoFit/>
          </a:bodyPr>
          <a:lstStyle/>
          <a:p>
            <a:r>
              <a:rPr lang="en-US" sz="2400" b="1" dirty="0"/>
              <a:t>Selection Bias</a:t>
            </a:r>
            <a:endParaRPr lang="en-US" sz="2400" dirty="0"/>
          </a:p>
        </p:txBody>
      </p:sp>
    </p:spTree>
    <p:extLst>
      <p:ext uri="{BB962C8B-B14F-4D97-AF65-F5344CB8AC3E}">
        <p14:creationId xmlns:p14="http://schemas.microsoft.com/office/powerpoint/2010/main" val="85459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3E6F98-84DC-4140-892B-779E40887EA0}"/>
              </a:ext>
            </a:extLst>
          </p:cNvPr>
          <p:cNvSpPr>
            <a:spLocks noGrp="1"/>
          </p:cNvSpPr>
          <p:nvPr>
            <p:ph type="body" sz="quarter" idx="10"/>
          </p:nvPr>
        </p:nvSpPr>
        <p:spPr>
          <a:xfrm>
            <a:off x="452970" y="748260"/>
            <a:ext cx="8579518" cy="4395240"/>
          </a:xfrm>
        </p:spPr>
        <p:txBody>
          <a:bodyPr>
            <a:normAutofit fontScale="55000" lnSpcReduction="20000"/>
          </a:bodyPr>
          <a:lstStyle/>
          <a:p>
            <a:pPr marL="514350" indent="-514350" algn="l">
              <a:buFont typeface="Arial" panose="020B0604020202020204" pitchFamily="34" charset="0"/>
              <a:buChar char="•"/>
            </a:pPr>
            <a:r>
              <a:rPr lang="en-US" sz="3300" dirty="0">
                <a:latin typeface="Helvetica" pitchFamily="2" charset="0"/>
              </a:rPr>
              <a:t>Confounding is a distortion (inaccuracy) in the estimated measure of association that occurs when the primary exposure of interest is mixed up with some other factor that is associated with the outcome. </a:t>
            </a:r>
          </a:p>
          <a:p>
            <a:pPr marL="514350" indent="-514350" algn="l">
              <a:buFont typeface="Arial" panose="020B0604020202020204" pitchFamily="34" charset="0"/>
              <a:buChar char="•"/>
            </a:pPr>
            <a:endParaRPr lang="en-US" sz="3300" dirty="0">
              <a:latin typeface="Helvetica" pitchFamily="2" charset="0"/>
            </a:endParaRPr>
          </a:p>
          <a:p>
            <a:pPr marL="514350" indent="-514350" algn="l">
              <a:buFont typeface="Arial" panose="020B0604020202020204" pitchFamily="34" charset="0"/>
              <a:buChar char="•"/>
            </a:pPr>
            <a:endParaRPr lang="en-US" sz="1800" dirty="0">
              <a:latin typeface="Helvetica" pitchFamily="2" charset="0"/>
            </a:endParaRPr>
          </a:p>
          <a:p>
            <a:pPr marL="514350" indent="-514350" algn="l">
              <a:buFont typeface="Arial" panose="020B0604020202020204" pitchFamily="34" charset="0"/>
              <a:buChar char="•"/>
            </a:pPr>
            <a:endParaRPr lang="en-US" sz="1800" dirty="0">
              <a:latin typeface="Helvetica" pitchFamily="2" charset="0"/>
            </a:endParaRPr>
          </a:p>
          <a:p>
            <a:pPr marL="514350" indent="-514350" algn="l">
              <a:buFont typeface="Arial" panose="020B0604020202020204" pitchFamily="34" charset="0"/>
              <a:buChar char="•"/>
            </a:pPr>
            <a:endParaRPr lang="en-US" sz="1800" dirty="0">
              <a:latin typeface="Helvetica" pitchFamily="2" charset="0"/>
            </a:endParaRPr>
          </a:p>
          <a:p>
            <a:pPr marL="514350" indent="-514350" algn="l">
              <a:buFont typeface="Arial" panose="020B0604020202020204" pitchFamily="34" charset="0"/>
              <a:buChar char="•"/>
            </a:pPr>
            <a:endParaRPr lang="en-US" sz="1800" dirty="0">
              <a:latin typeface="Helvetica" pitchFamily="2" charset="0"/>
            </a:endParaRPr>
          </a:p>
          <a:p>
            <a:pPr marL="514350" indent="-514350" algn="l">
              <a:buFont typeface="Arial" panose="020B0604020202020204" pitchFamily="34" charset="0"/>
              <a:buChar char="•"/>
            </a:pPr>
            <a:endParaRPr lang="en-US" sz="1800" dirty="0">
              <a:latin typeface="Helvetica" pitchFamily="2" charset="0"/>
            </a:endParaRPr>
          </a:p>
          <a:p>
            <a:pPr marL="514350" indent="-514350" algn="l">
              <a:buFont typeface="Arial" panose="020B0604020202020204" pitchFamily="34" charset="0"/>
              <a:buChar char="•"/>
            </a:pPr>
            <a:endParaRPr lang="en-US" sz="1800" dirty="0">
              <a:latin typeface="Helvetica" pitchFamily="2" charset="0"/>
            </a:endParaRPr>
          </a:p>
          <a:p>
            <a:pPr marL="514350" indent="-514350" algn="l">
              <a:buFont typeface="Arial" panose="020B0604020202020204" pitchFamily="34" charset="0"/>
              <a:buChar char="•"/>
            </a:pPr>
            <a:endParaRPr lang="en-US" sz="1800" dirty="0">
              <a:latin typeface="Helvetica" pitchFamily="2" charset="0"/>
            </a:endParaRPr>
          </a:p>
          <a:p>
            <a:br>
              <a:rPr lang="en-US" dirty="0"/>
            </a:br>
            <a:endParaRPr lang="en-US" dirty="0"/>
          </a:p>
          <a:p>
            <a:endParaRPr lang="en-US" dirty="0"/>
          </a:p>
          <a:p>
            <a:pPr marL="457200" indent="-457200" algn="l">
              <a:buFont typeface="Arial" panose="020B0604020202020204" pitchFamily="34" charset="0"/>
              <a:buChar char="•"/>
            </a:pPr>
            <a:r>
              <a:rPr lang="en-US" sz="3300" dirty="0">
                <a:latin typeface="Helvetica" pitchFamily="2" charset="0"/>
              </a:rPr>
              <a:t>In the figure above, the primary goal is to ascertain the strength of association between physical inactivity and heart disease. Age is a confounding factor because it is associated with the exposure (meaning that older people are more likely to be inactive), and it is also associated with the outcome (because older people are at greater risk of developing heart disease). </a:t>
            </a:r>
          </a:p>
          <a:p>
            <a:pPr marL="514350" indent="-514350" algn="l">
              <a:buFont typeface="Arial" panose="020B0604020202020204" pitchFamily="34" charset="0"/>
              <a:buChar char="•"/>
            </a:pPr>
            <a:endParaRPr lang="en-US" sz="1800" dirty="0">
              <a:latin typeface="Helvetica" pitchFamily="2" charset="0"/>
            </a:endParaRPr>
          </a:p>
          <a:p>
            <a:pPr marL="514350" indent="-514350" algn="l">
              <a:buFont typeface="+mj-lt"/>
              <a:buAutoNum type="arabicPeriod"/>
            </a:pPr>
            <a:endParaRPr lang="en-US" sz="2000" dirty="0">
              <a:latin typeface="Helvetica" pitchFamily="2" charset="0"/>
            </a:endParaRPr>
          </a:p>
          <a:p>
            <a:pPr algn="l"/>
            <a:endParaRPr lang="en-US" sz="2400" b="1" u="sng" dirty="0"/>
          </a:p>
        </p:txBody>
      </p:sp>
      <p:sp>
        <p:nvSpPr>
          <p:cNvPr id="3" name="TextBox 2">
            <a:extLst>
              <a:ext uri="{FF2B5EF4-FFF2-40B4-BE49-F238E27FC236}">
                <a16:creationId xmlns:a16="http://schemas.microsoft.com/office/drawing/2014/main" id="{64A14010-A73E-284D-8FFA-8A4BDE3C60C6}"/>
              </a:ext>
            </a:extLst>
          </p:cNvPr>
          <p:cNvSpPr txBox="1"/>
          <p:nvPr/>
        </p:nvSpPr>
        <p:spPr>
          <a:xfrm>
            <a:off x="294290" y="136634"/>
            <a:ext cx="7451834" cy="461665"/>
          </a:xfrm>
          <a:prstGeom prst="rect">
            <a:avLst/>
          </a:prstGeom>
          <a:noFill/>
        </p:spPr>
        <p:txBody>
          <a:bodyPr wrap="square" rtlCol="0">
            <a:spAutoFit/>
          </a:bodyPr>
          <a:lstStyle/>
          <a:p>
            <a:r>
              <a:rPr lang="en-US" sz="2400" b="1" dirty="0"/>
              <a:t>Confounding</a:t>
            </a:r>
            <a:endParaRPr lang="en-US" sz="2400" dirty="0"/>
          </a:p>
        </p:txBody>
      </p:sp>
      <p:pic>
        <p:nvPicPr>
          <p:cNvPr id="4" name="Picture 3">
            <a:extLst>
              <a:ext uri="{FF2B5EF4-FFF2-40B4-BE49-F238E27FC236}">
                <a16:creationId xmlns:a16="http://schemas.microsoft.com/office/drawing/2014/main" id="{1CBCD8A2-0FC1-9743-BD4A-317C99B7370C}"/>
              </a:ext>
            </a:extLst>
          </p:cNvPr>
          <p:cNvPicPr>
            <a:picLocks noChangeAspect="1"/>
          </p:cNvPicPr>
          <p:nvPr/>
        </p:nvPicPr>
        <p:blipFill>
          <a:blip r:embed="rId2"/>
          <a:stretch>
            <a:fillRect/>
          </a:stretch>
        </p:blipFill>
        <p:spPr>
          <a:xfrm>
            <a:off x="1337633" y="1466948"/>
            <a:ext cx="6408491" cy="1909601"/>
          </a:xfrm>
          <a:prstGeom prst="rect">
            <a:avLst/>
          </a:prstGeom>
        </p:spPr>
      </p:pic>
    </p:spTree>
    <p:extLst>
      <p:ext uri="{BB962C8B-B14F-4D97-AF65-F5344CB8AC3E}">
        <p14:creationId xmlns:p14="http://schemas.microsoft.com/office/powerpoint/2010/main" val="3871524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p:txBody>
          <a:bodyPr/>
          <a:lstStyle/>
          <a:p>
            <a:r>
              <a:rPr lang="en-US" dirty="0"/>
              <a:t>5</a:t>
            </a:r>
          </a:p>
        </p:txBody>
      </p:sp>
      <p:sp>
        <p:nvSpPr>
          <p:cNvPr id="3" name="Text Placeholder 2"/>
          <p:cNvSpPr>
            <a:spLocks noGrp="1"/>
          </p:cNvSpPr>
          <p:nvPr>
            <p:ph type="body" sz="quarter" idx="18"/>
          </p:nvPr>
        </p:nvSpPr>
        <p:spPr>
          <a:xfrm>
            <a:off x="2319120" y="1747098"/>
            <a:ext cx="6005073" cy="1347788"/>
          </a:xfrm>
        </p:spPr>
        <p:txBody>
          <a:bodyPr/>
          <a:lstStyle/>
          <a:p>
            <a:pPr>
              <a:lnSpc>
                <a:spcPct val="120000"/>
              </a:lnSpc>
            </a:pPr>
            <a:r>
              <a:rPr lang="en-US" sz="3200" dirty="0">
                <a:solidFill>
                  <a:schemeClr val="tx1">
                    <a:lumMod val="75000"/>
                  </a:schemeClr>
                </a:solidFill>
                <a:latin typeface="Arial"/>
                <a:cs typeface="Arial"/>
              </a:rPr>
              <a:t>Strengths &amp; Weaknesses</a:t>
            </a:r>
          </a:p>
        </p:txBody>
      </p:sp>
    </p:spTree>
    <p:extLst>
      <p:ext uri="{BB962C8B-B14F-4D97-AF65-F5344CB8AC3E}">
        <p14:creationId xmlns:p14="http://schemas.microsoft.com/office/powerpoint/2010/main" val="1696548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36507939-04FA-AA4F-A168-0B0D536B7F5E}"/>
              </a:ext>
            </a:extLst>
          </p:cNvPr>
          <p:cNvGraphicFramePr/>
          <p:nvPr>
            <p:extLst>
              <p:ext uri="{D42A27DB-BD31-4B8C-83A1-F6EECF244321}">
                <p14:modId xmlns:p14="http://schemas.microsoft.com/office/powerpoint/2010/main" val="391865254"/>
              </p:ext>
            </p:extLst>
          </p:nvPr>
        </p:nvGraphicFramePr>
        <p:xfrm>
          <a:off x="382771" y="223283"/>
          <a:ext cx="8516679" cy="4486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6869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081358" y="3485727"/>
            <a:ext cx="3740994" cy="1743940"/>
          </a:xfrm>
        </p:spPr>
        <p:txBody>
          <a:bodyPr>
            <a:normAutofit/>
          </a:bodyPr>
          <a:lstStyle/>
          <a:p>
            <a:pPr>
              <a:lnSpc>
                <a:spcPct val="90000"/>
              </a:lnSpc>
            </a:pPr>
            <a:r>
              <a:rPr lang="en-US" sz="2100" dirty="0" err="1">
                <a:latin typeface="Arial"/>
                <a:cs typeface="Arial"/>
              </a:rPr>
              <a:t>nmalamro@ksu.edu.sa</a:t>
            </a:r>
            <a:endParaRPr lang="en-US" sz="2100" dirty="0">
              <a:latin typeface="Arial"/>
              <a:cs typeface="Arial"/>
            </a:endParaRPr>
          </a:p>
        </p:txBody>
      </p:sp>
      <p:sp>
        <p:nvSpPr>
          <p:cNvPr id="4" name="Text Placeholder 3"/>
          <p:cNvSpPr>
            <a:spLocks noGrp="1"/>
          </p:cNvSpPr>
          <p:nvPr>
            <p:ph type="body" sz="quarter" idx="13"/>
          </p:nvPr>
        </p:nvSpPr>
        <p:spPr>
          <a:xfrm>
            <a:off x="5068006" y="1499461"/>
            <a:ext cx="3847394" cy="1754102"/>
          </a:xfrm>
        </p:spPr>
        <p:txBody>
          <a:bodyPr>
            <a:normAutofit fontScale="77500" lnSpcReduction="20000"/>
          </a:bodyPr>
          <a:lstStyle/>
          <a:p>
            <a:r>
              <a:rPr lang="en-US" b="1" dirty="0">
                <a:solidFill>
                  <a:schemeClr val="accent4">
                    <a:lumMod val="60000"/>
                    <a:lumOff val="40000"/>
                  </a:schemeClr>
                </a:solidFill>
                <a:latin typeface="Arial"/>
                <a:cs typeface="Arial"/>
              </a:rPr>
              <a:t>Office Hours (by appointment via email): </a:t>
            </a:r>
          </a:p>
          <a:p>
            <a:r>
              <a:rPr lang="en-US" dirty="0">
                <a:latin typeface="Arial"/>
                <a:cs typeface="Arial"/>
              </a:rPr>
              <a:t>Mondays &amp; Wednesdays</a:t>
            </a:r>
          </a:p>
          <a:p>
            <a:r>
              <a:rPr lang="en-US" dirty="0">
                <a:latin typeface="Arial"/>
                <a:cs typeface="Arial"/>
              </a:rPr>
              <a:t>11 AM – 1 PM</a:t>
            </a:r>
          </a:p>
          <a:p>
            <a:r>
              <a:rPr lang="en-US" dirty="0">
                <a:latin typeface="Arial"/>
                <a:cs typeface="Arial"/>
              </a:rPr>
              <a:t>College of Medicine West Building </a:t>
            </a:r>
          </a:p>
          <a:p>
            <a:r>
              <a:rPr lang="en-US" dirty="0">
                <a:latin typeface="Arial"/>
                <a:cs typeface="Arial"/>
              </a:rPr>
              <a:t>Level 1 - Office 4011034</a:t>
            </a:r>
          </a:p>
        </p:txBody>
      </p:sp>
      <p:sp>
        <p:nvSpPr>
          <p:cNvPr id="5" name="Text Placeholder 4"/>
          <p:cNvSpPr>
            <a:spLocks noGrp="1"/>
          </p:cNvSpPr>
          <p:nvPr>
            <p:ph type="body" sz="quarter" idx="14"/>
          </p:nvPr>
        </p:nvSpPr>
        <p:spPr>
          <a:xfrm>
            <a:off x="5035618" y="712181"/>
            <a:ext cx="3566286" cy="467676"/>
          </a:xfrm>
        </p:spPr>
        <p:txBody>
          <a:bodyPr/>
          <a:lstStyle/>
          <a:p>
            <a:r>
              <a:rPr lang="en-US" b="1">
                <a:latin typeface="Microsoft Sans Serif"/>
                <a:cs typeface="Microsoft Sans Serif"/>
              </a:rPr>
              <a:t>Thank you!</a:t>
            </a:r>
          </a:p>
        </p:txBody>
      </p:sp>
    </p:spTree>
    <p:extLst>
      <p:ext uri="{BB962C8B-B14F-4D97-AF65-F5344CB8AC3E}">
        <p14:creationId xmlns:p14="http://schemas.microsoft.com/office/powerpoint/2010/main" val="597103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9FCDCD-B40C-5447-BE01-2FD6A6EBBCE4}"/>
              </a:ext>
            </a:extLst>
          </p:cNvPr>
          <p:cNvSpPr>
            <a:spLocks noGrp="1"/>
          </p:cNvSpPr>
          <p:nvPr>
            <p:ph type="body" sz="quarter" idx="10"/>
          </p:nvPr>
        </p:nvSpPr>
        <p:spPr>
          <a:xfrm>
            <a:off x="301811" y="815736"/>
            <a:ext cx="8548935" cy="4012029"/>
          </a:xfrm>
        </p:spPr>
        <p:txBody>
          <a:bodyPr>
            <a:normAutofit fontScale="62500" lnSpcReduction="20000"/>
          </a:bodyPr>
          <a:lstStyle/>
          <a:p>
            <a:pPr algn="l"/>
            <a:r>
              <a:rPr lang="en-US" sz="2600" b="1" u="sng" dirty="0">
                <a:solidFill>
                  <a:schemeClr val="tx1"/>
                </a:solidFill>
              </a:rPr>
              <a:t>References:</a:t>
            </a:r>
          </a:p>
          <a:p>
            <a:pPr marL="457200" indent="-457200" algn="l">
              <a:buFont typeface="Arial" panose="020B0604020202020204" pitchFamily="34" charset="0"/>
              <a:buChar char="•"/>
            </a:pPr>
            <a:r>
              <a:rPr lang="en-US" sz="2600" dirty="0">
                <a:solidFill>
                  <a:schemeClr val="tx1"/>
                </a:solidFill>
              </a:rPr>
              <a:t>Celentano, David D., and </a:t>
            </a:r>
            <a:r>
              <a:rPr lang="en-US" sz="2600" dirty="0" err="1">
                <a:solidFill>
                  <a:schemeClr val="tx1"/>
                </a:solidFill>
              </a:rPr>
              <a:t>Scd</a:t>
            </a:r>
            <a:r>
              <a:rPr lang="en-US" sz="2600" dirty="0">
                <a:solidFill>
                  <a:schemeClr val="tx1"/>
                </a:solidFill>
              </a:rPr>
              <a:t> </a:t>
            </a:r>
            <a:r>
              <a:rPr lang="en-US" sz="2600" dirty="0" err="1">
                <a:solidFill>
                  <a:schemeClr val="tx1"/>
                </a:solidFill>
              </a:rPr>
              <a:t>Mhs</a:t>
            </a:r>
            <a:r>
              <a:rPr lang="en-US" sz="2600" dirty="0">
                <a:solidFill>
                  <a:schemeClr val="tx1"/>
                </a:solidFill>
              </a:rPr>
              <a:t>. </a:t>
            </a:r>
            <a:r>
              <a:rPr lang="en-US" sz="2600" dirty="0" err="1">
                <a:solidFill>
                  <a:schemeClr val="tx1"/>
                </a:solidFill>
              </a:rPr>
              <a:t>Gordis</a:t>
            </a:r>
            <a:r>
              <a:rPr lang="en-US" sz="2600" dirty="0">
                <a:solidFill>
                  <a:schemeClr val="tx1"/>
                </a:solidFill>
              </a:rPr>
              <a:t> Epidemiology. Elsevier, 2018.</a:t>
            </a:r>
          </a:p>
          <a:p>
            <a:pPr marL="457200" indent="-457200" algn="l">
              <a:buFont typeface="Arial" panose="020B0604020202020204" pitchFamily="34" charset="0"/>
              <a:buChar char="•"/>
            </a:pPr>
            <a:r>
              <a:rPr lang="en-US" sz="2600" dirty="0" err="1">
                <a:solidFill>
                  <a:schemeClr val="tx1"/>
                </a:solidFill>
              </a:rPr>
              <a:t>Hulley</a:t>
            </a:r>
            <a:r>
              <a:rPr lang="en-US" sz="2600" dirty="0">
                <a:solidFill>
                  <a:schemeClr val="tx1"/>
                </a:solidFill>
              </a:rPr>
              <a:t>, Stephen B., ed. Designing clinical research. Lippincott Williams &amp; Wilkins, 2007.</a:t>
            </a:r>
          </a:p>
          <a:p>
            <a:pPr marL="457200" indent="-457200" algn="l">
              <a:buFont typeface="Arial" panose="020B0604020202020204" pitchFamily="34" charset="0"/>
              <a:buChar char="•"/>
            </a:pPr>
            <a:r>
              <a:rPr lang="en-US" sz="2600" dirty="0">
                <a:solidFill>
                  <a:schemeClr val="tx1"/>
                </a:solidFill>
              </a:rPr>
              <a:t>Haynes, R. Brian. Clinical epidemiology: how to do clinical practice research. Lippincott </a:t>
            </a:r>
            <a:r>
              <a:rPr lang="en-US" sz="2600" dirty="0" err="1">
                <a:solidFill>
                  <a:schemeClr val="tx1"/>
                </a:solidFill>
              </a:rPr>
              <a:t>williams</a:t>
            </a:r>
            <a:r>
              <a:rPr lang="en-US" sz="2600" dirty="0">
                <a:solidFill>
                  <a:schemeClr val="tx1"/>
                </a:solidFill>
              </a:rPr>
              <a:t> &amp; </a:t>
            </a:r>
            <a:r>
              <a:rPr lang="en-US" sz="2600" dirty="0" err="1">
                <a:solidFill>
                  <a:schemeClr val="tx1"/>
                </a:solidFill>
              </a:rPr>
              <a:t>wilkins</a:t>
            </a:r>
            <a:r>
              <a:rPr lang="en-US" sz="2600" dirty="0">
                <a:solidFill>
                  <a:schemeClr val="tx1"/>
                </a:solidFill>
              </a:rPr>
              <a:t>, 2012.</a:t>
            </a:r>
          </a:p>
          <a:p>
            <a:pPr marL="457200" indent="-457200" algn="l">
              <a:buFont typeface="Arial" panose="020B0604020202020204" pitchFamily="34" charset="0"/>
              <a:buChar char="•"/>
            </a:pPr>
            <a:r>
              <a:rPr lang="en-US" sz="2600" dirty="0">
                <a:solidFill>
                  <a:schemeClr val="tx1"/>
                </a:solidFill>
              </a:rPr>
              <a:t>Carlson, Melissa DA, and R. Sean Morrison. "Study design, precision, and validity in observational studies." Journal of palliative medicine 12.1 (2009): 77-82.</a:t>
            </a:r>
          </a:p>
          <a:p>
            <a:pPr marL="457200" indent="-457200" algn="l">
              <a:buFont typeface="Arial" panose="020B0604020202020204" pitchFamily="34" charset="0"/>
              <a:buChar char="•"/>
            </a:pPr>
            <a:r>
              <a:rPr lang="en-US" sz="2600" dirty="0">
                <a:solidFill>
                  <a:schemeClr val="tx1"/>
                </a:solidFill>
              </a:rPr>
              <a:t>The Centre for Evidence-Based Medicine develops, promotes and disseminates better evidence for healthcare. Study Design. NA. Accessed September 13, 2019: https://www.cebm.net/2014/04/study-designs/</a:t>
            </a:r>
          </a:p>
          <a:p>
            <a:pPr marL="457200" indent="-457200" algn="l">
              <a:buFont typeface="Arial" panose="020B0604020202020204" pitchFamily="34" charset="0"/>
              <a:buChar char="•"/>
            </a:pPr>
            <a:r>
              <a:rPr lang="en-US" sz="2400" dirty="0"/>
              <a:t>Alexander, Lorraine K., </a:t>
            </a:r>
            <a:r>
              <a:rPr lang="en-US" sz="2400" dirty="0" err="1"/>
              <a:t>Brettania</a:t>
            </a:r>
            <a:r>
              <a:rPr lang="en-US" sz="2400" dirty="0"/>
              <a:t> Lopes, Kristen </a:t>
            </a:r>
            <a:r>
              <a:rPr lang="en-US" sz="2400" dirty="0" err="1"/>
              <a:t>Ricchetti</a:t>
            </a:r>
            <a:r>
              <a:rPr lang="en-US" sz="2400" dirty="0"/>
              <a:t>-Masterson, and Karin B. </a:t>
            </a:r>
            <a:r>
              <a:rPr lang="en-US" sz="2400" dirty="0" err="1"/>
              <a:t>Yeatts</a:t>
            </a:r>
            <a:r>
              <a:rPr lang="en-US" sz="2400" dirty="0"/>
              <a:t>. "ERIC notebook." 2014. Accessed September 27, 2019: https://</a:t>
            </a:r>
            <a:r>
              <a:rPr lang="en-US" sz="2400" dirty="0" err="1"/>
              <a:t>sph.unc.edu</a:t>
            </a:r>
            <a:r>
              <a:rPr lang="en-US" sz="2400" dirty="0"/>
              <a:t>/files/2015/07/nciph_ERIC6.pdf</a:t>
            </a:r>
          </a:p>
          <a:p>
            <a:pPr marL="457200" indent="-457200" algn="l">
              <a:buFont typeface="Arial" panose="020B0604020202020204" pitchFamily="34" charset="0"/>
              <a:buChar char="•"/>
            </a:pPr>
            <a:r>
              <a:rPr lang="en-US" sz="2400" dirty="0"/>
              <a:t>Coggon, David, David Barker, and Geoffrey Rose. Epidemiology for the Uninitiated. John Wiley &amp; Sons, 2009.</a:t>
            </a:r>
          </a:p>
          <a:p>
            <a:pPr marL="457200" indent="-457200" algn="l">
              <a:buFont typeface="Arial" panose="020B0604020202020204" pitchFamily="34" charset="0"/>
              <a:buChar char="•"/>
            </a:pPr>
            <a:r>
              <a:rPr lang="en-US" sz="2400" dirty="0" err="1"/>
              <a:t>Hennekens</a:t>
            </a:r>
            <a:r>
              <a:rPr lang="en-US" sz="2400" dirty="0"/>
              <a:t>, Charles H., and J. E. </a:t>
            </a:r>
            <a:r>
              <a:rPr lang="en-US" sz="2400" dirty="0" err="1"/>
              <a:t>Buring</a:t>
            </a:r>
            <a:r>
              <a:rPr lang="en-US" sz="2400" dirty="0"/>
              <a:t>. ”Cohort studies." Epidemiology in medicine (1987).</a:t>
            </a:r>
          </a:p>
        </p:txBody>
      </p:sp>
    </p:spTree>
    <p:extLst>
      <p:ext uri="{BB962C8B-B14F-4D97-AF65-F5344CB8AC3E}">
        <p14:creationId xmlns:p14="http://schemas.microsoft.com/office/powerpoint/2010/main" val="365093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p:txBody>
          <a:bodyPr/>
          <a:lstStyle/>
          <a:p>
            <a:r>
              <a:rPr lang="en-US" dirty="0"/>
              <a:t>1</a:t>
            </a:r>
          </a:p>
        </p:txBody>
      </p:sp>
      <p:sp>
        <p:nvSpPr>
          <p:cNvPr id="3" name="Text Placeholder 2"/>
          <p:cNvSpPr>
            <a:spLocks noGrp="1"/>
          </p:cNvSpPr>
          <p:nvPr>
            <p:ph type="body" sz="quarter" idx="18"/>
          </p:nvPr>
        </p:nvSpPr>
        <p:spPr>
          <a:xfrm>
            <a:off x="2107631" y="1669912"/>
            <a:ext cx="6144271" cy="1347788"/>
          </a:xfrm>
        </p:spPr>
        <p:txBody>
          <a:bodyPr/>
          <a:lstStyle/>
          <a:p>
            <a:pPr>
              <a:lnSpc>
                <a:spcPct val="120000"/>
              </a:lnSpc>
            </a:pPr>
            <a:r>
              <a:rPr lang="en-US" dirty="0">
                <a:solidFill>
                  <a:schemeClr val="tx1">
                    <a:lumMod val="75000"/>
                  </a:schemeClr>
                </a:solidFill>
                <a:latin typeface="Arial"/>
                <a:cs typeface="Arial"/>
              </a:rPr>
              <a:t>Types of cohort studies</a:t>
            </a:r>
            <a:endParaRPr lang="en-US" sz="2800" dirty="0">
              <a:latin typeface="Microsoft Sans Serif"/>
              <a:cs typeface="Microsoft Sans Serif"/>
            </a:endParaRPr>
          </a:p>
        </p:txBody>
      </p:sp>
    </p:spTree>
    <p:extLst>
      <p:ext uri="{BB962C8B-B14F-4D97-AF65-F5344CB8AC3E}">
        <p14:creationId xmlns:p14="http://schemas.microsoft.com/office/powerpoint/2010/main" val="683444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89ED7F8-1760-D44D-ACF4-2BE99FD6699B}"/>
              </a:ext>
            </a:extLst>
          </p:cNvPr>
          <p:cNvGrpSpPr/>
          <p:nvPr/>
        </p:nvGrpSpPr>
        <p:grpSpPr>
          <a:xfrm>
            <a:off x="1529524" y="77820"/>
            <a:ext cx="6495795" cy="4898211"/>
            <a:chOff x="663762" y="107003"/>
            <a:chExt cx="6495795" cy="4898211"/>
          </a:xfrm>
        </p:grpSpPr>
        <p:sp>
          <p:nvSpPr>
            <p:cNvPr id="6" name="Freeform 5">
              <a:extLst>
                <a:ext uri="{FF2B5EF4-FFF2-40B4-BE49-F238E27FC236}">
                  <a16:creationId xmlns:a16="http://schemas.microsoft.com/office/drawing/2014/main" id="{D25897BF-A837-8C4B-A18F-D98EC356A04B}"/>
                </a:ext>
              </a:extLst>
            </p:cNvPr>
            <p:cNvSpPr/>
            <p:nvPr/>
          </p:nvSpPr>
          <p:spPr>
            <a:xfrm>
              <a:off x="5703386" y="2813367"/>
              <a:ext cx="189934" cy="1934587"/>
            </a:xfrm>
            <a:custGeom>
              <a:avLst/>
              <a:gdLst/>
              <a:ahLst/>
              <a:cxnLst/>
              <a:rect l="0" t="0" r="0" b="0"/>
              <a:pathLst>
                <a:path>
                  <a:moveTo>
                    <a:pt x="0" y="0"/>
                  </a:moveTo>
                  <a:lnTo>
                    <a:pt x="0" y="1987547"/>
                  </a:lnTo>
                  <a:lnTo>
                    <a:pt x="158580" y="198754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6">
              <a:extLst>
                <a:ext uri="{FF2B5EF4-FFF2-40B4-BE49-F238E27FC236}">
                  <a16:creationId xmlns:a16="http://schemas.microsoft.com/office/drawing/2014/main" id="{31DCCDED-0ED6-2D41-BBAA-FFC7E86519AB}"/>
                </a:ext>
              </a:extLst>
            </p:cNvPr>
            <p:cNvSpPr/>
            <p:nvPr/>
          </p:nvSpPr>
          <p:spPr>
            <a:xfrm>
              <a:off x="5703386" y="2813367"/>
              <a:ext cx="189934" cy="1203972"/>
            </a:xfrm>
            <a:custGeom>
              <a:avLst/>
              <a:gdLst/>
              <a:ahLst/>
              <a:cxnLst/>
              <a:rect l="0" t="0" r="0" b="0"/>
              <a:pathLst>
                <a:path>
                  <a:moveTo>
                    <a:pt x="0" y="0"/>
                  </a:moveTo>
                  <a:lnTo>
                    <a:pt x="0" y="1236931"/>
                  </a:lnTo>
                  <a:lnTo>
                    <a:pt x="158580" y="123693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Freeform 7">
              <a:extLst>
                <a:ext uri="{FF2B5EF4-FFF2-40B4-BE49-F238E27FC236}">
                  <a16:creationId xmlns:a16="http://schemas.microsoft.com/office/drawing/2014/main" id="{FF5B9209-0F60-7744-A7ED-01C33C02CC53}"/>
                </a:ext>
              </a:extLst>
            </p:cNvPr>
            <p:cNvSpPr/>
            <p:nvPr/>
          </p:nvSpPr>
          <p:spPr>
            <a:xfrm>
              <a:off x="5703386" y="2813367"/>
              <a:ext cx="189934" cy="473356"/>
            </a:xfrm>
            <a:custGeom>
              <a:avLst/>
              <a:gdLst/>
              <a:ahLst/>
              <a:cxnLst/>
              <a:rect l="0" t="0" r="0" b="0"/>
              <a:pathLst>
                <a:path>
                  <a:moveTo>
                    <a:pt x="0" y="0"/>
                  </a:moveTo>
                  <a:lnTo>
                    <a:pt x="0" y="486314"/>
                  </a:lnTo>
                  <a:lnTo>
                    <a:pt x="158580" y="4863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Freeform 8">
              <a:extLst>
                <a:ext uri="{FF2B5EF4-FFF2-40B4-BE49-F238E27FC236}">
                  <a16:creationId xmlns:a16="http://schemas.microsoft.com/office/drawing/2014/main" id="{324E396F-0256-A740-B292-53821B06E4B8}"/>
                </a:ext>
              </a:extLst>
            </p:cNvPr>
            <p:cNvSpPr/>
            <p:nvPr/>
          </p:nvSpPr>
          <p:spPr>
            <a:xfrm>
              <a:off x="5443806" y="2082752"/>
              <a:ext cx="766073" cy="216097"/>
            </a:xfrm>
            <a:custGeom>
              <a:avLst/>
              <a:gdLst/>
              <a:ahLst/>
              <a:cxnLst/>
              <a:rect l="0" t="0" r="0" b="0"/>
              <a:pathLst>
                <a:path>
                  <a:moveTo>
                    <a:pt x="0" y="0"/>
                  </a:moveTo>
                  <a:lnTo>
                    <a:pt x="0" y="111006"/>
                  </a:lnTo>
                  <a:lnTo>
                    <a:pt x="639609" y="111006"/>
                  </a:lnTo>
                  <a:lnTo>
                    <a:pt x="639609" y="22201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9">
              <a:extLst>
                <a:ext uri="{FF2B5EF4-FFF2-40B4-BE49-F238E27FC236}">
                  <a16:creationId xmlns:a16="http://schemas.microsoft.com/office/drawing/2014/main" id="{4EB66730-AFEB-7B4F-A938-295CFD22EB35}"/>
                </a:ext>
              </a:extLst>
            </p:cNvPr>
            <p:cNvSpPr/>
            <p:nvPr/>
          </p:nvSpPr>
          <p:spPr>
            <a:xfrm>
              <a:off x="4171238" y="2813367"/>
              <a:ext cx="189934" cy="473356"/>
            </a:xfrm>
            <a:custGeom>
              <a:avLst/>
              <a:gdLst/>
              <a:ahLst/>
              <a:cxnLst/>
              <a:rect l="0" t="0" r="0" b="0"/>
              <a:pathLst>
                <a:path>
                  <a:moveTo>
                    <a:pt x="0" y="0"/>
                  </a:moveTo>
                  <a:lnTo>
                    <a:pt x="0" y="486314"/>
                  </a:lnTo>
                  <a:lnTo>
                    <a:pt x="158580" y="4863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10">
              <a:extLst>
                <a:ext uri="{FF2B5EF4-FFF2-40B4-BE49-F238E27FC236}">
                  <a16:creationId xmlns:a16="http://schemas.microsoft.com/office/drawing/2014/main" id="{994B0358-A3E8-5648-B9BF-45DA34531466}"/>
                </a:ext>
              </a:extLst>
            </p:cNvPr>
            <p:cNvSpPr/>
            <p:nvPr/>
          </p:nvSpPr>
          <p:spPr>
            <a:xfrm>
              <a:off x="4677734" y="2082752"/>
              <a:ext cx="766073" cy="216097"/>
            </a:xfrm>
            <a:custGeom>
              <a:avLst/>
              <a:gdLst/>
              <a:ahLst/>
              <a:cxnLst/>
              <a:rect l="0" t="0" r="0" b="0"/>
              <a:pathLst>
                <a:path>
                  <a:moveTo>
                    <a:pt x="639609" y="0"/>
                  </a:moveTo>
                  <a:lnTo>
                    <a:pt x="639609" y="111006"/>
                  </a:lnTo>
                  <a:lnTo>
                    <a:pt x="0" y="111006"/>
                  </a:lnTo>
                  <a:lnTo>
                    <a:pt x="0" y="22201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11">
              <a:extLst>
                <a:ext uri="{FF2B5EF4-FFF2-40B4-BE49-F238E27FC236}">
                  <a16:creationId xmlns:a16="http://schemas.microsoft.com/office/drawing/2014/main" id="{687EED5D-0D24-B64C-9544-38DBE6D7BA7E}"/>
                </a:ext>
              </a:extLst>
            </p:cNvPr>
            <p:cNvSpPr/>
            <p:nvPr/>
          </p:nvSpPr>
          <p:spPr>
            <a:xfrm>
              <a:off x="4136417" y="1352136"/>
              <a:ext cx="1307389" cy="216097"/>
            </a:xfrm>
            <a:custGeom>
              <a:avLst/>
              <a:gdLst/>
              <a:ahLst/>
              <a:cxnLst/>
              <a:rect l="0" t="0" r="0" b="0"/>
              <a:pathLst>
                <a:path>
                  <a:moveTo>
                    <a:pt x="0" y="0"/>
                  </a:moveTo>
                  <a:lnTo>
                    <a:pt x="0" y="111006"/>
                  </a:lnTo>
                  <a:lnTo>
                    <a:pt x="1091565" y="111006"/>
                  </a:lnTo>
                  <a:lnTo>
                    <a:pt x="1091565" y="22201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12">
              <a:extLst>
                <a:ext uri="{FF2B5EF4-FFF2-40B4-BE49-F238E27FC236}">
                  <a16:creationId xmlns:a16="http://schemas.microsoft.com/office/drawing/2014/main" id="{4E05445E-F480-4C45-B86C-95E423283C43}"/>
                </a:ext>
              </a:extLst>
            </p:cNvPr>
            <p:cNvSpPr/>
            <p:nvPr/>
          </p:nvSpPr>
          <p:spPr>
            <a:xfrm>
              <a:off x="2322532" y="2082752"/>
              <a:ext cx="189934" cy="473356"/>
            </a:xfrm>
            <a:custGeom>
              <a:avLst/>
              <a:gdLst/>
              <a:ahLst/>
              <a:cxnLst/>
              <a:rect l="0" t="0" r="0" b="0"/>
              <a:pathLst>
                <a:path>
                  <a:moveTo>
                    <a:pt x="0" y="0"/>
                  </a:moveTo>
                  <a:lnTo>
                    <a:pt x="0" y="486314"/>
                  </a:lnTo>
                  <a:lnTo>
                    <a:pt x="158580" y="4863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a:extLst>
                <a:ext uri="{FF2B5EF4-FFF2-40B4-BE49-F238E27FC236}">
                  <a16:creationId xmlns:a16="http://schemas.microsoft.com/office/drawing/2014/main" id="{1B67C726-E498-FF47-9CF1-1EB8EBDEA7B5}"/>
                </a:ext>
              </a:extLst>
            </p:cNvPr>
            <p:cNvSpPr/>
            <p:nvPr/>
          </p:nvSpPr>
          <p:spPr>
            <a:xfrm>
              <a:off x="2829028" y="1352136"/>
              <a:ext cx="1307389" cy="216097"/>
            </a:xfrm>
            <a:custGeom>
              <a:avLst/>
              <a:gdLst/>
              <a:ahLst/>
              <a:cxnLst/>
              <a:rect l="0" t="0" r="0" b="0"/>
              <a:pathLst>
                <a:path>
                  <a:moveTo>
                    <a:pt x="1091565" y="0"/>
                  </a:moveTo>
                  <a:lnTo>
                    <a:pt x="1091565" y="111006"/>
                  </a:lnTo>
                  <a:lnTo>
                    <a:pt x="0" y="111006"/>
                  </a:lnTo>
                  <a:lnTo>
                    <a:pt x="0" y="22201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14">
              <a:extLst>
                <a:ext uri="{FF2B5EF4-FFF2-40B4-BE49-F238E27FC236}">
                  <a16:creationId xmlns:a16="http://schemas.microsoft.com/office/drawing/2014/main" id="{77C19F14-D6E0-9640-8EE0-80911AE21742}"/>
                </a:ext>
              </a:extLst>
            </p:cNvPr>
            <p:cNvSpPr/>
            <p:nvPr/>
          </p:nvSpPr>
          <p:spPr>
            <a:xfrm>
              <a:off x="2874929" y="621521"/>
              <a:ext cx="1261488" cy="216097"/>
            </a:xfrm>
            <a:custGeom>
              <a:avLst/>
              <a:gdLst/>
              <a:ahLst/>
              <a:cxnLst/>
              <a:rect l="0" t="0" r="0" b="0"/>
              <a:pathLst>
                <a:path>
                  <a:moveTo>
                    <a:pt x="0" y="0"/>
                  </a:moveTo>
                  <a:lnTo>
                    <a:pt x="0" y="111006"/>
                  </a:lnTo>
                  <a:lnTo>
                    <a:pt x="1053241" y="111006"/>
                  </a:lnTo>
                  <a:lnTo>
                    <a:pt x="1053241" y="22201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a:extLst>
                <a:ext uri="{FF2B5EF4-FFF2-40B4-BE49-F238E27FC236}">
                  <a16:creationId xmlns:a16="http://schemas.microsoft.com/office/drawing/2014/main" id="{84237A41-F1EB-5B4B-9A3E-E6D587F7C80F}"/>
                </a:ext>
              </a:extLst>
            </p:cNvPr>
            <p:cNvSpPr/>
            <p:nvPr/>
          </p:nvSpPr>
          <p:spPr>
            <a:xfrm>
              <a:off x="1930000" y="1352136"/>
              <a:ext cx="190466" cy="2665202"/>
            </a:xfrm>
            <a:custGeom>
              <a:avLst/>
              <a:gdLst/>
              <a:ahLst/>
              <a:cxnLst/>
              <a:rect l="0" t="0" r="0" b="0"/>
              <a:pathLst>
                <a:path>
                  <a:moveTo>
                    <a:pt x="159024" y="0"/>
                  </a:moveTo>
                  <a:lnTo>
                    <a:pt x="159024" y="2738163"/>
                  </a:lnTo>
                  <a:lnTo>
                    <a:pt x="0" y="273816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16">
              <a:extLst>
                <a:ext uri="{FF2B5EF4-FFF2-40B4-BE49-F238E27FC236}">
                  <a16:creationId xmlns:a16="http://schemas.microsoft.com/office/drawing/2014/main" id="{28845FD3-FE58-0A4D-9883-AFBE9DA98AEF}"/>
                </a:ext>
              </a:extLst>
            </p:cNvPr>
            <p:cNvSpPr/>
            <p:nvPr/>
          </p:nvSpPr>
          <p:spPr>
            <a:xfrm>
              <a:off x="1930000" y="1352136"/>
              <a:ext cx="190466" cy="1934587"/>
            </a:xfrm>
            <a:custGeom>
              <a:avLst/>
              <a:gdLst/>
              <a:ahLst/>
              <a:cxnLst/>
              <a:rect l="0" t="0" r="0" b="0"/>
              <a:pathLst>
                <a:path>
                  <a:moveTo>
                    <a:pt x="159024" y="0"/>
                  </a:moveTo>
                  <a:lnTo>
                    <a:pt x="159024" y="1987547"/>
                  </a:lnTo>
                  <a:lnTo>
                    <a:pt x="0" y="198754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17">
              <a:extLst>
                <a:ext uri="{FF2B5EF4-FFF2-40B4-BE49-F238E27FC236}">
                  <a16:creationId xmlns:a16="http://schemas.microsoft.com/office/drawing/2014/main" id="{6F2F6370-975A-804C-A98E-6761578F4EE9}"/>
                </a:ext>
              </a:extLst>
            </p:cNvPr>
            <p:cNvSpPr/>
            <p:nvPr/>
          </p:nvSpPr>
          <p:spPr>
            <a:xfrm>
              <a:off x="1930000" y="1352136"/>
              <a:ext cx="190466" cy="1203972"/>
            </a:xfrm>
            <a:custGeom>
              <a:avLst/>
              <a:gdLst/>
              <a:ahLst/>
              <a:cxnLst/>
              <a:rect l="0" t="0" r="0" b="0"/>
              <a:pathLst>
                <a:path>
                  <a:moveTo>
                    <a:pt x="159024" y="0"/>
                  </a:moveTo>
                  <a:lnTo>
                    <a:pt x="159024" y="1236931"/>
                  </a:lnTo>
                  <a:lnTo>
                    <a:pt x="0" y="123693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Freeform 18">
              <a:extLst>
                <a:ext uri="{FF2B5EF4-FFF2-40B4-BE49-F238E27FC236}">
                  <a16:creationId xmlns:a16="http://schemas.microsoft.com/office/drawing/2014/main" id="{A36EFB12-02F3-C249-B21C-6A5596F5B784}"/>
                </a:ext>
              </a:extLst>
            </p:cNvPr>
            <p:cNvSpPr/>
            <p:nvPr/>
          </p:nvSpPr>
          <p:spPr>
            <a:xfrm>
              <a:off x="1930000" y="1352136"/>
              <a:ext cx="190466" cy="473356"/>
            </a:xfrm>
            <a:custGeom>
              <a:avLst/>
              <a:gdLst/>
              <a:ahLst/>
              <a:cxnLst/>
              <a:rect l="0" t="0" r="0" b="0"/>
              <a:pathLst>
                <a:path>
                  <a:moveTo>
                    <a:pt x="159024" y="0"/>
                  </a:moveTo>
                  <a:lnTo>
                    <a:pt x="159024" y="486314"/>
                  </a:lnTo>
                  <a:lnTo>
                    <a:pt x="0" y="4863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Freeform 19">
              <a:extLst>
                <a:ext uri="{FF2B5EF4-FFF2-40B4-BE49-F238E27FC236}">
                  <a16:creationId xmlns:a16="http://schemas.microsoft.com/office/drawing/2014/main" id="{2F544C0A-B02C-924F-943E-B49FF08C7EDE}"/>
                </a:ext>
              </a:extLst>
            </p:cNvPr>
            <p:cNvSpPr/>
            <p:nvPr/>
          </p:nvSpPr>
          <p:spPr>
            <a:xfrm>
              <a:off x="1613972" y="621521"/>
              <a:ext cx="1260956" cy="216097"/>
            </a:xfrm>
            <a:custGeom>
              <a:avLst/>
              <a:gdLst/>
              <a:ahLst/>
              <a:cxnLst/>
              <a:rect l="0" t="0" r="0" b="0"/>
              <a:pathLst>
                <a:path>
                  <a:moveTo>
                    <a:pt x="1052797" y="0"/>
                  </a:moveTo>
                  <a:lnTo>
                    <a:pt x="1052797" y="111006"/>
                  </a:lnTo>
                  <a:lnTo>
                    <a:pt x="0" y="111006"/>
                  </a:lnTo>
                  <a:lnTo>
                    <a:pt x="0" y="22201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Freeform 20">
              <a:extLst>
                <a:ext uri="{FF2B5EF4-FFF2-40B4-BE49-F238E27FC236}">
                  <a16:creationId xmlns:a16="http://schemas.microsoft.com/office/drawing/2014/main" id="{6E6CF542-3C9E-A946-89AA-BF360DD13934}"/>
                </a:ext>
              </a:extLst>
            </p:cNvPr>
            <p:cNvSpPr/>
            <p:nvPr/>
          </p:nvSpPr>
          <p:spPr>
            <a:xfrm>
              <a:off x="2241810" y="107003"/>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All Studies</a:t>
              </a:r>
            </a:p>
          </p:txBody>
        </p:sp>
        <p:sp>
          <p:nvSpPr>
            <p:cNvPr id="22" name="Freeform 21">
              <a:extLst>
                <a:ext uri="{FF2B5EF4-FFF2-40B4-BE49-F238E27FC236}">
                  <a16:creationId xmlns:a16="http://schemas.microsoft.com/office/drawing/2014/main" id="{6578E1B8-CEC2-D747-B152-22A08B85D155}"/>
                </a:ext>
              </a:extLst>
            </p:cNvPr>
            <p:cNvSpPr/>
            <p:nvPr/>
          </p:nvSpPr>
          <p:spPr>
            <a:xfrm>
              <a:off x="980854" y="837618"/>
              <a:ext cx="1341678"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srgbClr val="F3EB39"/>
                  </a:solidFill>
                  <a:effectLst/>
                  <a:uLnTx/>
                  <a:uFillTx/>
                  <a:latin typeface="Arial"/>
                  <a:ea typeface="+mn-ea"/>
                  <a:cs typeface="+mn-cs"/>
                </a:rPr>
                <a:t>Descriptive (PO)</a:t>
              </a:r>
            </a:p>
          </p:txBody>
        </p:sp>
        <p:sp>
          <p:nvSpPr>
            <p:cNvPr id="23" name="Freeform 22">
              <a:extLst>
                <a:ext uri="{FF2B5EF4-FFF2-40B4-BE49-F238E27FC236}">
                  <a16:creationId xmlns:a16="http://schemas.microsoft.com/office/drawing/2014/main" id="{27F9E28B-7EB9-9646-9A6D-6181F35F37FE}"/>
                </a:ext>
              </a:extLst>
            </p:cNvPr>
            <p:cNvSpPr/>
            <p:nvPr/>
          </p:nvSpPr>
          <p:spPr>
            <a:xfrm>
              <a:off x="663762" y="1568234"/>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Case report</a:t>
              </a:r>
            </a:p>
          </p:txBody>
        </p:sp>
        <p:sp>
          <p:nvSpPr>
            <p:cNvPr id="24" name="Freeform 23">
              <a:extLst>
                <a:ext uri="{FF2B5EF4-FFF2-40B4-BE49-F238E27FC236}">
                  <a16:creationId xmlns:a16="http://schemas.microsoft.com/office/drawing/2014/main" id="{FDA71213-C6C3-704F-8CF5-AF890275CC92}"/>
                </a:ext>
              </a:extLst>
            </p:cNvPr>
            <p:cNvSpPr/>
            <p:nvPr/>
          </p:nvSpPr>
          <p:spPr>
            <a:xfrm>
              <a:off x="663762" y="2298850"/>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Case series</a:t>
              </a:r>
            </a:p>
          </p:txBody>
        </p:sp>
        <p:sp>
          <p:nvSpPr>
            <p:cNvPr id="25" name="Freeform 24">
              <a:extLst>
                <a:ext uri="{FF2B5EF4-FFF2-40B4-BE49-F238E27FC236}">
                  <a16:creationId xmlns:a16="http://schemas.microsoft.com/office/drawing/2014/main" id="{BD0CFCF9-DF98-544A-BA85-52D1A0EC7099}"/>
                </a:ext>
              </a:extLst>
            </p:cNvPr>
            <p:cNvSpPr/>
            <p:nvPr/>
          </p:nvSpPr>
          <p:spPr>
            <a:xfrm>
              <a:off x="663762" y="3029465"/>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a:solidFill>
              <a:schemeClr val="accent1">
                <a:lumMod val="25000"/>
                <a:lumOff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a:ln>
                    <a:noFill/>
                  </a:ln>
                  <a:solidFill>
                    <a:srgbClr val="112025"/>
                  </a:solidFill>
                  <a:effectLst/>
                  <a:uLnTx/>
                  <a:uFillTx/>
                  <a:latin typeface="Arial"/>
                  <a:ea typeface="+mn-ea"/>
                  <a:cs typeface="+mn-cs"/>
                </a:rPr>
                <a:t>Cross-sectional (survey)</a:t>
              </a:r>
              <a:endParaRPr kumimoji="0" lang="en-US" sz="1200" b="0" i="0" u="none" strike="noStrike" kern="1200" cap="none" spc="0" normalizeH="0" baseline="0" noProof="0" dirty="0">
                <a:ln>
                  <a:noFill/>
                </a:ln>
                <a:solidFill>
                  <a:srgbClr val="112025"/>
                </a:solidFill>
                <a:effectLst/>
                <a:uLnTx/>
                <a:uFillTx/>
                <a:latin typeface="Arial"/>
                <a:ea typeface="+mn-ea"/>
                <a:cs typeface="+mn-cs"/>
              </a:endParaRPr>
            </a:p>
          </p:txBody>
        </p:sp>
        <p:sp>
          <p:nvSpPr>
            <p:cNvPr id="26" name="Freeform 25">
              <a:extLst>
                <a:ext uri="{FF2B5EF4-FFF2-40B4-BE49-F238E27FC236}">
                  <a16:creationId xmlns:a16="http://schemas.microsoft.com/office/drawing/2014/main" id="{ACE0D7C5-E2BA-C246-81E6-47FD598CE34C}"/>
                </a:ext>
              </a:extLst>
            </p:cNvPr>
            <p:cNvSpPr/>
            <p:nvPr/>
          </p:nvSpPr>
          <p:spPr>
            <a:xfrm>
              <a:off x="663762" y="3760081"/>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Qualitative</a:t>
              </a:r>
            </a:p>
          </p:txBody>
        </p:sp>
        <p:sp>
          <p:nvSpPr>
            <p:cNvPr id="27" name="Freeform 26">
              <a:extLst>
                <a:ext uri="{FF2B5EF4-FFF2-40B4-BE49-F238E27FC236}">
                  <a16:creationId xmlns:a16="http://schemas.microsoft.com/office/drawing/2014/main" id="{0992B724-FD24-9243-8E3C-EC91734DA887}"/>
                </a:ext>
              </a:extLst>
            </p:cNvPr>
            <p:cNvSpPr/>
            <p:nvPr/>
          </p:nvSpPr>
          <p:spPr>
            <a:xfrm>
              <a:off x="3456865" y="837618"/>
              <a:ext cx="1388114"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srgbClr val="F3EB39"/>
                  </a:solidFill>
                  <a:effectLst/>
                  <a:uLnTx/>
                  <a:uFillTx/>
                  <a:latin typeface="Arial"/>
                  <a:ea typeface="+mn-ea"/>
                  <a:cs typeface="+mn-cs"/>
                </a:rPr>
                <a:t>Analytical (PICO)</a:t>
              </a:r>
            </a:p>
          </p:txBody>
        </p:sp>
        <p:sp>
          <p:nvSpPr>
            <p:cNvPr id="28" name="Freeform 27">
              <a:extLst>
                <a:ext uri="{FF2B5EF4-FFF2-40B4-BE49-F238E27FC236}">
                  <a16:creationId xmlns:a16="http://schemas.microsoft.com/office/drawing/2014/main" id="{A8605B5F-6871-8847-A4D7-922498ED5107}"/>
                </a:ext>
              </a:extLst>
            </p:cNvPr>
            <p:cNvSpPr/>
            <p:nvPr/>
          </p:nvSpPr>
          <p:spPr>
            <a:xfrm>
              <a:off x="2195909" y="1568234"/>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Experimental</a:t>
              </a:r>
            </a:p>
          </p:txBody>
        </p:sp>
        <p:sp>
          <p:nvSpPr>
            <p:cNvPr id="29" name="Freeform 28">
              <a:extLst>
                <a:ext uri="{FF2B5EF4-FFF2-40B4-BE49-F238E27FC236}">
                  <a16:creationId xmlns:a16="http://schemas.microsoft.com/office/drawing/2014/main" id="{18DBCA25-1F34-634A-A776-60F609E28405}"/>
                </a:ext>
              </a:extLst>
            </p:cNvPr>
            <p:cNvSpPr/>
            <p:nvPr/>
          </p:nvSpPr>
          <p:spPr>
            <a:xfrm>
              <a:off x="2512468" y="2298850"/>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Randomized Clinical Trials (RCTs)</a:t>
              </a:r>
            </a:p>
          </p:txBody>
        </p:sp>
        <p:sp>
          <p:nvSpPr>
            <p:cNvPr id="30" name="Freeform 29">
              <a:extLst>
                <a:ext uri="{FF2B5EF4-FFF2-40B4-BE49-F238E27FC236}">
                  <a16:creationId xmlns:a16="http://schemas.microsoft.com/office/drawing/2014/main" id="{6A306EB7-1D02-A445-BA3D-8ABCEC292362}"/>
                </a:ext>
              </a:extLst>
            </p:cNvPr>
            <p:cNvSpPr/>
            <p:nvPr/>
          </p:nvSpPr>
          <p:spPr>
            <a:xfrm>
              <a:off x="4810688" y="1568234"/>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Observational </a:t>
              </a:r>
            </a:p>
          </p:txBody>
        </p:sp>
        <p:sp>
          <p:nvSpPr>
            <p:cNvPr id="31" name="Freeform 30">
              <a:extLst>
                <a:ext uri="{FF2B5EF4-FFF2-40B4-BE49-F238E27FC236}">
                  <a16:creationId xmlns:a16="http://schemas.microsoft.com/office/drawing/2014/main" id="{BEE3EE4E-3F53-1F44-A15D-C70829982186}"/>
                </a:ext>
              </a:extLst>
            </p:cNvPr>
            <p:cNvSpPr/>
            <p:nvPr/>
          </p:nvSpPr>
          <p:spPr>
            <a:xfrm>
              <a:off x="4044615" y="2298850"/>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Group data</a:t>
              </a:r>
            </a:p>
          </p:txBody>
        </p:sp>
        <p:sp>
          <p:nvSpPr>
            <p:cNvPr id="32" name="Freeform 31">
              <a:extLst>
                <a:ext uri="{FF2B5EF4-FFF2-40B4-BE49-F238E27FC236}">
                  <a16:creationId xmlns:a16="http://schemas.microsoft.com/office/drawing/2014/main" id="{3C04FE72-DC6A-694C-91A3-6634CF7BF557}"/>
                </a:ext>
              </a:extLst>
            </p:cNvPr>
            <p:cNvSpPr/>
            <p:nvPr/>
          </p:nvSpPr>
          <p:spPr>
            <a:xfrm>
              <a:off x="4361174" y="3029465"/>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Ecological  study</a:t>
              </a:r>
            </a:p>
          </p:txBody>
        </p:sp>
        <p:sp>
          <p:nvSpPr>
            <p:cNvPr id="33" name="Freeform 32">
              <a:extLst>
                <a:ext uri="{FF2B5EF4-FFF2-40B4-BE49-F238E27FC236}">
                  <a16:creationId xmlns:a16="http://schemas.microsoft.com/office/drawing/2014/main" id="{306133D7-BE79-FF46-B7B2-AB512751B7FF}"/>
                </a:ext>
              </a:extLst>
            </p:cNvPr>
            <p:cNvSpPr/>
            <p:nvPr/>
          </p:nvSpPr>
          <p:spPr>
            <a:xfrm>
              <a:off x="5576762" y="2298850"/>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a:solidFill>
              <a:srgbClr val="1C353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a:ea typeface="+mn-ea"/>
                  <a:cs typeface="+mn-cs"/>
                </a:rPr>
                <a:t>Individual</a:t>
              </a: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34" name="Freeform 33">
              <a:extLst>
                <a:ext uri="{FF2B5EF4-FFF2-40B4-BE49-F238E27FC236}">
                  <a16:creationId xmlns:a16="http://schemas.microsoft.com/office/drawing/2014/main" id="{E0C8FEE9-3137-A74D-A760-E66D691BDA8F}"/>
                </a:ext>
              </a:extLst>
            </p:cNvPr>
            <p:cNvSpPr/>
            <p:nvPr/>
          </p:nvSpPr>
          <p:spPr>
            <a:xfrm>
              <a:off x="5893320" y="3029465"/>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a:solidFill>
              <a:schemeClr val="accent1">
                <a:lumMod val="25000"/>
                <a:lumOff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a:ln>
                    <a:noFill/>
                  </a:ln>
                  <a:solidFill>
                    <a:srgbClr val="112025"/>
                  </a:solidFill>
                  <a:effectLst/>
                  <a:uLnTx/>
                  <a:uFillTx/>
                  <a:latin typeface="Arial"/>
                  <a:ea typeface="+mn-ea"/>
                  <a:cs typeface="+mn-cs"/>
                </a:rPr>
                <a:t>Cross-sectional (analytical)</a:t>
              </a: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35" name="Freeform 34">
              <a:extLst>
                <a:ext uri="{FF2B5EF4-FFF2-40B4-BE49-F238E27FC236}">
                  <a16:creationId xmlns:a16="http://schemas.microsoft.com/office/drawing/2014/main" id="{543EE9FA-F980-B244-8E8E-CD2FF0FF9876}"/>
                </a:ext>
              </a:extLst>
            </p:cNvPr>
            <p:cNvSpPr/>
            <p:nvPr/>
          </p:nvSpPr>
          <p:spPr>
            <a:xfrm>
              <a:off x="5893320" y="3760081"/>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a:solidFill>
              <a:srgbClr val="1C353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a:ea typeface="+mn-ea"/>
                  <a:cs typeface="+mn-cs"/>
                </a:rPr>
                <a:t>Cohort</a:t>
              </a: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36" name="Freeform 35">
              <a:extLst>
                <a:ext uri="{FF2B5EF4-FFF2-40B4-BE49-F238E27FC236}">
                  <a16:creationId xmlns:a16="http://schemas.microsoft.com/office/drawing/2014/main" id="{F038B959-76AD-9540-996C-A19DE4EF9EF3}"/>
                </a:ext>
              </a:extLst>
            </p:cNvPr>
            <p:cNvSpPr/>
            <p:nvPr/>
          </p:nvSpPr>
          <p:spPr>
            <a:xfrm>
              <a:off x="5893320" y="4490696"/>
              <a:ext cx="1266237" cy="514518"/>
            </a:xfrm>
            <a:custGeom>
              <a:avLst/>
              <a:gdLst>
                <a:gd name="connsiteX0" fmla="*/ 0 w 1057206"/>
                <a:gd name="connsiteY0" fmla="*/ 0 h 528603"/>
                <a:gd name="connsiteX1" fmla="*/ 1057206 w 1057206"/>
                <a:gd name="connsiteY1" fmla="*/ 0 h 528603"/>
                <a:gd name="connsiteX2" fmla="*/ 1057206 w 1057206"/>
                <a:gd name="connsiteY2" fmla="*/ 528603 h 528603"/>
                <a:gd name="connsiteX3" fmla="*/ 0 w 1057206"/>
                <a:gd name="connsiteY3" fmla="*/ 528603 h 528603"/>
                <a:gd name="connsiteX4" fmla="*/ 0 w 1057206"/>
                <a:gd name="connsiteY4" fmla="*/ 0 h 52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06" h="528603">
                  <a:moveTo>
                    <a:pt x="0" y="0"/>
                  </a:moveTo>
                  <a:lnTo>
                    <a:pt x="1057206" y="0"/>
                  </a:lnTo>
                  <a:lnTo>
                    <a:pt x="1057206" y="528603"/>
                  </a:lnTo>
                  <a:lnTo>
                    <a:pt x="0" y="528603"/>
                  </a:lnTo>
                  <a:lnTo>
                    <a:pt x="0" y="0"/>
                  </a:lnTo>
                  <a:close/>
                </a:path>
              </a:pathLst>
            </a:custGeom>
            <a:solidFill>
              <a:srgbClr val="1C353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a:ea typeface="+mn-ea"/>
                  <a:cs typeface="+mn-cs"/>
                </a:rPr>
                <a:t>Case-Control</a:t>
              </a: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3" name="Left Brace 2">
            <a:extLst>
              <a:ext uri="{FF2B5EF4-FFF2-40B4-BE49-F238E27FC236}">
                <a16:creationId xmlns:a16="http://schemas.microsoft.com/office/drawing/2014/main" id="{CC2AB15B-B3E1-9644-8633-30C0CC90CA83}"/>
              </a:ext>
            </a:extLst>
          </p:cNvPr>
          <p:cNvSpPr/>
          <p:nvPr/>
        </p:nvSpPr>
        <p:spPr>
          <a:xfrm>
            <a:off x="1128450" y="808435"/>
            <a:ext cx="359923" cy="3653078"/>
          </a:xfrm>
          <a:prstGeom prst="leftBrace">
            <a:avLst/>
          </a:prstGeom>
          <a:ln w="254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4141"/>
              </a:solidFill>
              <a:effectLst/>
              <a:uLnTx/>
              <a:uFillTx/>
              <a:latin typeface="Arial"/>
              <a:ea typeface="+mn-ea"/>
              <a:cs typeface="+mn-cs"/>
            </a:endParaRPr>
          </a:p>
        </p:txBody>
      </p:sp>
      <p:sp>
        <p:nvSpPr>
          <p:cNvPr id="4" name="TextBox 3">
            <a:extLst>
              <a:ext uri="{FF2B5EF4-FFF2-40B4-BE49-F238E27FC236}">
                <a16:creationId xmlns:a16="http://schemas.microsoft.com/office/drawing/2014/main" id="{73A1AD1F-B20B-BB4C-A0D3-0FA3F9988573}"/>
              </a:ext>
            </a:extLst>
          </p:cNvPr>
          <p:cNvSpPr txBox="1"/>
          <p:nvPr/>
        </p:nvSpPr>
        <p:spPr>
          <a:xfrm>
            <a:off x="527112" y="808435"/>
            <a:ext cx="461665" cy="3653078"/>
          </a:xfrm>
          <a:prstGeom prst="rect">
            <a:avLst/>
          </a:prstGeom>
          <a:noFill/>
          <a:ln w="15875">
            <a:solidFill>
              <a:srgbClr val="112025"/>
            </a:solidFill>
          </a:ln>
        </p:spPr>
        <p:txBody>
          <a:bodyPr vert="vert270"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414141"/>
                </a:solidFill>
                <a:effectLst/>
                <a:uLnTx/>
                <a:uFillTx/>
                <a:latin typeface="Arial"/>
                <a:ea typeface="+mn-ea"/>
                <a:cs typeface="+mn-cs"/>
              </a:rPr>
              <a:t>Generates</a:t>
            </a:r>
            <a:r>
              <a:rPr kumimoji="0" lang="en-US" sz="1800" b="1" i="0" u="none" strike="noStrike" kern="1200" cap="none" spc="0" normalizeH="0" baseline="0" noProof="0" dirty="0">
                <a:ln>
                  <a:noFill/>
                </a:ln>
                <a:solidFill>
                  <a:srgbClr val="414141"/>
                </a:solidFill>
                <a:effectLst/>
                <a:uLnTx/>
                <a:uFillTx/>
                <a:latin typeface="Arial"/>
                <a:ea typeface="+mn-ea"/>
                <a:cs typeface="+mn-cs"/>
              </a:rPr>
              <a:t> Hypotheses</a:t>
            </a:r>
          </a:p>
        </p:txBody>
      </p:sp>
      <p:sp>
        <p:nvSpPr>
          <p:cNvPr id="5" name="Right Brace 4">
            <a:extLst>
              <a:ext uri="{FF2B5EF4-FFF2-40B4-BE49-F238E27FC236}">
                <a16:creationId xmlns:a16="http://schemas.microsoft.com/office/drawing/2014/main" id="{A014E009-E3C0-7848-BF67-5EF47E837E58}"/>
              </a:ext>
            </a:extLst>
          </p:cNvPr>
          <p:cNvSpPr/>
          <p:nvPr/>
        </p:nvSpPr>
        <p:spPr>
          <a:xfrm>
            <a:off x="8027310" y="1322953"/>
            <a:ext cx="400151" cy="3725702"/>
          </a:xfrm>
          <a:prstGeom prst="rightBrace">
            <a:avLst>
              <a:gd name="adj1" fmla="val 8333"/>
              <a:gd name="adj2" fmla="val 50436"/>
            </a:avLst>
          </a:prstGeom>
          <a:ln w="254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4141"/>
              </a:solidFill>
              <a:effectLst/>
              <a:uLnTx/>
              <a:uFillTx/>
              <a:latin typeface="Arial"/>
              <a:ea typeface="+mn-ea"/>
              <a:cs typeface="+mn-cs"/>
            </a:endParaRPr>
          </a:p>
        </p:txBody>
      </p:sp>
      <p:sp>
        <p:nvSpPr>
          <p:cNvPr id="37" name="TextBox 36">
            <a:extLst>
              <a:ext uri="{FF2B5EF4-FFF2-40B4-BE49-F238E27FC236}">
                <a16:creationId xmlns:a16="http://schemas.microsoft.com/office/drawing/2014/main" id="{F7CF76FC-56D1-CB40-80D4-76B167694D05}"/>
              </a:ext>
            </a:extLst>
          </p:cNvPr>
          <p:cNvSpPr txBox="1"/>
          <p:nvPr/>
        </p:nvSpPr>
        <p:spPr>
          <a:xfrm>
            <a:off x="8515323" y="1322953"/>
            <a:ext cx="461665" cy="3653078"/>
          </a:xfrm>
          <a:prstGeom prst="rect">
            <a:avLst/>
          </a:prstGeom>
          <a:noFill/>
          <a:ln w="19050">
            <a:solidFill>
              <a:srgbClr val="112025"/>
            </a:solidFill>
          </a:ln>
        </p:spPr>
        <p:txBody>
          <a:bodyPr vert="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414141"/>
                </a:solidFill>
                <a:effectLst/>
                <a:uLnTx/>
                <a:uFillTx/>
                <a:latin typeface="Arial"/>
                <a:ea typeface="+mn-ea"/>
                <a:cs typeface="+mn-cs"/>
              </a:rPr>
              <a:t>Tests</a:t>
            </a:r>
            <a:r>
              <a:rPr kumimoji="0" lang="en-US" sz="1800" b="1" i="0" u="none" strike="noStrike" kern="1200" cap="none" spc="0" normalizeH="0" baseline="0" noProof="0" dirty="0">
                <a:ln>
                  <a:noFill/>
                </a:ln>
                <a:solidFill>
                  <a:srgbClr val="414141"/>
                </a:solidFill>
                <a:effectLst/>
                <a:uLnTx/>
                <a:uFillTx/>
                <a:latin typeface="Arial"/>
                <a:ea typeface="+mn-ea"/>
                <a:cs typeface="+mn-cs"/>
              </a:rPr>
              <a:t> Hypotheses</a:t>
            </a:r>
          </a:p>
        </p:txBody>
      </p:sp>
    </p:spTree>
    <p:extLst>
      <p:ext uri="{BB962C8B-B14F-4D97-AF65-F5344CB8AC3E}">
        <p14:creationId xmlns:p14="http://schemas.microsoft.com/office/powerpoint/2010/main" val="1654195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B069D07-B29E-6844-9AD4-3DD5DBC7A810}"/>
              </a:ext>
            </a:extLst>
          </p:cNvPr>
          <p:cNvSpPr>
            <a:spLocks noGrp="1"/>
          </p:cNvSpPr>
          <p:nvPr>
            <p:ph type="body" sz="quarter" idx="10"/>
          </p:nvPr>
        </p:nvSpPr>
        <p:spPr>
          <a:xfrm>
            <a:off x="899678" y="1504330"/>
            <a:ext cx="7809425" cy="1116013"/>
          </a:xfrm>
        </p:spPr>
        <p:txBody>
          <a:bodyPr/>
          <a:lstStyle/>
          <a:p>
            <a:r>
              <a:rPr lang="en-US" sz="2400" dirty="0"/>
              <a:t>A cohort study is an analytical observational study in which a </a:t>
            </a:r>
            <a:r>
              <a:rPr lang="en-US" sz="2400" b="1" u="sng" dirty="0"/>
              <a:t>group of people </a:t>
            </a:r>
            <a:r>
              <a:rPr lang="en-US" sz="2400" dirty="0"/>
              <a:t>with a common characteristic is </a:t>
            </a:r>
            <a:r>
              <a:rPr lang="en-US" sz="2400" b="1" u="sng" dirty="0"/>
              <a:t>followed over time</a:t>
            </a:r>
            <a:r>
              <a:rPr lang="en-US" sz="2400" dirty="0"/>
              <a:t> to find how many reach a certain health outcome of interest (disease, condition, event, death, or a change in health status or behavior). </a:t>
            </a:r>
            <a:endParaRPr lang="en-US" sz="1000" dirty="0"/>
          </a:p>
          <a:p>
            <a:endParaRPr lang="en-US" sz="1100" dirty="0"/>
          </a:p>
          <a:p>
            <a:endParaRPr lang="en-US" sz="1100" dirty="0"/>
          </a:p>
        </p:txBody>
      </p:sp>
    </p:spTree>
    <p:extLst>
      <p:ext uri="{BB962C8B-B14F-4D97-AF65-F5344CB8AC3E}">
        <p14:creationId xmlns:p14="http://schemas.microsoft.com/office/powerpoint/2010/main" val="530905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E89CC8-DCF4-464C-9BD3-B8E73876C261}"/>
              </a:ext>
            </a:extLst>
          </p:cNvPr>
          <p:cNvSpPr>
            <a:spLocks noGrp="1"/>
          </p:cNvSpPr>
          <p:nvPr>
            <p:ph type="body" sz="quarter" idx="10"/>
          </p:nvPr>
        </p:nvSpPr>
        <p:spPr>
          <a:xfrm>
            <a:off x="690682" y="1193218"/>
            <a:ext cx="7788275" cy="3454400"/>
          </a:xfrm>
        </p:spPr>
        <p:txBody>
          <a:bodyPr>
            <a:normAutofit fontScale="70000" lnSpcReduction="20000"/>
          </a:bodyPr>
          <a:lstStyle/>
          <a:p>
            <a:pPr marL="457200" indent="-457200" algn="l">
              <a:buFont typeface="Arial" panose="020B0604020202020204" pitchFamily="34" charset="0"/>
              <a:buChar char="•"/>
            </a:pPr>
            <a:r>
              <a:rPr lang="en-US" dirty="0"/>
              <a:t>Term </a:t>
            </a:r>
            <a:r>
              <a:rPr lang="en-US" b="1" u="sng" dirty="0"/>
              <a:t>"cohort" </a:t>
            </a:r>
            <a:r>
              <a:rPr lang="en-US" dirty="0"/>
              <a:t>is defined as a group of people, usually 100 or more in size, who share a common characteristic or experience within a defined time period (e.g., age, occupation, exposure to a drug or vaccine, pregnancy, and insured persons). </a:t>
            </a:r>
          </a:p>
          <a:p>
            <a:pPr marL="457200" indent="-457200" algn="l">
              <a:buFont typeface="Arial" panose="020B0604020202020204" pitchFamily="34" charset="0"/>
              <a:buChar char="•"/>
            </a:pPr>
            <a:endParaRPr lang="en-US" dirty="0"/>
          </a:p>
          <a:p>
            <a:pPr marL="457200" indent="-457200" algn="l">
              <a:buFont typeface="Arial" panose="020B0604020202020204" pitchFamily="34" charset="0"/>
              <a:buChar char="•"/>
            </a:pPr>
            <a:r>
              <a:rPr lang="en-US" dirty="0"/>
              <a:t>The </a:t>
            </a:r>
            <a:r>
              <a:rPr lang="en-US" b="1" u="sng" dirty="0"/>
              <a:t>comparison group</a:t>
            </a:r>
            <a:r>
              <a:rPr lang="en-US" dirty="0"/>
              <a:t> may be the general population from which the cohort is drawn, or it may be another cohort of persons thought to have had little or no exposure to the substance in question, but otherwise similar. </a:t>
            </a:r>
          </a:p>
          <a:p>
            <a:pPr algn="l"/>
            <a:endParaRPr lang="en-US" dirty="0"/>
          </a:p>
        </p:txBody>
      </p:sp>
    </p:spTree>
    <p:extLst>
      <p:ext uri="{BB962C8B-B14F-4D97-AF65-F5344CB8AC3E}">
        <p14:creationId xmlns:p14="http://schemas.microsoft.com/office/powerpoint/2010/main" val="379150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3BFAD15-9872-3E4F-9DB0-C417F5D2C9C3}"/>
              </a:ext>
            </a:extLst>
          </p:cNvPr>
          <p:cNvPicPr>
            <a:picLocks noChangeAspect="1"/>
          </p:cNvPicPr>
          <p:nvPr/>
        </p:nvPicPr>
        <p:blipFill>
          <a:blip r:embed="rId3"/>
          <a:stretch>
            <a:fillRect/>
          </a:stretch>
        </p:blipFill>
        <p:spPr>
          <a:xfrm>
            <a:off x="414054" y="423747"/>
            <a:ext cx="4423447" cy="2280228"/>
          </a:xfrm>
          <a:prstGeom prst="rect">
            <a:avLst/>
          </a:prstGeom>
        </p:spPr>
      </p:pic>
      <p:pic>
        <p:nvPicPr>
          <p:cNvPr id="7" name="Picture 6">
            <a:extLst>
              <a:ext uri="{FF2B5EF4-FFF2-40B4-BE49-F238E27FC236}">
                <a16:creationId xmlns:a16="http://schemas.microsoft.com/office/drawing/2014/main" id="{8320F00E-8627-F444-BF71-36F1E8E0E4D7}"/>
              </a:ext>
            </a:extLst>
          </p:cNvPr>
          <p:cNvPicPr>
            <a:picLocks noChangeAspect="1"/>
          </p:cNvPicPr>
          <p:nvPr/>
        </p:nvPicPr>
        <p:blipFill>
          <a:blip r:embed="rId4"/>
          <a:stretch>
            <a:fillRect/>
          </a:stretch>
        </p:blipFill>
        <p:spPr>
          <a:xfrm>
            <a:off x="4612889" y="423747"/>
            <a:ext cx="3942089" cy="2280228"/>
          </a:xfrm>
          <a:prstGeom prst="rect">
            <a:avLst/>
          </a:prstGeom>
        </p:spPr>
      </p:pic>
      <p:sp>
        <p:nvSpPr>
          <p:cNvPr id="9" name="TextBox 8">
            <a:extLst>
              <a:ext uri="{FF2B5EF4-FFF2-40B4-BE49-F238E27FC236}">
                <a16:creationId xmlns:a16="http://schemas.microsoft.com/office/drawing/2014/main" id="{415E6CCF-762E-7544-9665-FF4A37A6FD9E}"/>
              </a:ext>
            </a:extLst>
          </p:cNvPr>
          <p:cNvSpPr txBox="1"/>
          <p:nvPr/>
        </p:nvSpPr>
        <p:spPr>
          <a:xfrm>
            <a:off x="3514092" y="3040698"/>
            <a:ext cx="1994610" cy="1754326"/>
          </a:xfrm>
          <a:prstGeom prst="rect">
            <a:avLst/>
          </a:prstGeom>
          <a:noFill/>
          <a:ln w="19050">
            <a:solidFill>
              <a:schemeClr val="accent1"/>
            </a:solidFill>
          </a:ln>
        </p:spPr>
        <p:txBody>
          <a:bodyPr wrap="square" rtlCol="0">
            <a:spAutoFit/>
          </a:bodyPr>
          <a:lstStyle/>
          <a:p>
            <a:r>
              <a:rPr lang="en-US" sz="1200" b="1" dirty="0">
                <a:solidFill>
                  <a:srgbClr val="FF0000"/>
                </a:solidFill>
              </a:rPr>
              <a:t>Two types </a:t>
            </a:r>
            <a:r>
              <a:rPr lang="en-US" sz="1200" b="1" dirty="0"/>
              <a:t>of cohort studies have been distinguished on the </a:t>
            </a:r>
            <a:r>
              <a:rPr lang="en-US" sz="1200" b="1" dirty="0">
                <a:solidFill>
                  <a:srgbClr val="FF0000"/>
                </a:solidFill>
              </a:rPr>
              <a:t>basis of the time </a:t>
            </a:r>
            <a:r>
              <a:rPr lang="en-US" sz="1200" b="1" dirty="0"/>
              <a:t>of </a:t>
            </a:r>
            <a:r>
              <a:rPr lang="en-US" sz="1200" b="1" dirty="0">
                <a:solidFill>
                  <a:srgbClr val="FF0000"/>
                </a:solidFill>
              </a:rPr>
              <a:t>occurrence of disease </a:t>
            </a:r>
            <a:r>
              <a:rPr lang="en-US" sz="1200" b="1" dirty="0"/>
              <a:t>in relation to the time at which </a:t>
            </a:r>
            <a:r>
              <a:rPr lang="en-US" sz="1200" b="1" dirty="0">
                <a:solidFill>
                  <a:srgbClr val="FF0000"/>
                </a:solidFill>
              </a:rPr>
              <a:t>the investigation is initiated </a:t>
            </a:r>
            <a:r>
              <a:rPr lang="en-US" sz="1200" b="1" dirty="0"/>
              <a:t>and continued</a:t>
            </a:r>
            <a:r>
              <a:rPr lang="en-US" sz="1200" dirty="0"/>
              <a:t> </a:t>
            </a:r>
          </a:p>
        </p:txBody>
      </p:sp>
    </p:spTree>
    <p:extLst>
      <p:ext uri="{BB962C8B-B14F-4D97-AF65-F5344CB8AC3E}">
        <p14:creationId xmlns:p14="http://schemas.microsoft.com/office/powerpoint/2010/main" val="381710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95408C-7B6E-1A4E-ACEE-680FF1C752A4}"/>
              </a:ext>
            </a:extLst>
          </p:cNvPr>
          <p:cNvSpPr>
            <a:spLocks noGrp="1"/>
          </p:cNvSpPr>
          <p:nvPr>
            <p:ph type="body" sz="quarter" idx="10"/>
          </p:nvPr>
        </p:nvSpPr>
        <p:spPr>
          <a:xfrm>
            <a:off x="369370" y="792292"/>
            <a:ext cx="8470435" cy="3891220"/>
          </a:xfrm>
        </p:spPr>
        <p:txBody>
          <a:bodyPr numCol="1">
            <a:noAutofit/>
          </a:bodyPr>
          <a:lstStyle/>
          <a:p>
            <a:pPr marL="342900" indent="-342900" algn="l">
              <a:buFont typeface="Arial" panose="020B0604020202020204" pitchFamily="34" charset="0"/>
              <a:buChar char="•"/>
            </a:pPr>
            <a:r>
              <a:rPr lang="en-US" sz="2000" dirty="0"/>
              <a:t>When there is </a:t>
            </a:r>
            <a:r>
              <a:rPr lang="en-US" sz="2000" b="1" u="sng" dirty="0"/>
              <a:t>good evidence of an association</a:t>
            </a:r>
            <a:r>
              <a:rPr lang="en-US" sz="2000" dirty="0"/>
              <a:t> between exposure and disease (﻿</a:t>
            </a:r>
            <a:r>
              <a:rPr lang="en-US" sz="2000" b="1" dirty="0">
                <a:solidFill>
                  <a:schemeClr val="accent1"/>
                </a:solidFill>
              </a:rPr>
              <a:t>If we observe an association between an exposure and a disease or another outcome, the question is: </a:t>
            </a:r>
            <a:r>
              <a:rPr lang="en-US" sz="2000" b="1" dirty="0">
                <a:solidFill>
                  <a:srgbClr val="FF0000"/>
                </a:solidFill>
              </a:rPr>
              <a:t>Is the association causal</a:t>
            </a:r>
            <a:r>
              <a:rPr lang="en-US" sz="2000" b="1" dirty="0">
                <a:solidFill>
                  <a:schemeClr val="accent1"/>
                </a:solidFill>
              </a:rPr>
              <a:t>?</a:t>
            </a:r>
            <a:r>
              <a:rPr lang="en-US" sz="2000" dirty="0">
                <a:solidFill>
                  <a:schemeClr val="accent1"/>
                </a:solidFill>
              </a:rPr>
              <a:t>)</a:t>
            </a:r>
          </a:p>
          <a:p>
            <a:pPr marL="342900" indent="-342900" algn="l">
              <a:buFont typeface="Arial" panose="020B0604020202020204" pitchFamily="34" charset="0"/>
              <a:buChar char="•"/>
            </a:pPr>
            <a:r>
              <a:rPr lang="en-US" sz="2000" dirty="0"/>
              <a:t>When </a:t>
            </a:r>
            <a:r>
              <a:rPr lang="en-US" sz="2000" b="1" u="sng" dirty="0"/>
              <a:t>exposure is rare</a:t>
            </a:r>
            <a:r>
              <a:rPr lang="en-US" sz="2000" dirty="0"/>
              <a:t>, but the </a:t>
            </a:r>
            <a:r>
              <a:rPr lang="en-US" sz="2000" b="1" u="sng" dirty="0"/>
              <a:t>incidence of disease high </a:t>
            </a:r>
            <a:r>
              <a:rPr lang="en-US" sz="2000" dirty="0"/>
              <a:t>among exposed, e.g. special exposure groups like those in industries, or exposure to X-rays </a:t>
            </a:r>
          </a:p>
          <a:p>
            <a:pPr marL="342900" indent="-342900" algn="l">
              <a:buFont typeface="Arial" panose="020B0604020202020204" pitchFamily="34" charset="0"/>
              <a:buChar char="•"/>
            </a:pPr>
            <a:r>
              <a:rPr lang="en-US" sz="2000" dirty="0"/>
              <a:t>When </a:t>
            </a:r>
            <a:r>
              <a:rPr lang="en-US" sz="2000" b="1" u="sng" dirty="0"/>
              <a:t>attrition</a:t>
            </a:r>
            <a:r>
              <a:rPr lang="en-US" sz="2000" dirty="0"/>
              <a:t> (loss during follow up) of study population </a:t>
            </a:r>
            <a:r>
              <a:rPr lang="en-US" sz="2000" b="1" u="sng" dirty="0"/>
              <a:t>can be minimized</a:t>
            </a:r>
            <a:r>
              <a:rPr lang="en-US" sz="2000" dirty="0"/>
              <a:t>, e.g. follow-up is easy, cohort is stable, cooperative and easily accessible </a:t>
            </a:r>
          </a:p>
          <a:p>
            <a:pPr marL="342900" indent="-342900" algn="l">
              <a:buFont typeface="Arial" panose="020B0604020202020204" pitchFamily="34" charset="0"/>
              <a:buChar char="•"/>
            </a:pPr>
            <a:r>
              <a:rPr lang="en-US" sz="2000" dirty="0"/>
              <a:t>When </a:t>
            </a:r>
            <a:r>
              <a:rPr lang="en-US" sz="2000" b="1" u="sng" dirty="0"/>
              <a:t>funds and time are available</a:t>
            </a:r>
            <a:r>
              <a:rPr lang="en-US" sz="2000" dirty="0"/>
              <a:t> </a:t>
            </a:r>
          </a:p>
        </p:txBody>
      </p:sp>
      <p:sp>
        <p:nvSpPr>
          <p:cNvPr id="3" name="Rectangle 2">
            <a:extLst>
              <a:ext uri="{FF2B5EF4-FFF2-40B4-BE49-F238E27FC236}">
                <a16:creationId xmlns:a16="http://schemas.microsoft.com/office/drawing/2014/main" id="{61204D13-339B-C545-B40C-C143C7C3CA97}"/>
              </a:ext>
            </a:extLst>
          </p:cNvPr>
          <p:cNvSpPr/>
          <p:nvPr/>
        </p:nvSpPr>
        <p:spPr>
          <a:xfrm>
            <a:off x="152568" y="0"/>
            <a:ext cx="8598027" cy="523220"/>
          </a:xfrm>
          <a:prstGeom prst="rect">
            <a:avLst/>
          </a:prstGeom>
        </p:spPr>
        <p:txBody>
          <a:bodyPr wrap="square">
            <a:spAutoFit/>
          </a:bodyPr>
          <a:lstStyle/>
          <a:p>
            <a:r>
              <a:rPr lang="en-US" sz="2800" b="1" dirty="0"/>
              <a:t>When to Conduct a Cohort Study </a:t>
            </a:r>
            <a:endParaRPr lang="en-US" sz="2800" dirty="0"/>
          </a:p>
        </p:txBody>
      </p:sp>
    </p:spTree>
    <p:extLst>
      <p:ext uri="{BB962C8B-B14F-4D97-AF65-F5344CB8AC3E}">
        <p14:creationId xmlns:p14="http://schemas.microsoft.com/office/powerpoint/2010/main" val="34732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p:txBody>
          <a:bodyPr/>
          <a:lstStyle/>
          <a:p>
            <a:r>
              <a:rPr lang="en-US" dirty="0"/>
              <a:t>2</a:t>
            </a:r>
          </a:p>
        </p:txBody>
      </p:sp>
      <p:sp>
        <p:nvSpPr>
          <p:cNvPr id="3" name="Text Placeholder 2"/>
          <p:cNvSpPr>
            <a:spLocks noGrp="1"/>
          </p:cNvSpPr>
          <p:nvPr>
            <p:ph type="body" sz="quarter" idx="18"/>
          </p:nvPr>
        </p:nvSpPr>
        <p:spPr>
          <a:xfrm>
            <a:off x="2107631" y="1669912"/>
            <a:ext cx="6144271" cy="1347788"/>
          </a:xfrm>
        </p:spPr>
        <p:txBody>
          <a:bodyPr/>
          <a:lstStyle/>
          <a:p>
            <a:pPr>
              <a:lnSpc>
                <a:spcPct val="120000"/>
              </a:lnSpc>
            </a:pPr>
            <a:r>
              <a:rPr lang="en-US" dirty="0">
                <a:solidFill>
                  <a:schemeClr val="tx1">
                    <a:lumMod val="75000"/>
                  </a:schemeClr>
                </a:solidFill>
                <a:latin typeface="Arial"/>
                <a:cs typeface="Arial"/>
              </a:rPr>
              <a:t>Design of a Cohort Study</a:t>
            </a:r>
            <a:endParaRPr lang="en-US" sz="2800" dirty="0">
              <a:latin typeface="Microsoft Sans Serif"/>
              <a:cs typeface="Microsoft Sans Serif"/>
            </a:endParaRPr>
          </a:p>
        </p:txBody>
      </p:sp>
    </p:spTree>
    <p:extLst>
      <p:ext uri="{BB962C8B-B14F-4D97-AF65-F5344CB8AC3E}">
        <p14:creationId xmlns:p14="http://schemas.microsoft.com/office/powerpoint/2010/main" val="4122532596"/>
      </p:ext>
    </p:extLst>
  </p:cSld>
  <p:clrMapOvr>
    <a:masterClrMapping/>
  </p:clrMapOvr>
</p:sld>
</file>

<file path=ppt/theme/theme1.xml><?xml version="1.0" encoding="utf-8"?>
<a:theme xmlns:a="http://schemas.openxmlformats.org/drawingml/2006/main" name="Consumer">
  <a:themeElements>
    <a:clrScheme name="Template 1">
      <a:dk1>
        <a:srgbClr val="414141"/>
      </a:dk1>
      <a:lt1>
        <a:sysClr val="window" lastClr="FFFFFF"/>
      </a:lt1>
      <a:dk2>
        <a:srgbClr val="414141"/>
      </a:dk2>
      <a:lt2>
        <a:srgbClr val="FFFFFF"/>
      </a:lt2>
      <a:accent1>
        <a:srgbClr val="1C353D"/>
      </a:accent1>
      <a:accent2>
        <a:srgbClr val="FFBF35"/>
      </a:accent2>
      <a:accent3>
        <a:srgbClr val="FFEFA1"/>
      </a:accent3>
      <a:accent4>
        <a:srgbClr val="2EA962"/>
      </a:accent4>
      <a:accent5>
        <a:srgbClr val="F3EB39"/>
      </a:accent5>
      <a:accent6>
        <a:srgbClr val="6E54A6"/>
      </a:accent6>
      <a:hlink>
        <a:srgbClr val="F36019"/>
      </a:hlink>
      <a:folHlink>
        <a:srgbClr val="F36019"/>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71576</TotalTime>
  <Words>1248</Words>
  <Application>Microsoft Macintosh PowerPoint</Application>
  <PresentationFormat>On-screen Show (16:9)</PresentationFormat>
  <Paragraphs>229</Paragraphs>
  <Slides>27</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Helvetica</vt:lpstr>
      <vt:lpstr>Helvetica Light</vt:lpstr>
      <vt:lpstr>Microsoft Sans Serif</vt:lpstr>
      <vt:lpstr>Palatino Linotype</vt:lpstr>
      <vt:lpstr>Wingdings</vt:lpstr>
      <vt:lpstr>Consumer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HubSpot</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Mike Volpe</dc:creator>
  <cp:keywords/>
  <dc:description/>
  <cp:lastModifiedBy>Nurah Alamro</cp:lastModifiedBy>
  <cp:revision>709</cp:revision>
  <cp:lastPrinted>2019-08-27T01:01:50Z</cp:lastPrinted>
  <dcterms:created xsi:type="dcterms:W3CDTF">2013-04-17T22:01:51Z</dcterms:created>
  <dcterms:modified xsi:type="dcterms:W3CDTF">2020-03-09T14:56:54Z</dcterms:modified>
  <cp:category/>
</cp:coreProperties>
</file>