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57" r:id="rId4"/>
    <p:sldId id="277" r:id="rId5"/>
    <p:sldId id="275" r:id="rId6"/>
    <p:sldId id="279" r:id="rId7"/>
    <p:sldId id="280" r:id="rId8"/>
    <p:sldId id="281" r:id="rId9"/>
    <p:sldId id="282" r:id="rId10"/>
    <p:sldId id="283" r:id="rId11"/>
    <p:sldId id="284" r:id="rId12"/>
    <p:sldId id="285" r:id="rId13"/>
    <p:sldId id="286" r:id="rId14"/>
    <p:sldId id="287" r:id="rId15"/>
    <p:sldId id="288" r:id="rId16"/>
    <p:sldId id="289" r:id="rId17"/>
    <p:sldId id="258" r:id="rId18"/>
    <p:sldId id="259" r:id="rId19"/>
    <p:sldId id="260" r:id="rId20"/>
    <p:sldId id="261" r:id="rId21"/>
    <p:sldId id="262" r:id="rId22"/>
    <p:sldId id="274" r:id="rId23"/>
    <p:sldId id="267" r:id="rId24"/>
    <p:sldId id="264" r:id="rId25"/>
    <p:sldId id="265" r:id="rId26"/>
    <p:sldId id="268" r:id="rId27"/>
    <p:sldId id="269" r:id="rId28"/>
    <p:sldId id="270" r:id="rId29"/>
    <p:sldId id="266" r:id="rId30"/>
    <p:sldId id="271" r:id="rId31"/>
    <p:sldId id="272" r:id="rId32"/>
    <p:sldId id="273" r:id="rId33"/>
    <p:sldId id="276" r:id="rId34"/>
    <p:sldId id="290" r:id="rId35"/>
    <p:sldId id="27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rRS7rgI7EwanOtur2d2ww==" hashData="LNEsQ7YAcN5EEaVMG/A7a5ngpBKBjU6Qk+Aj7B2ChqsMvaAnYnxz4BA4f229U7E0r5CmlQtp5qgsw3Qr/oow3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9"/>
    <p:restoredTop sz="94588"/>
  </p:normalViewPr>
  <p:slideViewPr>
    <p:cSldViewPr snapToGrid="0" snapToObjects="1">
      <p:cViewPr varScale="1">
        <p:scale>
          <a:sx n="107" d="100"/>
          <a:sy n="107" d="100"/>
        </p:scale>
        <p:origin x="73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9325C44-74EE-F742-A33D-9F70FB542951}" type="datetimeFigureOut">
              <a:rPr lang="en-US" smtClean="0"/>
              <a:t>3/17/20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15BD7-FDD7-F74C-AB87-A4DD1F3A2EC6}" type="slidenum">
              <a:rPr lang="en-US" smtClean="0"/>
              <a:t>‹#›</a:t>
            </a:fld>
            <a:endParaRPr lang="en-US"/>
          </a:p>
        </p:txBody>
      </p:sp>
    </p:spTree>
    <p:extLst>
      <p:ext uri="{BB962C8B-B14F-4D97-AF65-F5344CB8AC3E}">
        <p14:creationId xmlns:p14="http://schemas.microsoft.com/office/powerpoint/2010/main" val="1475260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325C44-74EE-F742-A33D-9F70FB542951}" type="datetimeFigureOut">
              <a:rPr lang="en-US" smtClean="0"/>
              <a:t>3/17/20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15BD7-FDD7-F74C-AB87-A4DD1F3A2EC6}" type="slidenum">
              <a:rPr lang="en-US" smtClean="0"/>
              <a:t>‹#›</a:t>
            </a:fld>
            <a:endParaRPr lang="en-US"/>
          </a:p>
        </p:txBody>
      </p:sp>
    </p:spTree>
    <p:extLst>
      <p:ext uri="{BB962C8B-B14F-4D97-AF65-F5344CB8AC3E}">
        <p14:creationId xmlns:p14="http://schemas.microsoft.com/office/powerpoint/2010/main" val="1805228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325C44-74EE-F742-A33D-9F70FB542951}" type="datetimeFigureOut">
              <a:rPr lang="en-US" smtClean="0"/>
              <a:t>3/17/20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15BD7-FDD7-F74C-AB87-A4DD1F3A2EC6}" type="slidenum">
              <a:rPr lang="en-US" smtClean="0"/>
              <a:t>‹#›</a:t>
            </a:fld>
            <a:endParaRPr lang="en-US"/>
          </a:p>
        </p:txBody>
      </p:sp>
    </p:spTree>
    <p:extLst>
      <p:ext uri="{BB962C8B-B14F-4D97-AF65-F5344CB8AC3E}">
        <p14:creationId xmlns:p14="http://schemas.microsoft.com/office/powerpoint/2010/main" val="821409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325C44-74EE-F742-A33D-9F70FB542951}" type="datetimeFigureOut">
              <a:rPr lang="en-US" smtClean="0"/>
              <a:t>3/17/20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15BD7-FDD7-F74C-AB87-A4DD1F3A2EC6}" type="slidenum">
              <a:rPr lang="en-US" smtClean="0"/>
              <a:t>‹#›</a:t>
            </a:fld>
            <a:endParaRPr lang="en-US"/>
          </a:p>
        </p:txBody>
      </p:sp>
    </p:spTree>
    <p:extLst>
      <p:ext uri="{BB962C8B-B14F-4D97-AF65-F5344CB8AC3E}">
        <p14:creationId xmlns:p14="http://schemas.microsoft.com/office/powerpoint/2010/main" val="25590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325C44-74EE-F742-A33D-9F70FB542951}" type="datetimeFigureOut">
              <a:rPr lang="en-US" smtClean="0"/>
              <a:t>3/17/20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15BD7-FDD7-F74C-AB87-A4DD1F3A2EC6}" type="slidenum">
              <a:rPr lang="en-US" smtClean="0"/>
              <a:t>‹#›</a:t>
            </a:fld>
            <a:endParaRPr lang="en-US"/>
          </a:p>
        </p:txBody>
      </p:sp>
    </p:spTree>
    <p:extLst>
      <p:ext uri="{BB962C8B-B14F-4D97-AF65-F5344CB8AC3E}">
        <p14:creationId xmlns:p14="http://schemas.microsoft.com/office/powerpoint/2010/main" val="1557974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325C44-74EE-F742-A33D-9F70FB542951}" type="datetimeFigureOut">
              <a:rPr lang="en-US" smtClean="0"/>
              <a:t>3/17/20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F15BD7-FDD7-F74C-AB87-A4DD1F3A2EC6}" type="slidenum">
              <a:rPr lang="en-US" smtClean="0"/>
              <a:t>‹#›</a:t>
            </a:fld>
            <a:endParaRPr lang="en-US"/>
          </a:p>
        </p:txBody>
      </p:sp>
    </p:spTree>
    <p:extLst>
      <p:ext uri="{BB962C8B-B14F-4D97-AF65-F5344CB8AC3E}">
        <p14:creationId xmlns:p14="http://schemas.microsoft.com/office/powerpoint/2010/main" val="604103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325C44-74EE-F742-A33D-9F70FB542951}" type="datetimeFigureOut">
              <a:rPr lang="en-US" smtClean="0"/>
              <a:t>3/17/20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F15BD7-FDD7-F74C-AB87-A4DD1F3A2EC6}" type="slidenum">
              <a:rPr lang="en-US" smtClean="0"/>
              <a:t>‹#›</a:t>
            </a:fld>
            <a:endParaRPr lang="en-US"/>
          </a:p>
        </p:txBody>
      </p:sp>
    </p:spTree>
    <p:extLst>
      <p:ext uri="{BB962C8B-B14F-4D97-AF65-F5344CB8AC3E}">
        <p14:creationId xmlns:p14="http://schemas.microsoft.com/office/powerpoint/2010/main" val="2011636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325C44-74EE-F742-A33D-9F70FB542951}" type="datetimeFigureOut">
              <a:rPr lang="en-US" smtClean="0"/>
              <a:t>3/17/20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F15BD7-FDD7-F74C-AB87-A4DD1F3A2EC6}" type="slidenum">
              <a:rPr lang="en-US" smtClean="0"/>
              <a:t>‹#›</a:t>
            </a:fld>
            <a:endParaRPr lang="en-US"/>
          </a:p>
        </p:txBody>
      </p:sp>
    </p:spTree>
    <p:extLst>
      <p:ext uri="{BB962C8B-B14F-4D97-AF65-F5344CB8AC3E}">
        <p14:creationId xmlns:p14="http://schemas.microsoft.com/office/powerpoint/2010/main" val="173193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25C44-74EE-F742-A33D-9F70FB542951}" type="datetimeFigureOut">
              <a:rPr lang="en-US" smtClean="0"/>
              <a:t>3/17/20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F15BD7-FDD7-F74C-AB87-A4DD1F3A2EC6}" type="slidenum">
              <a:rPr lang="en-US" smtClean="0"/>
              <a:t>‹#›</a:t>
            </a:fld>
            <a:endParaRPr lang="en-US"/>
          </a:p>
        </p:txBody>
      </p:sp>
    </p:spTree>
    <p:extLst>
      <p:ext uri="{BB962C8B-B14F-4D97-AF65-F5344CB8AC3E}">
        <p14:creationId xmlns:p14="http://schemas.microsoft.com/office/powerpoint/2010/main" val="1668227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325C44-74EE-F742-A33D-9F70FB542951}" type="datetimeFigureOut">
              <a:rPr lang="en-US" smtClean="0"/>
              <a:t>3/17/20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F15BD7-FDD7-F74C-AB87-A4DD1F3A2EC6}" type="slidenum">
              <a:rPr lang="en-US" smtClean="0"/>
              <a:t>‹#›</a:t>
            </a:fld>
            <a:endParaRPr lang="en-US"/>
          </a:p>
        </p:txBody>
      </p:sp>
    </p:spTree>
    <p:extLst>
      <p:ext uri="{BB962C8B-B14F-4D97-AF65-F5344CB8AC3E}">
        <p14:creationId xmlns:p14="http://schemas.microsoft.com/office/powerpoint/2010/main" val="355971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325C44-74EE-F742-A33D-9F70FB542951}" type="datetimeFigureOut">
              <a:rPr lang="en-US" smtClean="0"/>
              <a:t>3/17/20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F15BD7-FDD7-F74C-AB87-A4DD1F3A2EC6}" type="slidenum">
              <a:rPr lang="en-US" smtClean="0"/>
              <a:t>‹#›</a:t>
            </a:fld>
            <a:endParaRPr lang="en-US"/>
          </a:p>
        </p:txBody>
      </p:sp>
    </p:spTree>
    <p:extLst>
      <p:ext uri="{BB962C8B-B14F-4D97-AF65-F5344CB8AC3E}">
        <p14:creationId xmlns:p14="http://schemas.microsoft.com/office/powerpoint/2010/main" val="2067093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87000">
              <a:schemeClr val="accent5">
                <a:lumMod val="97000"/>
                <a:lumOff val="3000"/>
              </a:schemeClr>
            </a:gs>
            <a:gs pos="100000">
              <a:schemeClr val="accent5">
                <a:lumMod val="60000"/>
                <a:lumOff val="4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325C44-74EE-F742-A33D-9F70FB542951}" type="datetimeFigureOut">
              <a:rPr lang="en-US" smtClean="0"/>
              <a:t>3/17/20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F15BD7-FDD7-F74C-AB87-A4DD1F3A2EC6}" type="slidenum">
              <a:rPr lang="en-US" smtClean="0"/>
              <a:t>‹#›</a:t>
            </a:fld>
            <a:endParaRPr lang="en-US"/>
          </a:p>
        </p:txBody>
      </p:sp>
    </p:spTree>
    <p:extLst>
      <p:ext uri="{BB962C8B-B14F-4D97-AF65-F5344CB8AC3E}">
        <p14:creationId xmlns:p14="http://schemas.microsoft.com/office/powerpoint/2010/main" val="993140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41751"/>
          </a:xfrm>
        </p:spPr>
        <p:txBody>
          <a:bodyPr/>
          <a:lstStyle/>
          <a:p>
            <a:r>
              <a:rPr lang="en-US" b="1" dirty="0">
                <a:solidFill>
                  <a:srgbClr val="FFFF00"/>
                </a:solidFill>
                <a:latin typeface="+mn-lt"/>
              </a:rPr>
              <a:t>Plagiarism </a:t>
            </a:r>
          </a:p>
        </p:txBody>
      </p:sp>
      <p:sp>
        <p:nvSpPr>
          <p:cNvPr id="4" name="Subtitle 2"/>
          <p:cNvSpPr>
            <a:spLocks noGrp="1"/>
          </p:cNvSpPr>
          <p:nvPr>
            <p:ph type="subTitle" idx="1"/>
          </p:nvPr>
        </p:nvSpPr>
        <p:spPr>
          <a:xfrm>
            <a:off x="1524000" y="3703638"/>
            <a:ext cx="9144000" cy="1655762"/>
          </a:xfrm>
        </p:spPr>
        <p:txBody>
          <a:bodyPr>
            <a:normAutofit fontScale="85000" lnSpcReduction="20000"/>
          </a:bodyPr>
          <a:lstStyle/>
          <a:p>
            <a:r>
              <a:rPr lang="en-US" altLang="en-US" sz="4500" b="1" dirty="0">
                <a:solidFill>
                  <a:schemeClr val="bg1"/>
                </a:solidFill>
                <a:ea typeface="Arial" charset="0"/>
                <a:cs typeface="Arial" charset="0"/>
              </a:rPr>
              <a:t>Dr. </a:t>
            </a:r>
            <a:r>
              <a:rPr lang="en-US" altLang="en-US" sz="4500" b="1" dirty="0" err="1">
                <a:solidFill>
                  <a:schemeClr val="bg1"/>
                </a:solidFill>
                <a:ea typeface="Arial" charset="0"/>
                <a:cs typeface="Arial" charset="0"/>
              </a:rPr>
              <a:t>Noura</a:t>
            </a:r>
            <a:r>
              <a:rPr lang="en-US" altLang="en-US" sz="4500" b="1" dirty="0">
                <a:solidFill>
                  <a:schemeClr val="bg1"/>
                </a:solidFill>
                <a:ea typeface="Arial" charset="0"/>
                <a:cs typeface="Arial" charset="0"/>
              </a:rPr>
              <a:t> </a:t>
            </a:r>
            <a:r>
              <a:rPr lang="en-US" altLang="en-US" sz="4500" b="1" dirty="0" err="1">
                <a:solidFill>
                  <a:schemeClr val="bg1"/>
                </a:solidFill>
                <a:ea typeface="Arial" charset="0"/>
                <a:cs typeface="Arial" charset="0"/>
              </a:rPr>
              <a:t>Abouammoh</a:t>
            </a:r>
            <a:r>
              <a:rPr lang="en-US" altLang="en-US" sz="4500" b="1" dirty="0">
                <a:solidFill>
                  <a:schemeClr val="bg1"/>
                </a:solidFill>
                <a:ea typeface="Arial" charset="0"/>
                <a:cs typeface="Arial" charset="0"/>
              </a:rPr>
              <a:t>, MPH, PhD</a:t>
            </a:r>
          </a:p>
          <a:p>
            <a:r>
              <a:rPr lang="en-US" altLang="en-US" b="1" dirty="0">
                <a:solidFill>
                  <a:schemeClr val="bg1"/>
                </a:solidFill>
                <a:latin typeface="Footlight MT Light" charset="0"/>
                <a:ea typeface="Arial" charset="0"/>
                <a:cs typeface="Arial" charset="0"/>
              </a:rPr>
              <a:t>Community Medicine</a:t>
            </a:r>
            <a:endParaRPr lang="ar-SA" altLang="en-US" b="1" dirty="0">
              <a:solidFill>
                <a:schemeClr val="bg1"/>
              </a:solidFill>
              <a:latin typeface="Footlight MT Light" charset="0"/>
              <a:ea typeface="Arial" charset="0"/>
              <a:cs typeface="Arial" charset="0"/>
            </a:endParaRPr>
          </a:p>
          <a:p>
            <a:endParaRPr lang="en-US" altLang="en-US" b="1" dirty="0">
              <a:solidFill>
                <a:schemeClr val="bg1"/>
              </a:solidFill>
              <a:latin typeface="Footlight MT Light" charset="0"/>
              <a:ea typeface="Arial" charset="0"/>
              <a:cs typeface="Arial" charset="0"/>
            </a:endParaRPr>
          </a:p>
          <a:p>
            <a:r>
              <a:rPr lang="en-US" altLang="en-US" b="1" dirty="0" err="1">
                <a:solidFill>
                  <a:schemeClr val="bg1"/>
                </a:solidFill>
                <a:latin typeface="Footlight MT Light" charset="0"/>
                <a:ea typeface="Arial" charset="0"/>
                <a:cs typeface="Arial" charset="0"/>
              </a:rPr>
              <a:t>nabouammoh@ksu.edu.sa</a:t>
            </a:r>
            <a:endParaRPr lang="en-US" altLang="en-US" b="1" dirty="0">
              <a:solidFill>
                <a:schemeClr val="bg1"/>
              </a:solidFill>
              <a:latin typeface="Footlight MT Light" charset="0"/>
              <a:ea typeface="Arial" charset="0"/>
              <a:cs typeface="Arial" charset="0"/>
            </a:endParaRPr>
          </a:p>
        </p:txBody>
      </p:sp>
    </p:spTree>
    <p:extLst>
      <p:ext uri="{BB962C8B-B14F-4D97-AF65-F5344CB8AC3E}">
        <p14:creationId xmlns:p14="http://schemas.microsoft.com/office/powerpoint/2010/main" val="2006602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EE0B0-DE5B-9B4C-BDB5-E53F6B2924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AD58FD8-11C7-DD4A-8DFD-6C280909FC98}"/>
              </a:ext>
            </a:extLst>
          </p:cNvPr>
          <p:cNvSpPr>
            <a:spLocks noGrp="1"/>
          </p:cNvSpPr>
          <p:nvPr>
            <p:ph idx="1"/>
          </p:nvPr>
        </p:nvSpPr>
        <p:spPr/>
        <p:txBody>
          <a:bodyPr/>
          <a:lstStyle/>
          <a:p>
            <a:endParaRPr lang="en-US"/>
          </a:p>
        </p:txBody>
      </p:sp>
      <p:pic>
        <p:nvPicPr>
          <p:cNvPr id="7169" name="Picture 1" descr="page23image11138960">
            <a:extLst>
              <a:ext uri="{FF2B5EF4-FFF2-40B4-BE49-F238E27FC236}">
                <a16:creationId xmlns:a16="http://schemas.microsoft.com/office/drawing/2014/main" id="{38BEB087-92BB-DD40-849A-363D47385A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532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9F056-0800-2F4C-902C-0CFCE72A46E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FA92CC-AE3B-9841-8FEA-F3E93E75AE18}"/>
              </a:ext>
            </a:extLst>
          </p:cNvPr>
          <p:cNvSpPr>
            <a:spLocks noGrp="1"/>
          </p:cNvSpPr>
          <p:nvPr>
            <p:ph idx="1"/>
          </p:nvPr>
        </p:nvSpPr>
        <p:spPr/>
        <p:txBody>
          <a:bodyPr/>
          <a:lstStyle/>
          <a:p>
            <a:endParaRPr lang="en-US"/>
          </a:p>
        </p:txBody>
      </p:sp>
      <p:pic>
        <p:nvPicPr>
          <p:cNvPr id="8193" name="Picture 1" descr="page24image11469136">
            <a:extLst>
              <a:ext uri="{FF2B5EF4-FFF2-40B4-BE49-F238E27FC236}">
                <a16:creationId xmlns:a16="http://schemas.microsoft.com/office/drawing/2014/main" id="{F63809FA-6A6D-EB46-8BCA-FEDAF17B6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846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2F37D-2D18-5F44-B369-9756FA05A4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C6E2A25-ACD3-AB4C-B07D-445923410765}"/>
              </a:ext>
            </a:extLst>
          </p:cNvPr>
          <p:cNvSpPr>
            <a:spLocks noGrp="1"/>
          </p:cNvSpPr>
          <p:nvPr>
            <p:ph idx="1"/>
          </p:nvPr>
        </p:nvSpPr>
        <p:spPr/>
        <p:txBody>
          <a:bodyPr/>
          <a:lstStyle/>
          <a:p>
            <a:endParaRPr lang="en-US"/>
          </a:p>
        </p:txBody>
      </p:sp>
      <p:pic>
        <p:nvPicPr>
          <p:cNvPr id="9217" name="Picture 1" descr="page25image11084992">
            <a:extLst>
              <a:ext uri="{FF2B5EF4-FFF2-40B4-BE49-F238E27FC236}">
                <a16:creationId xmlns:a16="http://schemas.microsoft.com/office/drawing/2014/main" id="{87F3EDAA-CF87-3347-B238-495DCB5DFE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147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D74C4-C548-8E41-B56D-9C3820CB191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ADA142-DF1C-B84C-9DEF-701F9E989D2F}"/>
              </a:ext>
            </a:extLst>
          </p:cNvPr>
          <p:cNvSpPr>
            <a:spLocks noGrp="1"/>
          </p:cNvSpPr>
          <p:nvPr>
            <p:ph idx="1"/>
          </p:nvPr>
        </p:nvSpPr>
        <p:spPr/>
        <p:txBody>
          <a:bodyPr/>
          <a:lstStyle/>
          <a:p>
            <a:endParaRPr lang="en-US"/>
          </a:p>
        </p:txBody>
      </p:sp>
      <p:pic>
        <p:nvPicPr>
          <p:cNvPr id="10241" name="Picture 1" descr="page26image11209120">
            <a:extLst>
              <a:ext uri="{FF2B5EF4-FFF2-40B4-BE49-F238E27FC236}">
                <a16:creationId xmlns:a16="http://schemas.microsoft.com/office/drawing/2014/main" id="{57ADF011-7EDF-704B-92B2-6BB96FA0B0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203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E9A12-1770-9746-89F1-19E8260030E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707E7D3-18C1-3D49-A8DC-1DF72DAFFA22}"/>
              </a:ext>
            </a:extLst>
          </p:cNvPr>
          <p:cNvSpPr>
            <a:spLocks noGrp="1"/>
          </p:cNvSpPr>
          <p:nvPr>
            <p:ph idx="1"/>
          </p:nvPr>
        </p:nvSpPr>
        <p:spPr/>
        <p:txBody>
          <a:bodyPr/>
          <a:lstStyle/>
          <a:p>
            <a:endParaRPr lang="en-US"/>
          </a:p>
        </p:txBody>
      </p:sp>
      <p:pic>
        <p:nvPicPr>
          <p:cNvPr id="11265" name="Picture 1" descr="page27image11315824">
            <a:extLst>
              <a:ext uri="{FF2B5EF4-FFF2-40B4-BE49-F238E27FC236}">
                <a16:creationId xmlns:a16="http://schemas.microsoft.com/office/drawing/2014/main" id="{C79D81E7-8CFE-8C4D-8E67-28EA865DE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584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E0B3C-60DA-1A4C-94D2-F636BED395D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D71DE12-68A2-D54F-9568-CE13B2BE10F9}"/>
              </a:ext>
            </a:extLst>
          </p:cNvPr>
          <p:cNvSpPr>
            <a:spLocks noGrp="1"/>
          </p:cNvSpPr>
          <p:nvPr>
            <p:ph idx="1"/>
          </p:nvPr>
        </p:nvSpPr>
        <p:spPr/>
        <p:txBody>
          <a:bodyPr/>
          <a:lstStyle/>
          <a:p>
            <a:endParaRPr lang="en-US"/>
          </a:p>
        </p:txBody>
      </p:sp>
      <p:pic>
        <p:nvPicPr>
          <p:cNvPr id="12289" name="Picture 1" descr="page28image11086000">
            <a:extLst>
              <a:ext uri="{FF2B5EF4-FFF2-40B4-BE49-F238E27FC236}">
                <a16:creationId xmlns:a16="http://schemas.microsoft.com/office/drawing/2014/main" id="{45C535C1-8F26-C84E-9BAB-3452A2C5E4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203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649F7-987C-5445-A149-7E7D5E04472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56152E-C8BA-704B-AF3C-C68C7A80C656}"/>
              </a:ext>
            </a:extLst>
          </p:cNvPr>
          <p:cNvSpPr>
            <a:spLocks noGrp="1"/>
          </p:cNvSpPr>
          <p:nvPr>
            <p:ph idx="1"/>
          </p:nvPr>
        </p:nvSpPr>
        <p:spPr/>
        <p:txBody>
          <a:bodyPr/>
          <a:lstStyle/>
          <a:p>
            <a:endParaRPr lang="en-US"/>
          </a:p>
        </p:txBody>
      </p:sp>
      <p:pic>
        <p:nvPicPr>
          <p:cNvPr id="13313" name="Picture 1" descr="page29image11039536">
            <a:extLst>
              <a:ext uri="{FF2B5EF4-FFF2-40B4-BE49-F238E27FC236}">
                <a16:creationId xmlns:a16="http://schemas.microsoft.com/office/drawing/2014/main" id="{BCA818C5-0524-C049-8A30-3A564FED5B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032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latin typeface="+mn-lt"/>
              </a:rPr>
              <a:t>Why is it important?</a:t>
            </a:r>
          </a:p>
        </p:txBody>
      </p:sp>
      <p:sp>
        <p:nvSpPr>
          <p:cNvPr id="3" name="Content Placeholder 2"/>
          <p:cNvSpPr>
            <a:spLocks noGrp="1"/>
          </p:cNvSpPr>
          <p:nvPr>
            <p:ph idx="1"/>
          </p:nvPr>
        </p:nvSpPr>
        <p:spPr/>
        <p:txBody>
          <a:bodyPr>
            <a:normAutofit/>
          </a:bodyPr>
          <a:lstStyle/>
          <a:p>
            <a:pPr>
              <a:lnSpc>
                <a:spcPct val="150000"/>
              </a:lnSpc>
            </a:pPr>
            <a:r>
              <a:rPr lang="en-US" b="1" dirty="0">
                <a:solidFill>
                  <a:schemeClr val="bg1"/>
                </a:solidFill>
              </a:rPr>
              <a:t>You are cheating yourself</a:t>
            </a:r>
          </a:p>
          <a:p>
            <a:pPr>
              <a:lnSpc>
                <a:spcPct val="150000"/>
              </a:lnSpc>
            </a:pPr>
            <a:r>
              <a:rPr lang="en-US" altLang="en-US" b="1" dirty="0">
                <a:solidFill>
                  <a:schemeClr val="bg1"/>
                </a:solidFill>
              </a:rPr>
              <a:t>Misrepresents the work of another as your own.</a:t>
            </a:r>
          </a:p>
          <a:p>
            <a:pPr>
              <a:lnSpc>
                <a:spcPct val="150000"/>
              </a:lnSpc>
            </a:pPr>
            <a:r>
              <a:rPr lang="en-US" altLang="en-US" b="1" dirty="0">
                <a:solidFill>
                  <a:schemeClr val="bg1"/>
                </a:solidFill>
              </a:rPr>
              <a:t>Devalues others' original work. </a:t>
            </a:r>
          </a:p>
          <a:p>
            <a:pPr>
              <a:lnSpc>
                <a:spcPct val="150000"/>
              </a:lnSpc>
            </a:pPr>
            <a:r>
              <a:rPr lang="en-US" altLang="en-US" b="1" dirty="0">
                <a:solidFill>
                  <a:schemeClr val="bg1"/>
                </a:solidFill>
              </a:rPr>
              <a:t>Unfair advantage over students who do their own work.</a:t>
            </a:r>
            <a:endParaRPr lang="en-US" b="1" dirty="0">
              <a:solidFill>
                <a:schemeClr val="bg1"/>
              </a:solidFill>
            </a:endParaRPr>
          </a:p>
        </p:txBody>
      </p:sp>
    </p:spTree>
    <p:extLst>
      <p:ext uri="{BB962C8B-B14F-4D97-AF65-F5344CB8AC3E}">
        <p14:creationId xmlns:p14="http://schemas.microsoft.com/office/powerpoint/2010/main" val="1831612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latin typeface="+mn-lt"/>
              </a:rPr>
              <a:t>Implications </a:t>
            </a:r>
          </a:p>
        </p:txBody>
      </p:sp>
      <p:sp>
        <p:nvSpPr>
          <p:cNvPr id="3" name="Content Placeholder 2"/>
          <p:cNvSpPr>
            <a:spLocks noGrp="1"/>
          </p:cNvSpPr>
          <p:nvPr>
            <p:ph idx="1"/>
          </p:nvPr>
        </p:nvSpPr>
        <p:spPr/>
        <p:txBody>
          <a:bodyPr/>
          <a:lstStyle/>
          <a:p>
            <a:pPr>
              <a:lnSpc>
                <a:spcPct val="150000"/>
              </a:lnSpc>
            </a:pPr>
            <a:r>
              <a:rPr lang="en-US" b="1" dirty="0">
                <a:solidFill>
                  <a:schemeClr val="bg1"/>
                </a:solidFill>
              </a:rPr>
              <a:t>You might fail the assignment</a:t>
            </a:r>
          </a:p>
          <a:p>
            <a:pPr>
              <a:lnSpc>
                <a:spcPct val="150000"/>
              </a:lnSpc>
            </a:pPr>
            <a:r>
              <a:rPr lang="en-US" b="1" dirty="0">
                <a:solidFill>
                  <a:schemeClr val="bg1"/>
                </a:solidFill>
              </a:rPr>
              <a:t>Fail the course </a:t>
            </a:r>
          </a:p>
          <a:p>
            <a:pPr>
              <a:lnSpc>
                <a:spcPct val="150000"/>
              </a:lnSpc>
            </a:pPr>
            <a:r>
              <a:rPr lang="en-US" b="1" dirty="0">
                <a:solidFill>
                  <a:schemeClr val="bg1"/>
                </a:solidFill>
              </a:rPr>
              <a:t>Suspended from the institution</a:t>
            </a:r>
          </a:p>
          <a:p>
            <a:pPr>
              <a:lnSpc>
                <a:spcPct val="150000"/>
              </a:lnSpc>
            </a:pPr>
            <a:r>
              <a:rPr lang="en-US" b="1" dirty="0">
                <a:solidFill>
                  <a:schemeClr val="bg1"/>
                </a:solidFill>
              </a:rPr>
              <a:t>Legal action </a:t>
            </a:r>
          </a:p>
        </p:txBody>
      </p:sp>
    </p:spTree>
    <p:extLst>
      <p:ext uri="{BB962C8B-B14F-4D97-AF65-F5344CB8AC3E}">
        <p14:creationId xmlns:p14="http://schemas.microsoft.com/office/powerpoint/2010/main" val="1758229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FF00"/>
                </a:solidFill>
                <a:latin typeface="+mn-lt"/>
              </a:rPr>
              <a:t>Why do people plagiarize? </a:t>
            </a:r>
          </a:p>
        </p:txBody>
      </p:sp>
      <p:sp>
        <p:nvSpPr>
          <p:cNvPr id="3" name="Content Placeholder 2"/>
          <p:cNvSpPr>
            <a:spLocks noGrp="1"/>
          </p:cNvSpPr>
          <p:nvPr>
            <p:ph idx="1"/>
          </p:nvPr>
        </p:nvSpPr>
        <p:spPr/>
        <p:txBody>
          <a:bodyPr>
            <a:normAutofit lnSpcReduction="10000"/>
          </a:bodyPr>
          <a:lstStyle/>
          <a:p>
            <a:pPr>
              <a:lnSpc>
                <a:spcPct val="105000"/>
              </a:lnSpc>
              <a:buClr>
                <a:srgbClr val="66FF33"/>
              </a:buClr>
            </a:pPr>
            <a:r>
              <a:rPr lang="en-US" altLang="en-US" dirty="0">
                <a:solidFill>
                  <a:schemeClr val="bg1"/>
                </a:solidFill>
                <a:ea typeface="MS PGothic" charset="-128"/>
              </a:rPr>
              <a:t>Ignorance</a:t>
            </a:r>
          </a:p>
          <a:p>
            <a:pPr>
              <a:lnSpc>
                <a:spcPct val="105000"/>
              </a:lnSpc>
              <a:buClr>
                <a:srgbClr val="66FF33"/>
              </a:buClr>
            </a:pPr>
            <a:r>
              <a:rPr lang="en-US" altLang="en-US" dirty="0">
                <a:solidFill>
                  <a:schemeClr val="bg1"/>
                </a:solidFill>
                <a:ea typeface="MS PGothic" charset="-128"/>
              </a:rPr>
              <a:t>Lack of knowledge on the ethics of scholarly writing / poor writing skills</a:t>
            </a:r>
          </a:p>
          <a:p>
            <a:pPr>
              <a:lnSpc>
                <a:spcPct val="105000"/>
              </a:lnSpc>
              <a:buClr>
                <a:srgbClr val="66FF33"/>
              </a:buClr>
            </a:pPr>
            <a:r>
              <a:rPr lang="en-US" altLang="en-US" dirty="0">
                <a:solidFill>
                  <a:schemeClr val="bg1"/>
                </a:solidFill>
                <a:ea typeface="MS PGothic" charset="-128"/>
              </a:rPr>
              <a:t>Ambition, fierce competition</a:t>
            </a:r>
          </a:p>
          <a:p>
            <a:pPr>
              <a:lnSpc>
                <a:spcPct val="105000"/>
              </a:lnSpc>
              <a:buClr>
                <a:srgbClr val="66FF33"/>
              </a:buClr>
            </a:pPr>
            <a:r>
              <a:rPr lang="en-US" altLang="en-US" dirty="0">
                <a:solidFill>
                  <a:schemeClr val="bg1"/>
                </a:solidFill>
                <a:ea typeface="MS PGothic" charset="-128"/>
              </a:rPr>
              <a:t>Pressure from seniors</a:t>
            </a:r>
          </a:p>
          <a:p>
            <a:pPr>
              <a:lnSpc>
                <a:spcPct val="105000"/>
              </a:lnSpc>
              <a:buClr>
                <a:srgbClr val="66FF33"/>
              </a:buClr>
            </a:pPr>
            <a:r>
              <a:rPr lang="en-US" altLang="en-US" dirty="0">
                <a:solidFill>
                  <a:schemeClr val="bg1"/>
                </a:solidFill>
                <a:ea typeface="MS PGothic" charset="-128"/>
              </a:rPr>
              <a:t>Publish or perish system</a:t>
            </a:r>
          </a:p>
          <a:p>
            <a:pPr>
              <a:lnSpc>
                <a:spcPct val="105000"/>
              </a:lnSpc>
              <a:buClr>
                <a:srgbClr val="66FF33"/>
              </a:buClr>
            </a:pPr>
            <a:r>
              <a:rPr lang="en-US" altLang="en-US" dirty="0">
                <a:solidFill>
                  <a:schemeClr val="bg1"/>
                </a:solidFill>
                <a:ea typeface="MS PGothic" charset="-128"/>
              </a:rPr>
              <a:t>Faster</a:t>
            </a:r>
          </a:p>
          <a:p>
            <a:pPr>
              <a:lnSpc>
                <a:spcPct val="105000"/>
              </a:lnSpc>
              <a:buClr>
                <a:srgbClr val="66FF33"/>
              </a:buClr>
            </a:pPr>
            <a:r>
              <a:rPr lang="en-US" altLang="en-US" dirty="0">
                <a:solidFill>
                  <a:schemeClr val="bg1"/>
                </a:solidFill>
                <a:ea typeface="MS PGothic" charset="-128"/>
              </a:rPr>
              <a:t>Chances of getting caught or action being taken is slim</a:t>
            </a:r>
          </a:p>
          <a:p>
            <a:pPr>
              <a:buNone/>
            </a:pPr>
            <a:endParaRPr lang="en-US" altLang="en-US" sz="2400" dirty="0">
              <a:solidFill>
                <a:schemeClr val="bg1"/>
              </a:solidFill>
              <a:ea typeface="MS PGothic" charset="-128"/>
            </a:endParaRPr>
          </a:p>
          <a:p>
            <a:endParaRPr lang="en-US" dirty="0">
              <a:solidFill>
                <a:schemeClr val="bg1"/>
              </a:solidFill>
            </a:endParaRPr>
          </a:p>
        </p:txBody>
      </p:sp>
    </p:spTree>
    <p:extLst>
      <p:ext uri="{BB962C8B-B14F-4D97-AF65-F5344CB8AC3E}">
        <p14:creationId xmlns:p14="http://schemas.microsoft.com/office/powerpoint/2010/main" val="1962869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Objectives </a:t>
            </a:r>
          </a:p>
        </p:txBody>
      </p:sp>
      <p:sp>
        <p:nvSpPr>
          <p:cNvPr id="3" name="Content Placeholder 2"/>
          <p:cNvSpPr>
            <a:spLocks noGrp="1"/>
          </p:cNvSpPr>
          <p:nvPr>
            <p:ph idx="1"/>
          </p:nvPr>
        </p:nvSpPr>
        <p:spPr/>
        <p:txBody>
          <a:bodyPr/>
          <a:lstStyle/>
          <a:p>
            <a:r>
              <a:rPr lang="en-US" dirty="0">
                <a:solidFill>
                  <a:schemeClr val="bg1"/>
                </a:solidFill>
              </a:rPr>
              <a:t>Define plagiarism</a:t>
            </a:r>
          </a:p>
          <a:p>
            <a:r>
              <a:rPr lang="en-US" dirty="0">
                <a:solidFill>
                  <a:schemeClr val="bg1"/>
                </a:solidFill>
              </a:rPr>
              <a:t>Understand the implications of plagiarism</a:t>
            </a:r>
          </a:p>
          <a:p>
            <a:r>
              <a:rPr lang="en-US" dirty="0">
                <a:solidFill>
                  <a:schemeClr val="bg1"/>
                </a:solidFill>
              </a:rPr>
              <a:t>Understand the causes of plagiarism</a:t>
            </a:r>
          </a:p>
          <a:p>
            <a:r>
              <a:rPr lang="en-US" dirty="0">
                <a:solidFill>
                  <a:schemeClr val="bg1"/>
                </a:solidFill>
              </a:rPr>
              <a:t>List the types of plagiarism</a:t>
            </a:r>
          </a:p>
          <a:p>
            <a:r>
              <a:rPr lang="en-US" dirty="0">
                <a:solidFill>
                  <a:schemeClr val="bg1"/>
                </a:solidFill>
              </a:rPr>
              <a:t>Different ways to </a:t>
            </a:r>
            <a:r>
              <a:rPr lang="en-US">
                <a:solidFill>
                  <a:schemeClr val="bg1"/>
                </a:solidFill>
              </a:rPr>
              <a:t>avoid plagiarism</a:t>
            </a:r>
            <a:endParaRPr lang="en-US" dirty="0">
              <a:solidFill>
                <a:schemeClr val="bg1"/>
              </a:solidFill>
            </a:endParaRPr>
          </a:p>
        </p:txBody>
      </p:sp>
    </p:spTree>
    <p:extLst>
      <p:ext uri="{BB962C8B-B14F-4D97-AF65-F5344CB8AC3E}">
        <p14:creationId xmlns:p14="http://schemas.microsoft.com/office/powerpoint/2010/main" val="395206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FF00"/>
                </a:solidFill>
                <a:latin typeface="+mn-lt"/>
              </a:rPr>
              <a:t>Types of plagiarism </a:t>
            </a:r>
          </a:p>
        </p:txBody>
      </p:sp>
      <p:sp>
        <p:nvSpPr>
          <p:cNvPr id="3" name="Content Placeholder 2"/>
          <p:cNvSpPr>
            <a:spLocks noGrp="1"/>
          </p:cNvSpPr>
          <p:nvPr>
            <p:ph idx="1"/>
          </p:nvPr>
        </p:nvSpPr>
        <p:spPr>
          <a:xfrm>
            <a:off x="838200" y="1690688"/>
            <a:ext cx="10515600" cy="4351338"/>
          </a:xfrm>
        </p:spPr>
        <p:txBody>
          <a:bodyPr>
            <a:normAutofit/>
          </a:bodyPr>
          <a:lstStyle/>
          <a:p>
            <a:pPr>
              <a:lnSpc>
                <a:spcPct val="150000"/>
              </a:lnSpc>
            </a:pPr>
            <a:r>
              <a:rPr lang="en-US" b="1" dirty="0">
                <a:solidFill>
                  <a:schemeClr val="bg1"/>
                </a:solidFill>
              </a:rPr>
              <a:t>Intentional </a:t>
            </a:r>
          </a:p>
          <a:p>
            <a:pPr>
              <a:lnSpc>
                <a:spcPct val="150000"/>
              </a:lnSpc>
            </a:pPr>
            <a:r>
              <a:rPr lang="en-US" b="1" dirty="0">
                <a:solidFill>
                  <a:schemeClr val="bg1"/>
                </a:solidFill>
              </a:rPr>
              <a:t>Unintentional</a:t>
            </a:r>
          </a:p>
          <a:p>
            <a:pPr>
              <a:lnSpc>
                <a:spcPct val="150000"/>
              </a:lnSpc>
            </a:pPr>
            <a:r>
              <a:rPr lang="en-US" b="1" dirty="0">
                <a:solidFill>
                  <a:schemeClr val="bg1"/>
                </a:solidFill>
              </a:rPr>
              <a:t>Self plagiarism </a:t>
            </a:r>
          </a:p>
        </p:txBody>
      </p:sp>
    </p:spTree>
    <p:extLst>
      <p:ext uri="{BB962C8B-B14F-4D97-AF65-F5344CB8AC3E}">
        <p14:creationId xmlns:p14="http://schemas.microsoft.com/office/powerpoint/2010/main" val="371056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FF00"/>
                </a:solidFill>
                <a:latin typeface="+mn-lt"/>
              </a:rPr>
              <a:t>How to avoid plagiarism?</a:t>
            </a:r>
          </a:p>
        </p:txBody>
      </p:sp>
      <p:sp>
        <p:nvSpPr>
          <p:cNvPr id="3" name="Content Placeholder 2"/>
          <p:cNvSpPr>
            <a:spLocks noGrp="1"/>
          </p:cNvSpPr>
          <p:nvPr>
            <p:ph idx="1"/>
          </p:nvPr>
        </p:nvSpPr>
        <p:spPr/>
        <p:txBody>
          <a:bodyPr/>
          <a:lstStyle/>
          <a:p>
            <a:pPr>
              <a:lnSpc>
                <a:spcPct val="150000"/>
              </a:lnSpc>
            </a:pPr>
            <a:r>
              <a:rPr lang="en-US" dirty="0">
                <a:solidFill>
                  <a:schemeClr val="bg1"/>
                </a:solidFill>
              </a:rPr>
              <a:t>Be </a:t>
            </a:r>
            <a:r>
              <a:rPr lang="en-US" b="1" dirty="0">
                <a:solidFill>
                  <a:schemeClr val="bg1"/>
                </a:solidFill>
              </a:rPr>
              <a:t>honest</a:t>
            </a:r>
            <a:r>
              <a:rPr lang="en-US" dirty="0">
                <a:solidFill>
                  <a:schemeClr val="bg1"/>
                </a:solidFill>
              </a:rPr>
              <a:t> (give credit to source, acknowledge the author of the original work)</a:t>
            </a:r>
          </a:p>
          <a:p>
            <a:pPr>
              <a:lnSpc>
                <a:spcPct val="150000"/>
              </a:lnSpc>
            </a:pPr>
            <a:r>
              <a:rPr lang="en-US" b="1" dirty="0">
                <a:solidFill>
                  <a:schemeClr val="bg1"/>
                </a:solidFill>
              </a:rPr>
              <a:t>Quote</a:t>
            </a:r>
            <a:r>
              <a:rPr lang="en-US" dirty="0">
                <a:solidFill>
                  <a:schemeClr val="bg1"/>
                </a:solidFill>
              </a:rPr>
              <a:t> and/or </a:t>
            </a:r>
            <a:r>
              <a:rPr lang="en-US" b="1" dirty="0">
                <a:solidFill>
                  <a:schemeClr val="bg1"/>
                </a:solidFill>
              </a:rPr>
              <a:t>cite</a:t>
            </a:r>
            <a:r>
              <a:rPr lang="en-US" dirty="0">
                <a:solidFill>
                  <a:schemeClr val="bg1"/>
                </a:solidFill>
              </a:rPr>
              <a:t> your sources properly</a:t>
            </a:r>
          </a:p>
          <a:p>
            <a:pPr>
              <a:lnSpc>
                <a:spcPct val="150000"/>
              </a:lnSpc>
            </a:pPr>
            <a:r>
              <a:rPr lang="en-US" altLang="en-US" dirty="0">
                <a:solidFill>
                  <a:schemeClr val="bg1"/>
                </a:solidFill>
              </a:rPr>
              <a:t>Use your </a:t>
            </a:r>
            <a:r>
              <a:rPr lang="en-US" altLang="en-US" b="1" dirty="0">
                <a:solidFill>
                  <a:schemeClr val="bg1"/>
                </a:solidFill>
              </a:rPr>
              <a:t>own work </a:t>
            </a:r>
            <a:r>
              <a:rPr lang="en-US" altLang="en-US" dirty="0">
                <a:solidFill>
                  <a:schemeClr val="bg1"/>
                </a:solidFill>
              </a:rPr>
              <a:t>as often as possible</a:t>
            </a:r>
          </a:p>
          <a:p>
            <a:pPr>
              <a:lnSpc>
                <a:spcPct val="150000"/>
              </a:lnSpc>
            </a:pPr>
            <a:r>
              <a:rPr lang="en-US" b="1" dirty="0">
                <a:solidFill>
                  <a:schemeClr val="bg1"/>
                </a:solidFill>
              </a:rPr>
              <a:t>Paraphrasing  </a:t>
            </a:r>
          </a:p>
          <a:p>
            <a:pPr>
              <a:lnSpc>
                <a:spcPct val="150000"/>
              </a:lnSpc>
            </a:pPr>
            <a:endParaRPr lang="en-US" dirty="0">
              <a:solidFill>
                <a:schemeClr val="bg1"/>
              </a:solidFill>
            </a:endParaRPr>
          </a:p>
        </p:txBody>
      </p:sp>
    </p:spTree>
    <p:extLst>
      <p:ext uri="{BB962C8B-B14F-4D97-AF65-F5344CB8AC3E}">
        <p14:creationId xmlns:p14="http://schemas.microsoft.com/office/powerpoint/2010/main" val="751060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2780"/>
            <a:ext cx="10515600" cy="1325563"/>
          </a:xfrm>
        </p:spPr>
        <p:txBody>
          <a:bodyPr/>
          <a:lstStyle/>
          <a:p>
            <a:pPr algn="ctr"/>
            <a:r>
              <a:rPr lang="en-US" b="1" dirty="0">
                <a:solidFill>
                  <a:srgbClr val="FFFF00"/>
                </a:solidFill>
                <a:latin typeface="+mn-lt"/>
              </a:rPr>
              <a:t>Example </a:t>
            </a:r>
          </a:p>
        </p:txBody>
      </p:sp>
    </p:spTree>
    <p:extLst>
      <p:ext uri="{BB962C8B-B14F-4D97-AF65-F5344CB8AC3E}">
        <p14:creationId xmlns:p14="http://schemas.microsoft.com/office/powerpoint/2010/main" val="1943855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FF00"/>
                </a:solidFill>
                <a:latin typeface="+mn-lt"/>
              </a:rPr>
              <a:t>Is this plagiarism? </a:t>
            </a:r>
            <a:br>
              <a:rPr lang="en-US" b="1" dirty="0">
                <a:solidFill>
                  <a:srgbClr val="FFFF00"/>
                </a:solidFill>
                <a:latin typeface="+mn-lt"/>
              </a:rPr>
            </a:br>
            <a:endParaRPr lang="en-US" b="1" dirty="0">
              <a:solidFill>
                <a:srgbClr val="FFFF00"/>
              </a:solidFill>
              <a:latin typeface="+mn-lt"/>
            </a:endParaRPr>
          </a:p>
        </p:txBody>
      </p:sp>
      <p:sp>
        <p:nvSpPr>
          <p:cNvPr id="3" name="Content Placeholder 2"/>
          <p:cNvSpPr>
            <a:spLocks noGrp="1"/>
          </p:cNvSpPr>
          <p:nvPr>
            <p:ph idx="1"/>
          </p:nvPr>
        </p:nvSpPr>
        <p:spPr>
          <a:xfrm>
            <a:off x="838200" y="1528763"/>
            <a:ext cx="10515600" cy="4648200"/>
          </a:xfrm>
        </p:spPr>
        <p:txBody>
          <a:bodyPr/>
          <a:lstStyle/>
          <a:p>
            <a:r>
              <a:rPr lang="en-US" b="1" dirty="0">
                <a:solidFill>
                  <a:schemeClr val="bg1"/>
                </a:solidFill>
              </a:rPr>
              <a:t>Our source and format: </a:t>
            </a:r>
            <a:endParaRPr lang="en-US" dirty="0">
              <a:solidFill>
                <a:schemeClr val="bg1"/>
              </a:solidFill>
            </a:endParaRPr>
          </a:p>
          <a:p>
            <a:r>
              <a:rPr lang="en-US" dirty="0">
                <a:solidFill>
                  <a:schemeClr val="bg1"/>
                </a:solidFill>
              </a:rPr>
              <a:t>We will be using </a:t>
            </a:r>
            <a:r>
              <a:rPr lang="en-US" i="1" dirty="0">
                <a:solidFill>
                  <a:schemeClr val="bg1"/>
                </a:solidFill>
              </a:rPr>
              <a:t>Green Eggs and Ham, </a:t>
            </a:r>
            <a:r>
              <a:rPr lang="en-US" dirty="0">
                <a:solidFill>
                  <a:schemeClr val="bg1"/>
                </a:solidFill>
              </a:rPr>
              <a:t>written by Theodor Seuss Geisel (aka Dr. Seuss) in 1960, to help us understand plagiarism. </a:t>
            </a:r>
          </a:p>
          <a:p>
            <a:r>
              <a:rPr lang="en-US" dirty="0">
                <a:solidFill>
                  <a:schemeClr val="bg1"/>
                </a:solidFill>
              </a:rPr>
              <a:t>We will be using APA (American Psychological Association) citation style. </a:t>
            </a:r>
          </a:p>
          <a:p>
            <a:r>
              <a:rPr lang="en-US" dirty="0">
                <a:solidFill>
                  <a:schemeClr val="bg1"/>
                </a:solidFill>
              </a:rPr>
              <a:t>For the following examples, imagine that your assignment is to write a paper about perception of unfamiliar food. </a:t>
            </a:r>
            <a:r>
              <a:rPr lang="en-US" i="1" dirty="0">
                <a:solidFill>
                  <a:schemeClr val="bg1"/>
                </a:solidFill>
              </a:rPr>
              <a:t>Green Eggs and Ham </a:t>
            </a:r>
            <a:r>
              <a:rPr lang="en-US" dirty="0">
                <a:solidFill>
                  <a:schemeClr val="bg1"/>
                </a:solidFill>
              </a:rPr>
              <a:t>is one of your sources. </a:t>
            </a:r>
          </a:p>
          <a:p>
            <a:endParaRPr lang="en-US" dirty="0">
              <a:solidFill>
                <a:schemeClr val="bg1"/>
              </a:solidFill>
            </a:endParaRPr>
          </a:p>
        </p:txBody>
      </p:sp>
      <p:sp>
        <p:nvSpPr>
          <p:cNvPr id="4" name="TextBox 3"/>
          <p:cNvSpPr txBox="1"/>
          <p:nvPr/>
        </p:nvSpPr>
        <p:spPr>
          <a:xfrm>
            <a:off x="528634" y="6129344"/>
            <a:ext cx="11477625" cy="369332"/>
          </a:xfrm>
          <a:prstGeom prst="rect">
            <a:avLst/>
          </a:prstGeom>
          <a:noFill/>
        </p:spPr>
        <p:txBody>
          <a:bodyPr wrap="square" rtlCol="0">
            <a:spAutoFit/>
          </a:bodyPr>
          <a:lstStyle/>
          <a:p>
            <a:r>
              <a:rPr lang="en-US" dirty="0">
                <a:solidFill>
                  <a:schemeClr val="bg1"/>
                </a:solidFill>
              </a:rPr>
              <a:t>Plagiarism prevention presentation by </a:t>
            </a:r>
            <a:r>
              <a:rPr lang="en-US" dirty="0" err="1">
                <a:solidFill>
                  <a:schemeClr val="bg1"/>
                </a:solidFill>
              </a:rPr>
              <a:t>Rosiana</a:t>
            </a:r>
            <a:r>
              <a:rPr lang="en-US" dirty="0">
                <a:solidFill>
                  <a:schemeClr val="bg1"/>
                </a:solidFill>
              </a:rPr>
              <a:t> (</a:t>
            </a:r>
            <a:r>
              <a:rPr lang="en-US" dirty="0" err="1">
                <a:solidFill>
                  <a:schemeClr val="bg1"/>
                </a:solidFill>
              </a:rPr>
              <a:t>Nani</a:t>
            </a:r>
            <a:r>
              <a:rPr lang="en-US" dirty="0">
                <a:solidFill>
                  <a:schemeClr val="bg1"/>
                </a:solidFill>
              </a:rPr>
              <a:t>) L. </a:t>
            </a:r>
            <a:r>
              <a:rPr lang="en-US" dirty="0" err="1">
                <a:solidFill>
                  <a:schemeClr val="bg1"/>
                </a:solidFill>
              </a:rPr>
              <a:t>Azman</a:t>
            </a:r>
            <a:r>
              <a:rPr lang="en-US" dirty="0">
                <a:solidFill>
                  <a:schemeClr val="bg1"/>
                </a:solidFill>
              </a:rPr>
              <a:t> and Stephen H. Fox, University of Hawai‘i Maui College. </a:t>
            </a:r>
          </a:p>
        </p:txBody>
      </p:sp>
    </p:spTree>
    <p:extLst>
      <p:ext uri="{BB962C8B-B14F-4D97-AF65-F5344CB8AC3E}">
        <p14:creationId xmlns:p14="http://schemas.microsoft.com/office/powerpoint/2010/main" val="1833459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solidFill>
                <a:schemeClr val="bg1"/>
              </a:solidFill>
            </a:endParaRPr>
          </a:p>
        </p:txBody>
      </p:sp>
      <p:sp>
        <p:nvSpPr>
          <p:cNvPr id="3" name="Content Placeholder 2"/>
          <p:cNvSpPr>
            <a:spLocks noGrp="1"/>
          </p:cNvSpPr>
          <p:nvPr>
            <p:ph idx="1"/>
          </p:nvPr>
        </p:nvSpPr>
        <p:spPr/>
        <p:txBody>
          <a:bodyPr/>
          <a:lstStyle/>
          <a:p>
            <a:r>
              <a:rPr lang="en-US" b="1" dirty="0">
                <a:solidFill>
                  <a:srgbClr val="FFFF00"/>
                </a:solidFill>
              </a:rPr>
              <a:t>Many people do not like green eggs and ham. </a:t>
            </a:r>
            <a:endParaRPr lang="en-US" dirty="0">
              <a:solidFill>
                <a:srgbClr val="FFFF00"/>
              </a:solidFill>
            </a:endParaRPr>
          </a:p>
          <a:p>
            <a:r>
              <a:rPr lang="en-US" dirty="0">
                <a:solidFill>
                  <a:srgbClr val="FFFF00"/>
                </a:solidFill>
              </a:rPr>
              <a:t>Is this plagiarism? </a:t>
            </a:r>
          </a:p>
          <a:p>
            <a:r>
              <a:rPr lang="en-US" b="1" dirty="0">
                <a:solidFill>
                  <a:schemeClr val="bg1"/>
                </a:solidFill>
              </a:rPr>
              <a:t>YES! </a:t>
            </a:r>
            <a:endParaRPr lang="en-US" dirty="0">
              <a:solidFill>
                <a:schemeClr val="bg1"/>
              </a:solidFill>
            </a:endParaRPr>
          </a:p>
          <a:p>
            <a:r>
              <a:rPr lang="en-US" dirty="0">
                <a:solidFill>
                  <a:schemeClr val="bg1"/>
                </a:solidFill>
              </a:rPr>
              <a:t>The phrase, “do not like green eggs and ham” was taken directly from someone else’s work, word for word, and was not cited appropriately. </a:t>
            </a:r>
          </a:p>
          <a:p>
            <a:endParaRPr lang="en-US" dirty="0">
              <a:solidFill>
                <a:schemeClr val="bg1"/>
              </a:solidFill>
            </a:endParaRPr>
          </a:p>
        </p:txBody>
      </p:sp>
    </p:spTree>
    <p:extLst>
      <p:ext uri="{BB962C8B-B14F-4D97-AF65-F5344CB8AC3E}">
        <p14:creationId xmlns:p14="http://schemas.microsoft.com/office/powerpoint/2010/main" val="1347098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bg1"/>
              </a:solidFill>
            </a:endParaRPr>
          </a:p>
        </p:txBody>
      </p:sp>
      <p:sp>
        <p:nvSpPr>
          <p:cNvPr id="3" name="Content Placeholder 2"/>
          <p:cNvSpPr>
            <a:spLocks noGrp="1"/>
          </p:cNvSpPr>
          <p:nvPr>
            <p:ph idx="1"/>
          </p:nvPr>
        </p:nvSpPr>
        <p:spPr/>
        <p:txBody>
          <a:bodyPr/>
          <a:lstStyle/>
          <a:p>
            <a:r>
              <a:rPr lang="en-US" b="1" dirty="0">
                <a:solidFill>
                  <a:srgbClr val="FFFF00"/>
                </a:solidFill>
              </a:rPr>
              <a:t>Many people “do not like green eggs and ham.” </a:t>
            </a:r>
            <a:endParaRPr lang="en-US" dirty="0">
              <a:solidFill>
                <a:srgbClr val="FFFF00"/>
              </a:solidFill>
            </a:endParaRPr>
          </a:p>
          <a:p>
            <a:r>
              <a:rPr lang="en-US" dirty="0">
                <a:solidFill>
                  <a:srgbClr val="FFFF00"/>
                </a:solidFill>
              </a:rPr>
              <a:t>Is this plagiarism? </a:t>
            </a:r>
          </a:p>
          <a:p>
            <a:r>
              <a:rPr lang="en-US" b="1" dirty="0">
                <a:solidFill>
                  <a:schemeClr val="bg1"/>
                </a:solidFill>
              </a:rPr>
              <a:t>YES! </a:t>
            </a:r>
            <a:endParaRPr lang="en-US" dirty="0">
              <a:solidFill>
                <a:schemeClr val="bg1"/>
              </a:solidFill>
            </a:endParaRPr>
          </a:p>
          <a:p>
            <a:r>
              <a:rPr lang="en-US" dirty="0">
                <a:solidFill>
                  <a:schemeClr val="bg1"/>
                </a:solidFill>
              </a:rPr>
              <a:t>The phrase “do not like green eggs and ham” is in quotes, showing that it is in fact someone else’s work, but there is no reference listed as a citation. </a:t>
            </a:r>
          </a:p>
          <a:p>
            <a:endParaRPr lang="en-US" dirty="0">
              <a:solidFill>
                <a:schemeClr val="bg1"/>
              </a:solidFill>
            </a:endParaRPr>
          </a:p>
        </p:txBody>
      </p:sp>
    </p:spTree>
    <p:extLst>
      <p:ext uri="{BB962C8B-B14F-4D97-AF65-F5344CB8AC3E}">
        <p14:creationId xmlns:p14="http://schemas.microsoft.com/office/powerpoint/2010/main" val="366850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solidFill>
                <a:schemeClr val="bg1"/>
              </a:solidFill>
            </a:endParaRPr>
          </a:p>
        </p:txBody>
      </p:sp>
      <p:sp>
        <p:nvSpPr>
          <p:cNvPr id="3" name="Content Placeholder 2"/>
          <p:cNvSpPr>
            <a:spLocks noGrp="1"/>
          </p:cNvSpPr>
          <p:nvPr>
            <p:ph idx="1"/>
          </p:nvPr>
        </p:nvSpPr>
        <p:spPr/>
        <p:txBody>
          <a:bodyPr/>
          <a:lstStyle/>
          <a:p>
            <a:r>
              <a:rPr lang="en-US" b="1" dirty="0">
                <a:solidFill>
                  <a:srgbClr val="FFFF00"/>
                </a:solidFill>
              </a:rPr>
              <a:t>Many people do not like green eggs and ham (Geisel, 1960). </a:t>
            </a:r>
            <a:endParaRPr lang="en-US" dirty="0">
              <a:solidFill>
                <a:srgbClr val="FFFF00"/>
              </a:solidFill>
            </a:endParaRPr>
          </a:p>
          <a:p>
            <a:r>
              <a:rPr lang="en-US" dirty="0">
                <a:solidFill>
                  <a:srgbClr val="FFFF00"/>
                </a:solidFill>
              </a:rPr>
              <a:t>Is this plagiarism? </a:t>
            </a:r>
          </a:p>
          <a:p>
            <a:r>
              <a:rPr lang="en-US" b="1" dirty="0">
                <a:solidFill>
                  <a:schemeClr val="bg1"/>
                </a:solidFill>
              </a:rPr>
              <a:t>YES! </a:t>
            </a:r>
            <a:endParaRPr lang="en-US" dirty="0">
              <a:solidFill>
                <a:schemeClr val="bg1"/>
              </a:solidFill>
            </a:endParaRPr>
          </a:p>
          <a:p>
            <a:r>
              <a:rPr lang="en-US" dirty="0">
                <a:solidFill>
                  <a:schemeClr val="bg1"/>
                </a:solidFill>
              </a:rPr>
              <a:t>While a citation is present, the phrase “do not like green eggs and ham” is still taken word for word from Geisel’s work. The lack of quotes implies that these are your words, which they are not. </a:t>
            </a:r>
          </a:p>
          <a:p>
            <a:endParaRPr lang="en-US" dirty="0">
              <a:solidFill>
                <a:schemeClr val="bg1"/>
              </a:solidFill>
            </a:endParaRPr>
          </a:p>
        </p:txBody>
      </p:sp>
    </p:spTree>
    <p:extLst>
      <p:ext uri="{BB962C8B-B14F-4D97-AF65-F5344CB8AC3E}">
        <p14:creationId xmlns:p14="http://schemas.microsoft.com/office/powerpoint/2010/main" val="1876501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solidFill>
                <a:schemeClr val="bg1"/>
              </a:solidFill>
            </a:endParaRPr>
          </a:p>
        </p:txBody>
      </p:sp>
      <p:sp>
        <p:nvSpPr>
          <p:cNvPr id="3" name="Content Placeholder 2"/>
          <p:cNvSpPr>
            <a:spLocks noGrp="1"/>
          </p:cNvSpPr>
          <p:nvPr>
            <p:ph idx="1"/>
          </p:nvPr>
        </p:nvSpPr>
        <p:spPr/>
        <p:txBody>
          <a:bodyPr/>
          <a:lstStyle/>
          <a:p>
            <a:r>
              <a:rPr lang="en-US" b="1" dirty="0">
                <a:solidFill>
                  <a:srgbClr val="FFFF00"/>
                </a:solidFill>
              </a:rPr>
              <a:t>Many people “do not like green eggs and ham” (Geisel, 1960, p. 12). </a:t>
            </a:r>
            <a:endParaRPr lang="en-US" dirty="0">
              <a:solidFill>
                <a:srgbClr val="FFFF00"/>
              </a:solidFill>
            </a:endParaRPr>
          </a:p>
          <a:p>
            <a:r>
              <a:rPr lang="en-US" dirty="0">
                <a:solidFill>
                  <a:srgbClr val="FFFF00"/>
                </a:solidFill>
              </a:rPr>
              <a:t>Is this plagiarism? </a:t>
            </a:r>
          </a:p>
          <a:p>
            <a:r>
              <a:rPr lang="en-US" b="1" dirty="0">
                <a:solidFill>
                  <a:schemeClr val="bg1"/>
                </a:solidFill>
              </a:rPr>
              <a:t>No! </a:t>
            </a:r>
            <a:endParaRPr lang="en-US" dirty="0">
              <a:solidFill>
                <a:schemeClr val="bg1"/>
              </a:solidFill>
            </a:endParaRPr>
          </a:p>
          <a:p>
            <a:r>
              <a:rPr lang="en-US" dirty="0">
                <a:solidFill>
                  <a:schemeClr val="bg1"/>
                </a:solidFill>
              </a:rPr>
              <a:t>The phrase “do not like green eggs and ham” is in quotes, showing that it is someone else’s work, and the correct citation is in place. However, most instructors would prefer you to paraphrase a quote this short and convey the meaning of the source. </a:t>
            </a:r>
          </a:p>
          <a:p>
            <a:endParaRPr lang="en-US" dirty="0">
              <a:solidFill>
                <a:schemeClr val="bg1"/>
              </a:solidFill>
            </a:endParaRPr>
          </a:p>
        </p:txBody>
      </p:sp>
    </p:spTree>
    <p:extLst>
      <p:ext uri="{BB962C8B-B14F-4D97-AF65-F5344CB8AC3E}">
        <p14:creationId xmlns:p14="http://schemas.microsoft.com/office/powerpoint/2010/main" val="2051384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solidFill>
                <a:schemeClr val="bg1"/>
              </a:solidFill>
            </a:endParaRPr>
          </a:p>
        </p:txBody>
      </p:sp>
      <p:sp>
        <p:nvSpPr>
          <p:cNvPr id="3" name="Content Placeholder 2"/>
          <p:cNvSpPr>
            <a:spLocks noGrp="1"/>
          </p:cNvSpPr>
          <p:nvPr>
            <p:ph idx="1"/>
          </p:nvPr>
        </p:nvSpPr>
        <p:spPr/>
        <p:txBody>
          <a:bodyPr/>
          <a:lstStyle/>
          <a:p>
            <a:r>
              <a:rPr lang="en-US" b="1" dirty="0">
                <a:solidFill>
                  <a:srgbClr val="FFFF00"/>
                </a:solidFill>
              </a:rPr>
              <a:t>Many people dislike green ham and eggs (Geisel, 1960). </a:t>
            </a:r>
            <a:endParaRPr lang="en-US" dirty="0">
              <a:solidFill>
                <a:srgbClr val="FFFF00"/>
              </a:solidFill>
            </a:endParaRPr>
          </a:p>
          <a:p>
            <a:r>
              <a:rPr lang="en-US" dirty="0">
                <a:solidFill>
                  <a:srgbClr val="FFFF00"/>
                </a:solidFill>
              </a:rPr>
              <a:t>Is this plagiarism? </a:t>
            </a:r>
          </a:p>
          <a:p>
            <a:r>
              <a:rPr lang="en-US" b="1" dirty="0">
                <a:solidFill>
                  <a:schemeClr val="bg1"/>
                </a:solidFill>
              </a:rPr>
              <a:t>YES! </a:t>
            </a:r>
            <a:endParaRPr lang="en-US" dirty="0">
              <a:solidFill>
                <a:schemeClr val="bg1"/>
              </a:solidFill>
            </a:endParaRPr>
          </a:p>
          <a:p>
            <a:r>
              <a:rPr lang="en-US" dirty="0">
                <a:solidFill>
                  <a:schemeClr val="bg1"/>
                </a:solidFill>
              </a:rPr>
              <a:t>This is not adequate paraphrasing. The sentence structure is still too similar to the original quotation, and you can’t put this one in quotes because it’s not the exact words of Geisel. </a:t>
            </a:r>
          </a:p>
          <a:p>
            <a:endParaRPr lang="en-US" dirty="0">
              <a:solidFill>
                <a:schemeClr val="bg1"/>
              </a:solidFill>
            </a:endParaRPr>
          </a:p>
        </p:txBody>
      </p:sp>
    </p:spTree>
    <p:extLst>
      <p:ext uri="{BB962C8B-B14F-4D97-AF65-F5344CB8AC3E}">
        <p14:creationId xmlns:p14="http://schemas.microsoft.com/office/powerpoint/2010/main" val="1715960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solidFill>
                <a:schemeClr val="bg1"/>
              </a:solidFill>
            </a:endParaRPr>
          </a:p>
        </p:txBody>
      </p:sp>
      <p:sp>
        <p:nvSpPr>
          <p:cNvPr id="3" name="Content Placeholder 2"/>
          <p:cNvSpPr>
            <a:spLocks noGrp="1"/>
          </p:cNvSpPr>
          <p:nvPr>
            <p:ph idx="1"/>
          </p:nvPr>
        </p:nvSpPr>
        <p:spPr/>
        <p:txBody>
          <a:bodyPr/>
          <a:lstStyle/>
          <a:p>
            <a:r>
              <a:rPr lang="en-US" b="1" dirty="0">
                <a:solidFill>
                  <a:srgbClr val="FFFF00"/>
                </a:solidFill>
              </a:rPr>
              <a:t>Many people have a strong distaste for forest-colored fowl embryos and cured domesticated pig products (Geisel, 1960). </a:t>
            </a:r>
            <a:endParaRPr lang="en-US" dirty="0">
              <a:solidFill>
                <a:srgbClr val="FFFF00"/>
              </a:solidFill>
            </a:endParaRPr>
          </a:p>
          <a:p>
            <a:r>
              <a:rPr lang="en-US" dirty="0">
                <a:solidFill>
                  <a:srgbClr val="FFFF00"/>
                </a:solidFill>
              </a:rPr>
              <a:t>Is this plagiarism? </a:t>
            </a:r>
          </a:p>
          <a:p>
            <a:r>
              <a:rPr lang="en-US" b="1" dirty="0">
                <a:solidFill>
                  <a:schemeClr val="bg1"/>
                </a:solidFill>
              </a:rPr>
              <a:t>YES! </a:t>
            </a:r>
            <a:endParaRPr lang="en-US" dirty="0">
              <a:solidFill>
                <a:schemeClr val="bg1"/>
              </a:solidFill>
            </a:endParaRPr>
          </a:p>
          <a:p>
            <a:r>
              <a:rPr lang="en-US" dirty="0">
                <a:solidFill>
                  <a:schemeClr val="bg1"/>
                </a:solidFill>
              </a:rPr>
              <a:t>This is still not adequate paraphrasing. The sentence structure is still too similar to the original quotation, and you still can’t put this one in quotes because it’s not the exact words of Geisel. </a:t>
            </a:r>
          </a:p>
          <a:p>
            <a:endParaRPr lang="en-US" dirty="0">
              <a:solidFill>
                <a:schemeClr val="bg1"/>
              </a:solidFill>
            </a:endParaRPr>
          </a:p>
        </p:txBody>
      </p:sp>
    </p:spTree>
    <p:extLst>
      <p:ext uri="{BB962C8B-B14F-4D97-AF65-F5344CB8AC3E}">
        <p14:creationId xmlns:p14="http://schemas.microsoft.com/office/powerpoint/2010/main" val="215950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FFFF00"/>
                </a:solidFill>
                <a:latin typeface="Century Gothic" charset="0"/>
              </a:rPr>
              <a:t>Plagiarism</a:t>
            </a:r>
            <a:endParaRPr lang="en-US" b="1" dirty="0">
              <a:solidFill>
                <a:srgbClr val="FFFF00"/>
              </a:solidFill>
            </a:endParaRPr>
          </a:p>
        </p:txBody>
      </p:sp>
      <p:sp>
        <p:nvSpPr>
          <p:cNvPr id="3" name="Content Placeholder 2"/>
          <p:cNvSpPr>
            <a:spLocks noGrp="1"/>
          </p:cNvSpPr>
          <p:nvPr>
            <p:ph idx="1"/>
          </p:nvPr>
        </p:nvSpPr>
        <p:spPr>
          <a:xfrm>
            <a:off x="838200" y="1557338"/>
            <a:ext cx="10515600" cy="4300537"/>
          </a:xfrm>
        </p:spPr>
        <p:txBody>
          <a:bodyPr>
            <a:normAutofit/>
          </a:bodyPr>
          <a:lstStyle/>
          <a:p>
            <a:pPr>
              <a:lnSpc>
                <a:spcPct val="150000"/>
              </a:lnSpc>
            </a:pPr>
            <a:r>
              <a:rPr lang="en-US" dirty="0">
                <a:solidFill>
                  <a:schemeClr val="bg1"/>
                </a:solidFill>
              </a:rPr>
              <a:t>An act or instance of using or closely imitating the </a:t>
            </a:r>
            <a:r>
              <a:rPr lang="en-US" b="1" dirty="0">
                <a:solidFill>
                  <a:schemeClr val="bg1"/>
                </a:solidFill>
              </a:rPr>
              <a:t>language </a:t>
            </a:r>
            <a:r>
              <a:rPr lang="en-US" dirty="0">
                <a:solidFill>
                  <a:schemeClr val="bg1"/>
                </a:solidFill>
              </a:rPr>
              <a:t>and </a:t>
            </a:r>
            <a:r>
              <a:rPr lang="en-US" b="1" dirty="0">
                <a:solidFill>
                  <a:schemeClr val="bg1"/>
                </a:solidFill>
              </a:rPr>
              <a:t>thoughts </a:t>
            </a:r>
            <a:r>
              <a:rPr lang="en-US" dirty="0">
                <a:solidFill>
                  <a:schemeClr val="bg1"/>
                </a:solidFill>
              </a:rPr>
              <a:t>of another author </a:t>
            </a:r>
          </a:p>
          <a:p>
            <a:pPr>
              <a:lnSpc>
                <a:spcPct val="150000"/>
              </a:lnSpc>
            </a:pPr>
            <a:r>
              <a:rPr lang="en-US" dirty="0">
                <a:solidFill>
                  <a:schemeClr val="bg1"/>
                </a:solidFill>
              </a:rPr>
              <a:t>without </a:t>
            </a:r>
            <a:r>
              <a:rPr lang="en-US" dirty="0">
                <a:solidFill>
                  <a:srgbClr val="FFFFFF"/>
                </a:solidFill>
              </a:rPr>
              <a:t>authorization</a:t>
            </a:r>
            <a:r>
              <a:rPr lang="en-US" dirty="0">
                <a:solidFill>
                  <a:schemeClr val="bg1"/>
                </a:solidFill>
              </a:rPr>
              <a:t> and there</a:t>
            </a:r>
            <a:br>
              <a:rPr lang="en-US" dirty="0">
                <a:solidFill>
                  <a:schemeClr val="bg1"/>
                </a:solidFill>
              </a:rPr>
            </a:br>
            <a:r>
              <a:rPr lang="en-US" dirty="0">
                <a:solidFill>
                  <a:schemeClr val="bg1"/>
                </a:solidFill>
              </a:rPr>
              <a:t>presentation of that author's work </a:t>
            </a:r>
            <a:r>
              <a:rPr lang="en-US" b="1" dirty="0">
                <a:solidFill>
                  <a:schemeClr val="bg1"/>
                </a:solidFill>
              </a:rPr>
              <a:t>as one's own</a:t>
            </a:r>
            <a:r>
              <a:rPr lang="en-US" dirty="0">
                <a:solidFill>
                  <a:schemeClr val="bg1"/>
                </a:solidFill>
              </a:rPr>
              <a:t>, </a:t>
            </a:r>
          </a:p>
          <a:p>
            <a:pPr>
              <a:lnSpc>
                <a:spcPct val="150000"/>
              </a:lnSpc>
            </a:pPr>
            <a:r>
              <a:rPr lang="en-US" dirty="0">
                <a:solidFill>
                  <a:schemeClr val="bg1"/>
                </a:solidFill>
              </a:rPr>
              <a:t>as by not crediting the original author.</a:t>
            </a:r>
          </a:p>
        </p:txBody>
      </p:sp>
      <p:sp>
        <p:nvSpPr>
          <p:cNvPr id="4" name="TextBox 3"/>
          <p:cNvSpPr txBox="1"/>
          <p:nvPr/>
        </p:nvSpPr>
        <p:spPr>
          <a:xfrm>
            <a:off x="1071563" y="6015038"/>
            <a:ext cx="10572750" cy="646331"/>
          </a:xfrm>
          <a:prstGeom prst="rect">
            <a:avLst/>
          </a:prstGeom>
          <a:noFill/>
        </p:spPr>
        <p:txBody>
          <a:bodyPr wrap="square" rtlCol="0">
            <a:spAutoFit/>
          </a:bodyPr>
          <a:lstStyle/>
          <a:p>
            <a:r>
              <a:rPr lang="en-US" dirty="0">
                <a:solidFill>
                  <a:schemeClr val="bg1"/>
                </a:solidFill>
              </a:rPr>
              <a:t>(plagiarism. (</a:t>
            </a:r>
            <a:r>
              <a:rPr lang="en-US" dirty="0" err="1">
                <a:solidFill>
                  <a:schemeClr val="bg1"/>
                </a:solidFill>
              </a:rPr>
              <a:t>n.d.</a:t>
            </a:r>
            <a:r>
              <a:rPr lang="en-US" dirty="0">
                <a:solidFill>
                  <a:schemeClr val="bg1"/>
                </a:solidFill>
              </a:rPr>
              <a:t>). </a:t>
            </a:r>
            <a:r>
              <a:rPr lang="en-US" i="1" dirty="0">
                <a:solidFill>
                  <a:schemeClr val="bg1"/>
                </a:solidFill>
              </a:rPr>
              <a:t>The New Dictionary of Cultural Literacy, Third Edition</a:t>
            </a:r>
            <a:r>
              <a:rPr lang="en-US" dirty="0">
                <a:solidFill>
                  <a:schemeClr val="bg1"/>
                </a:solidFill>
              </a:rPr>
              <a:t>. http://</a:t>
            </a:r>
            <a:r>
              <a:rPr lang="en-US" dirty="0" err="1">
                <a:solidFill>
                  <a:schemeClr val="bg1"/>
                </a:solidFill>
              </a:rPr>
              <a:t>www.dictionary.com</a:t>
            </a:r>
            <a:r>
              <a:rPr lang="en-US" dirty="0">
                <a:solidFill>
                  <a:schemeClr val="bg1"/>
                </a:solidFill>
              </a:rPr>
              <a:t>/browse/plagiarism) </a:t>
            </a:r>
          </a:p>
        </p:txBody>
      </p:sp>
    </p:spTree>
    <p:extLst>
      <p:ext uri="{BB962C8B-B14F-4D97-AF65-F5344CB8AC3E}">
        <p14:creationId xmlns:p14="http://schemas.microsoft.com/office/powerpoint/2010/main" val="1758939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solidFill>
                <a:schemeClr val="bg1"/>
              </a:solidFill>
            </a:endParaRPr>
          </a:p>
        </p:txBody>
      </p:sp>
      <p:sp>
        <p:nvSpPr>
          <p:cNvPr id="3" name="Content Placeholder 2"/>
          <p:cNvSpPr>
            <a:spLocks noGrp="1"/>
          </p:cNvSpPr>
          <p:nvPr>
            <p:ph idx="1"/>
          </p:nvPr>
        </p:nvSpPr>
        <p:spPr/>
        <p:txBody>
          <a:bodyPr/>
          <a:lstStyle/>
          <a:p>
            <a:r>
              <a:rPr lang="en-US" dirty="0">
                <a:solidFill>
                  <a:schemeClr val="bg1"/>
                </a:solidFill>
              </a:rPr>
              <a:t>have a strong distaste = do not like </a:t>
            </a:r>
          </a:p>
          <a:p>
            <a:r>
              <a:rPr lang="en-US" dirty="0">
                <a:solidFill>
                  <a:schemeClr val="bg1"/>
                </a:solidFill>
              </a:rPr>
              <a:t>forest-colored = green</a:t>
            </a:r>
          </a:p>
          <a:p>
            <a:r>
              <a:rPr lang="en-US" dirty="0">
                <a:solidFill>
                  <a:schemeClr val="bg1"/>
                </a:solidFill>
              </a:rPr>
              <a:t>fowl embryos = eggs</a:t>
            </a:r>
          </a:p>
          <a:p>
            <a:r>
              <a:rPr lang="en-US" dirty="0">
                <a:solidFill>
                  <a:schemeClr val="bg1"/>
                </a:solidFill>
              </a:rPr>
              <a:t>cured domesticated pig products = ham </a:t>
            </a:r>
          </a:p>
          <a:p>
            <a:r>
              <a:rPr lang="en-US" b="1" dirty="0">
                <a:solidFill>
                  <a:schemeClr val="bg1"/>
                </a:solidFill>
              </a:rPr>
              <a:t>This is </a:t>
            </a:r>
            <a:r>
              <a:rPr lang="en-US" b="1" dirty="0" err="1">
                <a:solidFill>
                  <a:schemeClr val="bg1"/>
                </a:solidFill>
              </a:rPr>
              <a:t>Turnitin’s</a:t>
            </a:r>
            <a:r>
              <a:rPr lang="en-US" b="1" dirty="0">
                <a:solidFill>
                  <a:schemeClr val="bg1"/>
                </a:solidFill>
              </a:rPr>
              <a:t> #3 “Find – Replace </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2031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solidFill>
                <a:schemeClr val="bg1"/>
              </a:solidFill>
            </a:endParaRPr>
          </a:p>
        </p:txBody>
      </p:sp>
      <p:sp>
        <p:nvSpPr>
          <p:cNvPr id="3" name="Content Placeholder 2"/>
          <p:cNvSpPr>
            <a:spLocks noGrp="1"/>
          </p:cNvSpPr>
          <p:nvPr>
            <p:ph idx="1"/>
          </p:nvPr>
        </p:nvSpPr>
        <p:spPr/>
        <p:txBody>
          <a:bodyPr/>
          <a:lstStyle/>
          <a:p>
            <a:r>
              <a:rPr lang="en-US" b="1" dirty="0">
                <a:solidFill>
                  <a:srgbClr val="FFFF00"/>
                </a:solidFill>
              </a:rPr>
              <a:t>Lack of familiarity with particular preparation styles of foods is likely to lead to premature rejection based on ignorance rather than an objective appraisal of the inherent taste qualities of that food (Geisel, 1960). </a:t>
            </a:r>
            <a:endParaRPr lang="en-US" dirty="0">
              <a:solidFill>
                <a:srgbClr val="FFFF00"/>
              </a:solidFill>
            </a:endParaRPr>
          </a:p>
          <a:p>
            <a:r>
              <a:rPr lang="en-US" dirty="0">
                <a:solidFill>
                  <a:srgbClr val="FFFF00"/>
                </a:solidFill>
              </a:rPr>
              <a:t>Is this plagiarism? </a:t>
            </a:r>
          </a:p>
          <a:p>
            <a:r>
              <a:rPr lang="en-US" b="1" dirty="0">
                <a:solidFill>
                  <a:schemeClr val="bg1"/>
                </a:solidFill>
              </a:rPr>
              <a:t>No! </a:t>
            </a:r>
            <a:endParaRPr lang="en-US" dirty="0">
              <a:solidFill>
                <a:schemeClr val="bg1"/>
              </a:solidFill>
            </a:endParaRPr>
          </a:p>
          <a:p>
            <a:r>
              <a:rPr lang="en-US" dirty="0">
                <a:solidFill>
                  <a:schemeClr val="bg1"/>
                </a:solidFill>
              </a:rPr>
              <a:t>This is an adequate paraphrasing that represents Geisel’s intended message, but it’s not very readable. In fact, this pretty much represents everything people hate about academic writing </a:t>
            </a:r>
          </a:p>
          <a:p>
            <a:endParaRPr lang="en-US" dirty="0">
              <a:solidFill>
                <a:schemeClr val="bg1"/>
              </a:solidFill>
            </a:endParaRPr>
          </a:p>
        </p:txBody>
      </p:sp>
    </p:spTree>
    <p:extLst>
      <p:ext uri="{BB962C8B-B14F-4D97-AF65-F5344CB8AC3E}">
        <p14:creationId xmlns:p14="http://schemas.microsoft.com/office/powerpoint/2010/main" val="739642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solidFill>
                <a:schemeClr val="bg1"/>
              </a:solidFill>
            </a:endParaRPr>
          </a:p>
        </p:txBody>
      </p:sp>
      <p:sp>
        <p:nvSpPr>
          <p:cNvPr id="3" name="Content Placeholder 2"/>
          <p:cNvSpPr>
            <a:spLocks noGrp="1"/>
          </p:cNvSpPr>
          <p:nvPr>
            <p:ph idx="1"/>
          </p:nvPr>
        </p:nvSpPr>
        <p:spPr/>
        <p:txBody>
          <a:bodyPr/>
          <a:lstStyle/>
          <a:p>
            <a:r>
              <a:rPr lang="en-US" b="1" dirty="0">
                <a:solidFill>
                  <a:srgbClr val="FFFF00"/>
                </a:solidFill>
              </a:rPr>
              <a:t>When something is unfamiliar or foreign to us, we tend not to judge it fairly (Geisel, 1960). </a:t>
            </a:r>
            <a:endParaRPr lang="en-US" dirty="0">
              <a:solidFill>
                <a:srgbClr val="FFFF00"/>
              </a:solidFill>
            </a:endParaRPr>
          </a:p>
          <a:p>
            <a:r>
              <a:rPr lang="en-US" dirty="0">
                <a:solidFill>
                  <a:srgbClr val="FFFF00"/>
                </a:solidFill>
              </a:rPr>
              <a:t>Is this plagiarism? </a:t>
            </a:r>
          </a:p>
          <a:p>
            <a:r>
              <a:rPr lang="en-US" dirty="0">
                <a:solidFill>
                  <a:schemeClr val="bg1"/>
                </a:solidFill>
              </a:rPr>
              <a:t>No! </a:t>
            </a:r>
          </a:p>
          <a:p>
            <a:r>
              <a:rPr lang="en-US" dirty="0">
                <a:solidFill>
                  <a:schemeClr val="bg1"/>
                </a:solidFill>
              </a:rPr>
              <a:t>Finally, we have an adequate paraphrasing that accurately represents Geisel’s message and that is clear and easily understood. </a:t>
            </a:r>
          </a:p>
          <a:p>
            <a:endParaRPr lang="en-US" dirty="0">
              <a:solidFill>
                <a:schemeClr val="bg1"/>
              </a:solidFill>
            </a:endParaRPr>
          </a:p>
        </p:txBody>
      </p:sp>
    </p:spTree>
    <p:extLst>
      <p:ext uri="{BB962C8B-B14F-4D97-AF65-F5344CB8AC3E}">
        <p14:creationId xmlns:p14="http://schemas.microsoft.com/office/powerpoint/2010/main" val="1611545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67C44-180E-894A-8C46-504B0733847C}"/>
              </a:ext>
            </a:extLst>
          </p:cNvPr>
          <p:cNvSpPr>
            <a:spLocks noGrp="1"/>
          </p:cNvSpPr>
          <p:nvPr>
            <p:ph type="title"/>
          </p:nvPr>
        </p:nvSpPr>
        <p:spPr/>
        <p:txBody>
          <a:bodyPr/>
          <a:lstStyle/>
          <a:p>
            <a:r>
              <a:rPr lang="en-US" b="1" dirty="0">
                <a:solidFill>
                  <a:srgbClr val="FFFF00"/>
                </a:solidFill>
              </a:rPr>
              <a:t>Check your work</a:t>
            </a:r>
          </a:p>
        </p:txBody>
      </p:sp>
      <p:pic>
        <p:nvPicPr>
          <p:cNvPr id="2051" name="Picture 3" descr="page50image4187280">
            <a:extLst>
              <a:ext uri="{FF2B5EF4-FFF2-40B4-BE49-F238E27FC236}">
                <a16:creationId xmlns:a16="http://schemas.microsoft.com/office/drawing/2014/main" id="{8DC4610D-FE48-604E-A810-DE604CEBBAB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42727" y="203200"/>
            <a:ext cx="4978400" cy="3225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ge50image4183952">
            <a:extLst>
              <a:ext uri="{FF2B5EF4-FFF2-40B4-BE49-F238E27FC236}">
                <a16:creationId xmlns:a16="http://schemas.microsoft.com/office/drawing/2014/main" id="{A7CEC51E-445E-6347-AC79-5AC1F49DE5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137" y="3479223"/>
            <a:ext cx="4013200" cy="33655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page50image4182080">
            <a:extLst>
              <a:ext uri="{FF2B5EF4-FFF2-40B4-BE49-F238E27FC236}">
                <a16:creationId xmlns:a16="http://schemas.microsoft.com/office/drawing/2014/main" id="{1EE3D931-CF09-714D-98A5-A448D5B05F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6033" y="3479223"/>
            <a:ext cx="4229100"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846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8D002-3760-4B4F-AF16-77EC29D04122}"/>
              </a:ext>
            </a:extLst>
          </p:cNvPr>
          <p:cNvSpPr>
            <a:spLocks noGrp="1"/>
          </p:cNvSpPr>
          <p:nvPr>
            <p:ph type="title"/>
          </p:nvPr>
        </p:nvSpPr>
        <p:spPr/>
        <p:txBody>
          <a:bodyPr/>
          <a:lstStyle/>
          <a:p>
            <a:r>
              <a:rPr lang="en-US" b="1" dirty="0">
                <a:solidFill>
                  <a:srgbClr val="FFFF00"/>
                </a:solidFill>
              </a:rPr>
              <a:t>Tips on writing</a:t>
            </a:r>
            <a:r>
              <a:rPr lang="en-US" dirty="0">
                <a:solidFill>
                  <a:srgbClr val="FFFF00"/>
                </a:solidFill>
              </a:rPr>
              <a:t>…</a:t>
            </a:r>
          </a:p>
        </p:txBody>
      </p:sp>
      <p:sp>
        <p:nvSpPr>
          <p:cNvPr id="3" name="Content Placeholder 2">
            <a:extLst>
              <a:ext uri="{FF2B5EF4-FFF2-40B4-BE49-F238E27FC236}">
                <a16:creationId xmlns:a16="http://schemas.microsoft.com/office/drawing/2014/main" id="{7F329043-7D67-C548-B280-D758187B8FB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36495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9F5C3-BDBE-5940-857D-90A325ADC817}"/>
              </a:ext>
            </a:extLst>
          </p:cNvPr>
          <p:cNvSpPr>
            <a:spLocks noGrp="1"/>
          </p:cNvSpPr>
          <p:nvPr>
            <p:ph type="title"/>
          </p:nvPr>
        </p:nvSpPr>
        <p:spPr>
          <a:xfrm>
            <a:off x="879764" y="2734252"/>
            <a:ext cx="10515600" cy="1325563"/>
          </a:xfrm>
        </p:spPr>
        <p:txBody>
          <a:bodyPr>
            <a:normAutofit/>
          </a:bodyPr>
          <a:lstStyle/>
          <a:p>
            <a:pPr algn="ctr"/>
            <a:r>
              <a:rPr lang="en-US" sz="4800" b="1" dirty="0">
                <a:solidFill>
                  <a:srgbClr val="FFFF00"/>
                </a:solidFill>
              </a:rPr>
              <a:t>Thank you</a:t>
            </a:r>
          </a:p>
        </p:txBody>
      </p:sp>
    </p:spTree>
    <p:extLst>
      <p:ext uri="{BB962C8B-B14F-4D97-AF65-F5344CB8AC3E}">
        <p14:creationId xmlns:p14="http://schemas.microsoft.com/office/powerpoint/2010/main" val="2626908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14276-081A-5A40-9EA6-74B4D67F3A3D}"/>
              </a:ext>
            </a:extLst>
          </p:cNvPr>
          <p:cNvSpPr>
            <a:spLocks noGrp="1"/>
          </p:cNvSpPr>
          <p:nvPr>
            <p:ph type="title"/>
          </p:nvPr>
        </p:nvSpPr>
        <p:spPr/>
        <p:txBody>
          <a:bodyPr/>
          <a:lstStyle/>
          <a:p>
            <a:r>
              <a:rPr lang="en-US" b="1" dirty="0">
                <a:solidFill>
                  <a:srgbClr val="FFFF00"/>
                </a:solidFill>
              </a:rPr>
              <a:t>Plagiarism</a:t>
            </a:r>
          </a:p>
        </p:txBody>
      </p:sp>
      <p:pic>
        <p:nvPicPr>
          <p:cNvPr id="3075" name="Picture 3" descr="page5image4003520">
            <a:extLst>
              <a:ext uri="{FF2B5EF4-FFF2-40B4-BE49-F238E27FC236}">
                <a16:creationId xmlns:a16="http://schemas.microsoft.com/office/drawing/2014/main" id="{AB1261BE-B7F6-9143-8034-A5D0F25A6C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2095500" cy="13589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age5image4005184">
            <a:extLst>
              <a:ext uri="{FF2B5EF4-FFF2-40B4-BE49-F238E27FC236}">
                <a16:creationId xmlns:a16="http://schemas.microsoft.com/office/drawing/2014/main" id="{99BFFD70-E880-3C42-816A-D5505910D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3019" y="1925782"/>
            <a:ext cx="2768600" cy="18415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page5image3998320">
            <a:extLst>
              <a:ext uri="{FF2B5EF4-FFF2-40B4-BE49-F238E27FC236}">
                <a16:creationId xmlns:a16="http://schemas.microsoft.com/office/drawing/2014/main" id="{9959B596-149A-044B-916E-1C1B352DA1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1463" y="3767282"/>
            <a:ext cx="4306865" cy="2381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004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ge18image20566624">
            <a:extLst>
              <a:ext uri="{FF2B5EF4-FFF2-40B4-BE49-F238E27FC236}">
                <a16:creationId xmlns:a16="http://schemas.microsoft.com/office/drawing/2014/main" id="{C1A368FA-6E72-094F-A1E7-26D6DAFE12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509"/>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5EBABEE-D73E-EE48-A9D6-41340CDF2A4F}"/>
              </a:ext>
            </a:extLst>
          </p:cNvPr>
          <p:cNvSpPr txBox="1"/>
          <p:nvPr/>
        </p:nvSpPr>
        <p:spPr>
          <a:xfrm>
            <a:off x="1662545" y="6151418"/>
            <a:ext cx="7730837" cy="374073"/>
          </a:xfrm>
          <a:prstGeom prst="rect">
            <a:avLst/>
          </a:prstGeom>
          <a:noFill/>
        </p:spPr>
        <p:txBody>
          <a:bodyPr wrap="square" rtlCol="0">
            <a:spAutoFit/>
          </a:bodyPr>
          <a:lstStyle/>
          <a:p>
            <a:r>
              <a:rPr lang="en-CA" dirty="0"/>
              <a:t>http://</a:t>
            </a:r>
            <a:r>
              <a:rPr lang="en-CA" dirty="0" err="1"/>
              <a:t>turnitin.com</a:t>
            </a:r>
            <a:r>
              <a:rPr lang="en-CA" dirty="0"/>
              <a:t>/assets/</a:t>
            </a:r>
            <a:r>
              <a:rPr lang="en-CA" dirty="0" err="1"/>
              <a:t>en_us</a:t>
            </a:r>
            <a:r>
              <a:rPr lang="en-CA" dirty="0"/>
              <a:t>/media/</a:t>
            </a:r>
            <a:r>
              <a:rPr lang="en-CA" dirty="0" err="1"/>
              <a:t>plagiarism_spectrum.php</a:t>
            </a:r>
            <a:endParaRPr lang="en-US" dirty="0"/>
          </a:p>
        </p:txBody>
      </p:sp>
    </p:spTree>
    <p:extLst>
      <p:ext uri="{BB962C8B-B14F-4D97-AF65-F5344CB8AC3E}">
        <p14:creationId xmlns:p14="http://schemas.microsoft.com/office/powerpoint/2010/main" val="2217757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A1DE0-03E6-164F-9A64-087BECFD45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5FD18D1-8639-E942-BE11-EE2F50AD35DD}"/>
              </a:ext>
            </a:extLst>
          </p:cNvPr>
          <p:cNvSpPr>
            <a:spLocks noGrp="1"/>
          </p:cNvSpPr>
          <p:nvPr>
            <p:ph idx="1"/>
          </p:nvPr>
        </p:nvSpPr>
        <p:spPr/>
        <p:txBody>
          <a:bodyPr/>
          <a:lstStyle/>
          <a:p>
            <a:endParaRPr lang="en-US"/>
          </a:p>
        </p:txBody>
      </p:sp>
      <p:pic>
        <p:nvPicPr>
          <p:cNvPr id="3073" name="Picture 1" descr="page19image11471376">
            <a:extLst>
              <a:ext uri="{FF2B5EF4-FFF2-40B4-BE49-F238E27FC236}">
                <a16:creationId xmlns:a16="http://schemas.microsoft.com/office/drawing/2014/main" id="{87B15E6B-017D-9742-9767-384B607F11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572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6F09-AB4C-554F-A433-0CDA1A00E5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92C8E3-6E3A-9149-AF91-2ABFE596A7E1}"/>
              </a:ext>
            </a:extLst>
          </p:cNvPr>
          <p:cNvSpPr>
            <a:spLocks noGrp="1"/>
          </p:cNvSpPr>
          <p:nvPr>
            <p:ph idx="1"/>
          </p:nvPr>
        </p:nvSpPr>
        <p:spPr/>
        <p:txBody>
          <a:bodyPr/>
          <a:lstStyle/>
          <a:p>
            <a:endParaRPr lang="en-US"/>
          </a:p>
        </p:txBody>
      </p:sp>
      <p:pic>
        <p:nvPicPr>
          <p:cNvPr id="4097" name="Picture 1" descr="page20image11383376">
            <a:extLst>
              <a:ext uri="{FF2B5EF4-FFF2-40B4-BE49-F238E27FC236}">
                <a16:creationId xmlns:a16="http://schemas.microsoft.com/office/drawing/2014/main" id="{93A409ED-93C9-FA43-BB73-ADEA7CD469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336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D0787-6D4C-354D-900D-7BEF9CEE47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7CBFB94-E31F-BC4D-AD96-59E3E857743C}"/>
              </a:ext>
            </a:extLst>
          </p:cNvPr>
          <p:cNvSpPr>
            <a:spLocks noGrp="1"/>
          </p:cNvSpPr>
          <p:nvPr>
            <p:ph idx="1"/>
          </p:nvPr>
        </p:nvSpPr>
        <p:spPr/>
        <p:txBody>
          <a:bodyPr/>
          <a:lstStyle/>
          <a:p>
            <a:endParaRPr lang="en-US"/>
          </a:p>
        </p:txBody>
      </p:sp>
      <p:pic>
        <p:nvPicPr>
          <p:cNvPr id="5121" name="Picture 1" descr="page21image11469472">
            <a:extLst>
              <a:ext uri="{FF2B5EF4-FFF2-40B4-BE49-F238E27FC236}">
                <a16:creationId xmlns:a16="http://schemas.microsoft.com/office/drawing/2014/main" id="{F824916E-CC8B-6945-A343-FCA33C8CA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136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B7D15-4F32-454E-992F-6267351DA6E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7AED12-260A-2A42-8A43-94C5107D2920}"/>
              </a:ext>
            </a:extLst>
          </p:cNvPr>
          <p:cNvSpPr>
            <a:spLocks noGrp="1"/>
          </p:cNvSpPr>
          <p:nvPr>
            <p:ph idx="1"/>
          </p:nvPr>
        </p:nvSpPr>
        <p:spPr/>
        <p:txBody>
          <a:bodyPr/>
          <a:lstStyle/>
          <a:p>
            <a:endParaRPr lang="en-US"/>
          </a:p>
        </p:txBody>
      </p:sp>
      <p:pic>
        <p:nvPicPr>
          <p:cNvPr id="6145" name="Picture 1" descr="page22image11382032">
            <a:extLst>
              <a:ext uri="{FF2B5EF4-FFF2-40B4-BE49-F238E27FC236}">
                <a16:creationId xmlns:a16="http://schemas.microsoft.com/office/drawing/2014/main" id="{C1F84E7F-D6CC-AE47-B071-E8CF2B16BD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588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{59D9DDA0-6058-434E-8254-9E20178DFC80}tf10001120</Template>
  <TotalTime>267</TotalTime>
  <Words>887</Words>
  <Application>Microsoft Macintosh PowerPoint</Application>
  <PresentationFormat>Widescreen</PresentationFormat>
  <Paragraphs>92</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MS PGothic</vt:lpstr>
      <vt:lpstr>Arial</vt:lpstr>
      <vt:lpstr>Calibri</vt:lpstr>
      <vt:lpstr>Calibri Light</vt:lpstr>
      <vt:lpstr>Century Gothic</vt:lpstr>
      <vt:lpstr>Footlight MT Light</vt:lpstr>
      <vt:lpstr>Office Theme</vt:lpstr>
      <vt:lpstr>Plagiarism </vt:lpstr>
      <vt:lpstr>Objectives </vt:lpstr>
      <vt:lpstr>Plagiarism</vt:lpstr>
      <vt:lpstr>Plagiarism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is it important?</vt:lpstr>
      <vt:lpstr>Implications </vt:lpstr>
      <vt:lpstr>Why do people plagiarize? </vt:lpstr>
      <vt:lpstr>Types of plagiarism </vt:lpstr>
      <vt:lpstr>How to avoid plagiarism?</vt:lpstr>
      <vt:lpstr>Example </vt:lpstr>
      <vt:lpstr>Is this plagiarism?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 your work</vt:lpstr>
      <vt:lpstr>Tips on writing…</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Wassim Aldebeyan</cp:lastModifiedBy>
  <cp:revision>17</cp:revision>
  <cp:lastPrinted>2020-03-17T08:37:23Z</cp:lastPrinted>
  <dcterms:created xsi:type="dcterms:W3CDTF">2018-12-01T13:38:42Z</dcterms:created>
  <dcterms:modified xsi:type="dcterms:W3CDTF">2020-03-17T08:43:48Z</dcterms:modified>
</cp:coreProperties>
</file>