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5" r:id="rId1"/>
  </p:sldMasterIdLst>
  <p:notesMasterIdLst>
    <p:notesMasterId r:id="rId29"/>
  </p:notesMasterIdLst>
  <p:handoutMasterIdLst>
    <p:handoutMasterId r:id="rId30"/>
  </p:handoutMasterIdLst>
  <p:sldIdLst>
    <p:sldId id="282" r:id="rId2"/>
    <p:sldId id="382" r:id="rId3"/>
    <p:sldId id="413" r:id="rId4"/>
    <p:sldId id="414" r:id="rId5"/>
    <p:sldId id="415" r:id="rId6"/>
    <p:sldId id="424" r:id="rId7"/>
    <p:sldId id="425" r:id="rId8"/>
    <p:sldId id="426" r:id="rId9"/>
    <p:sldId id="427" r:id="rId10"/>
    <p:sldId id="428" r:id="rId11"/>
    <p:sldId id="429" r:id="rId12"/>
    <p:sldId id="431" r:id="rId13"/>
    <p:sldId id="430" r:id="rId14"/>
    <p:sldId id="432" r:id="rId15"/>
    <p:sldId id="433" r:id="rId16"/>
    <p:sldId id="417" r:id="rId17"/>
    <p:sldId id="434" r:id="rId18"/>
    <p:sldId id="435" r:id="rId19"/>
    <p:sldId id="436" r:id="rId20"/>
    <p:sldId id="437" r:id="rId21"/>
    <p:sldId id="328" r:id="rId22"/>
    <p:sldId id="438" r:id="rId23"/>
    <p:sldId id="439" r:id="rId24"/>
    <p:sldId id="395" r:id="rId25"/>
    <p:sldId id="423" r:id="rId26"/>
    <p:sldId id="297" r:id="rId27"/>
    <p:sldId id="353" r:id="rId28"/>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lide Types" id="{32FB2BEB-3125-A740-9BAC-0B48254924AF}">
          <p14:sldIdLst>
            <p14:sldId id="282"/>
            <p14:sldId id="382"/>
            <p14:sldId id="413"/>
            <p14:sldId id="414"/>
            <p14:sldId id="415"/>
            <p14:sldId id="424"/>
            <p14:sldId id="425"/>
            <p14:sldId id="426"/>
            <p14:sldId id="427"/>
            <p14:sldId id="428"/>
            <p14:sldId id="429"/>
            <p14:sldId id="431"/>
            <p14:sldId id="430"/>
            <p14:sldId id="432"/>
            <p14:sldId id="433"/>
            <p14:sldId id="417"/>
            <p14:sldId id="434"/>
            <p14:sldId id="435"/>
            <p14:sldId id="436"/>
            <p14:sldId id="437"/>
            <p14:sldId id="328"/>
            <p14:sldId id="438"/>
            <p14:sldId id="439"/>
            <p14:sldId id="395"/>
            <p14:sldId id="423"/>
            <p14:sldId id="297"/>
            <p14:sldId id="353"/>
          </p14:sldIdLst>
        </p14:section>
      </p14:sectionLst>
    </p:ext>
    <p:ext uri="{EFAFB233-063F-42B5-8137-9DF3F51BA10A}">
      <p15:sldGuideLst xmlns:p15="http://schemas.microsoft.com/office/powerpoint/2012/main">
        <p15:guide id="1" orient="horz" pos="3031">
          <p15:clr>
            <a:srgbClr val="A4A3A4"/>
          </p15:clr>
        </p15:guide>
        <p15:guide id="2" orient="horz" pos="708">
          <p15:clr>
            <a:srgbClr val="A4A3A4"/>
          </p15:clr>
        </p15:guide>
        <p15:guide id="3" orient="horz" pos="207">
          <p15:clr>
            <a:srgbClr val="A4A3A4"/>
          </p15:clr>
        </p15:guide>
        <p15:guide id="4" pos="287">
          <p15:clr>
            <a:srgbClr val="A4A3A4"/>
          </p15:clr>
        </p15:guide>
        <p15:guide id="5" pos="5474">
          <p15:clr>
            <a:srgbClr val="A4A3A4"/>
          </p15:clr>
        </p15:guide>
        <p15:guide id="6" pos="2880">
          <p15:clr>
            <a:srgbClr val="A4A3A4"/>
          </p15:clr>
        </p15:guide>
        <p15:guide id="7" orient="horz" pos="3239">
          <p15:clr>
            <a:srgbClr val="A4A3A4"/>
          </p15:clr>
        </p15:guide>
        <p15:guide id="8" pos="575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2025"/>
    <a:srgbClr val="FFD936"/>
    <a:srgbClr val="FFDF9B"/>
    <a:srgbClr val="1C353D"/>
    <a:srgbClr val="193631"/>
    <a:srgbClr val="FFA206"/>
    <a:srgbClr val="FFA542"/>
    <a:srgbClr val="FFBF35"/>
    <a:srgbClr val="1C7BAE"/>
    <a:srgbClr val="1E85B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289" autoAdjust="0"/>
    <p:restoredTop sz="81385" autoAdjust="0"/>
  </p:normalViewPr>
  <p:slideViewPr>
    <p:cSldViewPr snapToGrid="0" snapToObjects="1" showGuides="1">
      <p:cViewPr varScale="1">
        <p:scale>
          <a:sx n="114" d="100"/>
          <a:sy n="114" d="100"/>
        </p:scale>
        <p:origin x="1136" y="176"/>
      </p:cViewPr>
      <p:guideLst>
        <p:guide orient="horz" pos="3031"/>
        <p:guide orient="horz" pos="708"/>
        <p:guide orient="horz" pos="207"/>
        <p:guide pos="287"/>
        <p:guide pos="5474"/>
        <p:guide pos="2880"/>
        <p:guide orient="horz" pos="3239"/>
        <p:guide pos="575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10" d="100"/>
        <a:sy n="11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A764761-E30F-7A45-9D09-0337732024BF}" type="doc">
      <dgm:prSet loTypeId="urn:microsoft.com/office/officeart/2005/8/layout/process4" loCatId="" qsTypeId="urn:microsoft.com/office/officeart/2005/8/quickstyle/simple1" qsCatId="simple" csTypeId="urn:microsoft.com/office/officeart/2005/8/colors/accent1_2" csCatId="accent1" phldr="1"/>
      <dgm:spPr/>
      <dgm:t>
        <a:bodyPr/>
        <a:lstStyle/>
        <a:p>
          <a:endParaRPr lang="en-US"/>
        </a:p>
      </dgm:t>
    </dgm:pt>
    <dgm:pt modelId="{DDE3D36E-234F-DA40-8592-A4AD24D9927F}">
      <dgm:prSet phldrT="[Text]" custT="1"/>
      <dgm:spPr/>
      <dgm:t>
        <a:bodyPr/>
        <a:lstStyle/>
        <a:p>
          <a:pPr marL="0" indent="0" algn="l">
            <a:tabLst>
              <a:tab pos="3686175" algn="l"/>
            </a:tabLst>
          </a:pPr>
          <a:r>
            <a:rPr lang="en-US" sz="1800" dirty="0"/>
            <a:t>1- Identifying a research problem / stating the problem </a:t>
          </a:r>
        </a:p>
      </dgm:t>
    </dgm:pt>
    <dgm:pt modelId="{A6D3C9C4-475C-3043-900C-0AF996130D74}" type="parTrans" cxnId="{9C1FD0E5-073F-7943-8785-3EE94EBDCA70}">
      <dgm:prSet/>
      <dgm:spPr/>
      <dgm:t>
        <a:bodyPr/>
        <a:lstStyle/>
        <a:p>
          <a:endParaRPr lang="en-US"/>
        </a:p>
      </dgm:t>
    </dgm:pt>
    <dgm:pt modelId="{0C942E59-83CA-7143-97FF-8721B9111AC9}" type="sibTrans" cxnId="{9C1FD0E5-073F-7943-8785-3EE94EBDCA70}">
      <dgm:prSet/>
      <dgm:spPr/>
      <dgm:t>
        <a:bodyPr/>
        <a:lstStyle/>
        <a:p>
          <a:endParaRPr lang="en-US"/>
        </a:p>
      </dgm:t>
    </dgm:pt>
    <dgm:pt modelId="{B906DA1B-1953-D04D-96E3-610469D8749F}">
      <dgm:prSet phldrT="[Text]" custT="1"/>
      <dgm:spPr/>
      <dgm:t>
        <a:bodyPr/>
        <a:lstStyle/>
        <a:p>
          <a:pPr marL="0" indent="0" algn="l" rtl="0">
            <a:tabLst/>
          </a:pPr>
          <a:r>
            <a:rPr lang="en-US" sz="1800" dirty="0"/>
            <a:t>2- Reviewing the literature </a:t>
          </a:r>
          <a:endParaRPr lang="en-US" sz="1800" b="1" u="sng" dirty="0">
            <a:solidFill>
              <a:schemeClr val="accent2"/>
            </a:solidFill>
          </a:endParaRPr>
        </a:p>
      </dgm:t>
    </dgm:pt>
    <dgm:pt modelId="{B44A70DF-EAE2-E04C-89D3-3A28E61F2D93}" type="parTrans" cxnId="{C4C69DD3-560E-E448-949D-D9C7C7D5B359}">
      <dgm:prSet/>
      <dgm:spPr/>
      <dgm:t>
        <a:bodyPr/>
        <a:lstStyle/>
        <a:p>
          <a:endParaRPr lang="en-US"/>
        </a:p>
      </dgm:t>
    </dgm:pt>
    <dgm:pt modelId="{119DE3DF-E2D5-0C4F-AA77-786743EAC843}" type="sibTrans" cxnId="{C4C69DD3-560E-E448-949D-D9C7C7D5B359}">
      <dgm:prSet/>
      <dgm:spPr/>
      <dgm:t>
        <a:bodyPr/>
        <a:lstStyle/>
        <a:p>
          <a:endParaRPr lang="en-US"/>
        </a:p>
      </dgm:t>
    </dgm:pt>
    <dgm:pt modelId="{F3F2751D-BA0B-964D-9C12-4C938F177BD9}">
      <dgm:prSet phldrT="[Text]" custT="1"/>
      <dgm:spPr/>
      <dgm:t>
        <a:bodyPr/>
        <a:lstStyle/>
        <a:p>
          <a:pPr algn="l" rtl="0"/>
          <a:r>
            <a:rPr lang="en-US" sz="1800" dirty="0"/>
            <a:t>4- Collecting the data </a:t>
          </a:r>
          <a:endParaRPr lang="en-US" sz="1800" b="1" dirty="0">
            <a:solidFill>
              <a:schemeClr val="accent2"/>
            </a:solidFill>
          </a:endParaRPr>
        </a:p>
      </dgm:t>
    </dgm:pt>
    <dgm:pt modelId="{6A77BE3D-9F98-E14C-B9DB-E0DA19C4092B}" type="parTrans" cxnId="{56B58AC9-8EF0-5742-B0AE-DA2BD4AB7387}">
      <dgm:prSet/>
      <dgm:spPr/>
      <dgm:t>
        <a:bodyPr/>
        <a:lstStyle/>
        <a:p>
          <a:endParaRPr lang="en-US"/>
        </a:p>
      </dgm:t>
    </dgm:pt>
    <dgm:pt modelId="{C2211A4C-53C8-3E46-BFF2-2ED574275534}" type="sibTrans" cxnId="{56B58AC9-8EF0-5742-B0AE-DA2BD4AB7387}">
      <dgm:prSet/>
      <dgm:spPr/>
      <dgm:t>
        <a:bodyPr/>
        <a:lstStyle/>
        <a:p>
          <a:endParaRPr lang="en-US"/>
        </a:p>
      </dgm:t>
    </dgm:pt>
    <dgm:pt modelId="{F8FFACA4-AC91-EF47-9DFC-55C48F013514}">
      <dgm:prSet phldrT="[Text]" custT="1"/>
      <dgm:spPr/>
      <dgm:t>
        <a:bodyPr/>
        <a:lstStyle/>
        <a:p>
          <a:pPr algn="l" rtl="0"/>
          <a:r>
            <a:rPr lang="en-US" sz="1800" b="0" dirty="0">
              <a:solidFill>
                <a:schemeClr val="bg2"/>
              </a:solidFill>
            </a:rPr>
            <a:t>5- </a:t>
          </a:r>
          <a:r>
            <a:rPr lang="en-US" sz="1800" dirty="0"/>
            <a:t>Analyzing the data </a:t>
          </a:r>
          <a:endParaRPr lang="en-US" sz="1800" b="0" dirty="0">
            <a:solidFill>
              <a:schemeClr val="bg2"/>
            </a:solidFill>
          </a:endParaRPr>
        </a:p>
      </dgm:t>
    </dgm:pt>
    <dgm:pt modelId="{F6779001-9DD1-9A4A-B337-B919E10DD6B3}" type="parTrans" cxnId="{D4CBCB78-B8AD-8C41-816E-A9AAB0540129}">
      <dgm:prSet/>
      <dgm:spPr/>
      <dgm:t>
        <a:bodyPr/>
        <a:lstStyle/>
        <a:p>
          <a:endParaRPr lang="en-US"/>
        </a:p>
      </dgm:t>
    </dgm:pt>
    <dgm:pt modelId="{707AD5E6-2CE8-2749-9914-3675FAAD8BB6}" type="sibTrans" cxnId="{D4CBCB78-B8AD-8C41-816E-A9AAB0540129}">
      <dgm:prSet/>
      <dgm:spPr/>
      <dgm:t>
        <a:bodyPr/>
        <a:lstStyle/>
        <a:p>
          <a:endParaRPr lang="en-US"/>
        </a:p>
      </dgm:t>
    </dgm:pt>
    <dgm:pt modelId="{0414B63D-AD9A-514E-BA14-C3191A18FAC1}">
      <dgm:prSet phldrT="[Text]" custT="1"/>
      <dgm:spPr/>
      <dgm:t>
        <a:bodyPr/>
        <a:lstStyle/>
        <a:p>
          <a:pPr algn="l" rtl="0"/>
          <a:r>
            <a:rPr lang="en-US" sz="1800" b="0">
              <a:solidFill>
                <a:schemeClr val="bg2"/>
              </a:solidFill>
            </a:rPr>
            <a:t>7- </a:t>
          </a:r>
          <a:r>
            <a:rPr lang="en-US" sz="1800"/>
            <a:t>Reporting the research </a:t>
          </a:r>
          <a:endParaRPr lang="en-US" sz="1800" b="0" dirty="0">
            <a:solidFill>
              <a:schemeClr val="bg2"/>
            </a:solidFill>
          </a:endParaRPr>
        </a:p>
      </dgm:t>
    </dgm:pt>
    <dgm:pt modelId="{14C9A999-F5BF-FC45-A0C9-A490C22E577C}" type="parTrans" cxnId="{7FF3218F-E1E8-ED4A-83E3-8DC55D3725CB}">
      <dgm:prSet/>
      <dgm:spPr/>
      <dgm:t>
        <a:bodyPr/>
        <a:lstStyle/>
        <a:p>
          <a:endParaRPr lang="en-US"/>
        </a:p>
      </dgm:t>
    </dgm:pt>
    <dgm:pt modelId="{9649CC82-F063-164D-BCCB-EF7CB032DE83}" type="sibTrans" cxnId="{7FF3218F-E1E8-ED4A-83E3-8DC55D3725CB}">
      <dgm:prSet/>
      <dgm:spPr/>
      <dgm:t>
        <a:bodyPr/>
        <a:lstStyle/>
        <a:p>
          <a:endParaRPr lang="en-US"/>
        </a:p>
      </dgm:t>
    </dgm:pt>
    <dgm:pt modelId="{756809BB-6DB2-AB46-99C6-464AF0C321D8}">
      <dgm:prSet phldrT="[Text]" custT="1"/>
      <dgm:spPr/>
      <dgm:t>
        <a:bodyPr/>
        <a:lstStyle/>
        <a:p>
          <a:pPr algn="l" rtl="0"/>
          <a:r>
            <a:rPr lang="en-US" sz="1800" b="0">
              <a:solidFill>
                <a:schemeClr val="bg2"/>
              </a:solidFill>
            </a:rPr>
            <a:t>6- </a:t>
          </a:r>
          <a:r>
            <a:rPr lang="en-US" sz="1800"/>
            <a:t>Determining the quality of data </a:t>
          </a:r>
          <a:endParaRPr lang="en-US" sz="1800" b="0" dirty="0">
            <a:solidFill>
              <a:schemeClr val="bg2"/>
            </a:solidFill>
          </a:endParaRPr>
        </a:p>
      </dgm:t>
    </dgm:pt>
    <dgm:pt modelId="{EAAFAA7A-6579-EC46-B250-43C51AF333A2}" type="parTrans" cxnId="{0DD6577B-605B-A448-80F0-18DAE1B8D0E2}">
      <dgm:prSet/>
      <dgm:spPr/>
      <dgm:t>
        <a:bodyPr/>
        <a:lstStyle/>
        <a:p>
          <a:endParaRPr lang="en-US"/>
        </a:p>
      </dgm:t>
    </dgm:pt>
    <dgm:pt modelId="{5F5B2BD5-946A-E24D-B827-F1CB92986F0D}" type="sibTrans" cxnId="{0DD6577B-605B-A448-80F0-18DAE1B8D0E2}">
      <dgm:prSet/>
      <dgm:spPr/>
      <dgm:t>
        <a:bodyPr/>
        <a:lstStyle/>
        <a:p>
          <a:endParaRPr lang="en-US"/>
        </a:p>
      </dgm:t>
    </dgm:pt>
    <dgm:pt modelId="{F69F47A0-3F3C-7B40-BF9E-60F6ABD2D6B5}">
      <dgm:prSet phldrT="[Text]" custT="1"/>
      <dgm:spPr/>
      <dgm:t>
        <a:bodyPr/>
        <a:lstStyle/>
        <a:p>
          <a:pPr marL="0" indent="0" algn="l" rtl="0">
            <a:tabLst/>
          </a:pPr>
          <a:r>
            <a:rPr lang="en-US" sz="1800" dirty="0"/>
            <a:t>3- Specifying a purpose and research questions </a:t>
          </a:r>
          <a:endParaRPr lang="en-US" sz="1400" b="1" u="sng" dirty="0">
            <a:solidFill>
              <a:schemeClr val="accent2"/>
            </a:solidFill>
          </a:endParaRPr>
        </a:p>
      </dgm:t>
    </dgm:pt>
    <dgm:pt modelId="{EBAD6667-37F3-2A4E-8A6B-095149FB1073}" type="parTrans" cxnId="{3BE9CD28-569D-E046-8A47-C97CF972155C}">
      <dgm:prSet/>
      <dgm:spPr/>
      <dgm:t>
        <a:bodyPr/>
        <a:lstStyle/>
        <a:p>
          <a:endParaRPr lang="en-US"/>
        </a:p>
      </dgm:t>
    </dgm:pt>
    <dgm:pt modelId="{8B51A078-7C8B-D140-924D-85FB1EEB8DF1}" type="sibTrans" cxnId="{3BE9CD28-569D-E046-8A47-C97CF972155C}">
      <dgm:prSet/>
      <dgm:spPr/>
      <dgm:t>
        <a:bodyPr/>
        <a:lstStyle/>
        <a:p>
          <a:endParaRPr lang="en-US"/>
        </a:p>
      </dgm:t>
    </dgm:pt>
    <dgm:pt modelId="{83C01722-E0EB-0845-8F93-B22257171F14}" type="pres">
      <dgm:prSet presAssocID="{1A764761-E30F-7A45-9D09-0337732024BF}" presName="Name0" presStyleCnt="0">
        <dgm:presLayoutVars>
          <dgm:dir/>
          <dgm:animLvl val="lvl"/>
          <dgm:resizeHandles val="exact"/>
        </dgm:presLayoutVars>
      </dgm:prSet>
      <dgm:spPr/>
    </dgm:pt>
    <dgm:pt modelId="{8B909A19-AA7E-8849-97ED-69451B18173E}" type="pres">
      <dgm:prSet presAssocID="{0414B63D-AD9A-514E-BA14-C3191A18FAC1}" presName="boxAndChildren" presStyleCnt="0"/>
      <dgm:spPr/>
    </dgm:pt>
    <dgm:pt modelId="{3D988741-E53D-3A45-9D88-7E8E47C8D29D}" type="pres">
      <dgm:prSet presAssocID="{0414B63D-AD9A-514E-BA14-C3191A18FAC1}" presName="parentTextBox" presStyleLbl="node1" presStyleIdx="0" presStyleCnt="7"/>
      <dgm:spPr/>
    </dgm:pt>
    <dgm:pt modelId="{282F1E89-D005-EE4D-A3BD-7272E51C8FFD}" type="pres">
      <dgm:prSet presAssocID="{5F5B2BD5-946A-E24D-B827-F1CB92986F0D}" presName="sp" presStyleCnt="0"/>
      <dgm:spPr/>
    </dgm:pt>
    <dgm:pt modelId="{2ED5736B-7D29-0E43-A063-FF5455E875A9}" type="pres">
      <dgm:prSet presAssocID="{756809BB-6DB2-AB46-99C6-464AF0C321D8}" presName="arrowAndChildren" presStyleCnt="0"/>
      <dgm:spPr/>
    </dgm:pt>
    <dgm:pt modelId="{A37BA87F-2736-2E42-8A1B-2D3B0096CFF8}" type="pres">
      <dgm:prSet presAssocID="{756809BB-6DB2-AB46-99C6-464AF0C321D8}" presName="parentTextArrow" presStyleLbl="node1" presStyleIdx="1" presStyleCnt="7"/>
      <dgm:spPr/>
    </dgm:pt>
    <dgm:pt modelId="{8916713B-0868-654A-B030-FD7203F1C322}" type="pres">
      <dgm:prSet presAssocID="{707AD5E6-2CE8-2749-9914-3675FAAD8BB6}" presName="sp" presStyleCnt="0"/>
      <dgm:spPr/>
    </dgm:pt>
    <dgm:pt modelId="{562E61EE-0F40-5741-8C4D-D8AF54E03EA6}" type="pres">
      <dgm:prSet presAssocID="{F8FFACA4-AC91-EF47-9DFC-55C48F013514}" presName="arrowAndChildren" presStyleCnt="0"/>
      <dgm:spPr/>
    </dgm:pt>
    <dgm:pt modelId="{EDDC519F-2275-8E47-BE12-8B2408846D71}" type="pres">
      <dgm:prSet presAssocID="{F8FFACA4-AC91-EF47-9DFC-55C48F013514}" presName="parentTextArrow" presStyleLbl="node1" presStyleIdx="2" presStyleCnt="7"/>
      <dgm:spPr/>
    </dgm:pt>
    <dgm:pt modelId="{95F552E3-BF72-284F-9560-68562620FA63}" type="pres">
      <dgm:prSet presAssocID="{C2211A4C-53C8-3E46-BFF2-2ED574275534}" presName="sp" presStyleCnt="0"/>
      <dgm:spPr/>
    </dgm:pt>
    <dgm:pt modelId="{2A2E6F36-AAAA-7743-959B-388A8AD40FA0}" type="pres">
      <dgm:prSet presAssocID="{F3F2751D-BA0B-964D-9C12-4C938F177BD9}" presName="arrowAndChildren" presStyleCnt="0"/>
      <dgm:spPr/>
    </dgm:pt>
    <dgm:pt modelId="{BB217AD9-53EF-AE47-AD7F-D81EE10409F3}" type="pres">
      <dgm:prSet presAssocID="{F3F2751D-BA0B-964D-9C12-4C938F177BD9}" presName="parentTextArrow" presStyleLbl="node1" presStyleIdx="3" presStyleCnt="7"/>
      <dgm:spPr/>
    </dgm:pt>
    <dgm:pt modelId="{AAD9DF90-BC7C-2D4A-93A8-2520E76703EC}" type="pres">
      <dgm:prSet presAssocID="{8B51A078-7C8B-D140-924D-85FB1EEB8DF1}" presName="sp" presStyleCnt="0"/>
      <dgm:spPr/>
    </dgm:pt>
    <dgm:pt modelId="{0129CB45-854C-F64F-83D6-755B2CC8DF18}" type="pres">
      <dgm:prSet presAssocID="{F69F47A0-3F3C-7B40-BF9E-60F6ABD2D6B5}" presName="arrowAndChildren" presStyleCnt="0"/>
      <dgm:spPr/>
    </dgm:pt>
    <dgm:pt modelId="{CED69ED6-ECE1-7543-AAA8-AD01C1973A63}" type="pres">
      <dgm:prSet presAssocID="{F69F47A0-3F3C-7B40-BF9E-60F6ABD2D6B5}" presName="parentTextArrow" presStyleLbl="node1" presStyleIdx="4" presStyleCnt="7"/>
      <dgm:spPr/>
    </dgm:pt>
    <dgm:pt modelId="{2C800B33-C8E2-5840-8FFE-19BFA8F1CB22}" type="pres">
      <dgm:prSet presAssocID="{119DE3DF-E2D5-0C4F-AA77-786743EAC843}" presName="sp" presStyleCnt="0"/>
      <dgm:spPr/>
    </dgm:pt>
    <dgm:pt modelId="{3B8E2162-CD99-6F4E-9213-6E636D8E71B3}" type="pres">
      <dgm:prSet presAssocID="{B906DA1B-1953-D04D-96E3-610469D8749F}" presName="arrowAndChildren" presStyleCnt="0"/>
      <dgm:spPr/>
    </dgm:pt>
    <dgm:pt modelId="{1118BEF1-09A2-2E48-ACEE-D81C6B981834}" type="pres">
      <dgm:prSet presAssocID="{B906DA1B-1953-D04D-96E3-610469D8749F}" presName="parentTextArrow" presStyleLbl="node1" presStyleIdx="5" presStyleCnt="7"/>
      <dgm:spPr/>
    </dgm:pt>
    <dgm:pt modelId="{ED36ACF1-0A28-7E49-8680-4B5B338DC077}" type="pres">
      <dgm:prSet presAssocID="{0C942E59-83CA-7143-97FF-8721B9111AC9}" presName="sp" presStyleCnt="0"/>
      <dgm:spPr/>
    </dgm:pt>
    <dgm:pt modelId="{C63AD651-8C25-7747-816A-C09A4C30AB56}" type="pres">
      <dgm:prSet presAssocID="{DDE3D36E-234F-DA40-8592-A4AD24D9927F}" presName="arrowAndChildren" presStyleCnt="0"/>
      <dgm:spPr/>
    </dgm:pt>
    <dgm:pt modelId="{09CAEC5F-3648-1A44-BFD8-60A3B95817C6}" type="pres">
      <dgm:prSet presAssocID="{DDE3D36E-234F-DA40-8592-A4AD24D9927F}" presName="parentTextArrow" presStyleLbl="node1" presStyleIdx="6" presStyleCnt="7"/>
      <dgm:spPr/>
    </dgm:pt>
  </dgm:ptLst>
  <dgm:cxnLst>
    <dgm:cxn modelId="{3BE9CD28-569D-E046-8A47-C97CF972155C}" srcId="{1A764761-E30F-7A45-9D09-0337732024BF}" destId="{F69F47A0-3F3C-7B40-BF9E-60F6ABD2D6B5}" srcOrd="2" destOrd="0" parTransId="{EBAD6667-37F3-2A4E-8A6B-095149FB1073}" sibTransId="{8B51A078-7C8B-D140-924D-85FB1EEB8DF1}"/>
    <dgm:cxn modelId="{AA567B3A-895D-F342-9300-F4B2AECA59A8}" type="presOf" srcId="{0414B63D-AD9A-514E-BA14-C3191A18FAC1}" destId="{3D988741-E53D-3A45-9D88-7E8E47C8D29D}" srcOrd="0" destOrd="0" presId="urn:microsoft.com/office/officeart/2005/8/layout/process4"/>
    <dgm:cxn modelId="{4B356E4B-1B6C-334D-9FF2-41EF32A2A646}" type="presOf" srcId="{F3F2751D-BA0B-964D-9C12-4C938F177BD9}" destId="{BB217AD9-53EF-AE47-AD7F-D81EE10409F3}" srcOrd="0" destOrd="0" presId="urn:microsoft.com/office/officeart/2005/8/layout/process4"/>
    <dgm:cxn modelId="{9B10404E-56F8-814B-B4FE-F7B28790266A}" type="presOf" srcId="{F69F47A0-3F3C-7B40-BF9E-60F6ABD2D6B5}" destId="{CED69ED6-ECE1-7543-AAA8-AD01C1973A63}" srcOrd="0" destOrd="0" presId="urn:microsoft.com/office/officeart/2005/8/layout/process4"/>
    <dgm:cxn modelId="{EDABA758-92EE-614C-8A8E-50495A89B06F}" type="presOf" srcId="{DDE3D36E-234F-DA40-8592-A4AD24D9927F}" destId="{09CAEC5F-3648-1A44-BFD8-60A3B95817C6}" srcOrd="0" destOrd="0" presId="urn:microsoft.com/office/officeart/2005/8/layout/process4"/>
    <dgm:cxn modelId="{D4CBCB78-B8AD-8C41-816E-A9AAB0540129}" srcId="{1A764761-E30F-7A45-9D09-0337732024BF}" destId="{F8FFACA4-AC91-EF47-9DFC-55C48F013514}" srcOrd="4" destOrd="0" parTransId="{F6779001-9DD1-9A4A-B337-B919E10DD6B3}" sibTransId="{707AD5E6-2CE8-2749-9914-3675FAAD8BB6}"/>
    <dgm:cxn modelId="{0DD6577B-605B-A448-80F0-18DAE1B8D0E2}" srcId="{1A764761-E30F-7A45-9D09-0337732024BF}" destId="{756809BB-6DB2-AB46-99C6-464AF0C321D8}" srcOrd="5" destOrd="0" parTransId="{EAAFAA7A-6579-EC46-B250-43C51AF333A2}" sibTransId="{5F5B2BD5-946A-E24D-B827-F1CB92986F0D}"/>
    <dgm:cxn modelId="{7FF3218F-E1E8-ED4A-83E3-8DC55D3725CB}" srcId="{1A764761-E30F-7A45-9D09-0337732024BF}" destId="{0414B63D-AD9A-514E-BA14-C3191A18FAC1}" srcOrd="6" destOrd="0" parTransId="{14C9A999-F5BF-FC45-A0C9-A490C22E577C}" sibTransId="{9649CC82-F063-164D-BCCB-EF7CB032DE83}"/>
    <dgm:cxn modelId="{ED255E8F-29EC-B147-BAB6-6B1D850B8735}" type="presOf" srcId="{F8FFACA4-AC91-EF47-9DFC-55C48F013514}" destId="{EDDC519F-2275-8E47-BE12-8B2408846D71}" srcOrd="0" destOrd="0" presId="urn:microsoft.com/office/officeart/2005/8/layout/process4"/>
    <dgm:cxn modelId="{EDB3C0A7-8A8C-864F-96D0-7E8A71654D63}" type="presOf" srcId="{1A764761-E30F-7A45-9D09-0337732024BF}" destId="{83C01722-E0EB-0845-8F93-B22257171F14}" srcOrd="0" destOrd="0" presId="urn:microsoft.com/office/officeart/2005/8/layout/process4"/>
    <dgm:cxn modelId="{78414EB8-BED6-3F4E-B1AE-1D5BFAFE8B41}" type="presOf" srcId="{756809BB-6DB2-AB46-99C6-464AF0C321D8}" destId="{A37BA87F-2736-2E42-8A1B-2D3B0096CFF8}" srcOrd="0" destOrd="0" presId="urn:microsoft.com/office/officeart/2005/8/layout/process4"/>
    <dgm:cxn modelId="{56B58AC9-8EF0-5742-B0AE-DA2BD4AB7387}" srcId="{1A764761-E30F-7A45-9D09-0337732024BF}" destId="{F3F2751D-BA0B-964D-9C12-4C938F177BD9}" srcOrd="3" destOrd="0" parTransId="{6A77BE3D-9F98-E14C-B9DB-E0DA19C4092B}" sibTransId="{C2211A4C-53C8-3E46-BFF2-2ED574275534}"/>
    <dgm:cxn modelId="{C4C69DD3-560E-E448-949D-D9C7C7D5B359}" srcId="{1A764761-E30F-7A45-9D09-0337732024BF}" destId="{B906DA1B-1953-D04D-96E3-610469D8749F}" srcOrd="1" destOrd="0" parTransId="{B44A70DF-EAE2-E04C-89D3-3A28E61F2D93}" sibTransId="{119DE3DF-E2D5-0C4F-AA77-786743EAC843}"/>
    <dgm:cxn modelId="{9484FDDA-308D-3B49-8E26-5CCC5CE66698}" type="presOf" srcId="{B906DA1B-1953-D04D-96E3-610469D8749F}" destId="{1118BEF1-09A2-2E48-ACEE-D81C6B981834}" srcOrd="0" destOrd="0" presId="urn:microsoft.com/office/officeart/2005/8/layout/process4"/>
    <dgm:cxn modelId="{9C1FD0E5-073F-7943-8785-3EE94EBDCA70}" srcId="{1A764761-E30F-7A45-9D09-0337732024BF}" destId="{DDE3D36E-234F-DA40-8592-A4AD24D9927F}" srcOrd="0" destOrd="0" parTransId="{A6D3C9C4-475C-3043-900C-0AF996130D74}" sibTransId="{0C942E59-83CA-7143-97FF-8721B9111AC9}"/>
    <dgm:cxn modelId="{62654580-B2AA-F04E-9526-3A5C0B1A2FC1}" type="presParOf" srcId="{83C01722-E0EB-0845-8F93-B22257171F14}" destId="{8B909A19-AA7E-8849-97ED-69451B18173E}" srcOrd="0" destOrd="0" presId="urn:microsoft.com/office/officeart/2005/8/layout/process4"/>
    <dgm:cxn modelId="{B38D0217-B057-624F-9FC1-4DAE48C7D88F}" type="presParOf" srcId="{8B909A19-AA7E-8849-97ED-69451B18173E}" destId="{3D988741-E53D-3A45-9D88-7E8E47C8D29D}" srcOrd="0" destOrd="0" presId="urn:microsoft.com/office/officeart/2005/8/layout/process4"/>
    <dgm:cxn modelId="{27554B23-712D-4A4C-BDEE-7119561AE7BB}" type="presParOf" srcId="{83C01722-E0EB-0845-8F93-B22257171F14}" destId="{282F1E89-D005-EE4D-A3BD-7272E51C8FFD}" srcOrd="1" destOrd="0" presId="urn:microsoft.com/office/officeart/2005/8/layout/process4"/>
    <dgm:cxn modelId="{7337B6AE-A2D1-9946-A63D-C217E8876F98}" type="presParOf" srcId="{83C01722-E0EB-0845-8F93-B22257171F14}" destId="{2ED5736B-7D29-0E43-A063-FF5455E875A9}" srcOrd="2" destOrd="0" presId="urn:microsoft.com/office/officeart/2005/8/layout/process4"/>
    <dgm:cxn modelId="{BC89D950-D316-FE4A-B745-D72D45183D80}" type="presParOf" srcId="{2ED5736B-7D29-0E43-A063-FF5455E875A9}" destId="{A37BA87F-2736-2E42-8A1B-2D3B0096CFF8}" srcOrd="0" destOrd="0" presId="urn:microsoft.com/office/officeart/2005/8/layout/process4"/>
    <dgm:cxn modelId="{7A79EAF8-6AB6-C349-88EC-6A0454BE7B79}" type="presParOf" srcId="{83C01722-E0EB-0845-8F93-B22257171F14}" destId="{8916713B-0868-654A-B030-FD7203F1C322}" srcOrd="3" destOrd="0" presId="urn:microsoft.com/office/officeart/2005/8/layout/process4"/>
    <dgm:cxn modelId="{EC3EC2D5-673B-A442-8F49-48DD9AF6EF2C}" type="presParOf" srcId="{83C01722-E0EB-0845-8F93-B22257171F14}" destId="{562E61EE-0F40-5741-8C4D-D8AF54E03EA6}" srcOrd="4" destOrd="0" presId="urn:microsoft.com/office/officeart/2005/8/layout/process4"/>
    <dgm:cxn modelId="{E64837D8-7E82-9041-82AC-1992EC824209}" type="presParOf" srcId="{562E61EE-0F40-5741-8C4D-D8AF54E03EA6}" destId="{EDDC519F-2275-8E47-BE12-8B2408846D71}" srcOrd="0" destOrd="0" presId="urn:microsoft.com/office/officeart/2005/8/layout/process4"/>
    <dgm:cxn modelId="{72378AB1-50C8-5D43-88B4-5EE1A8FE4499}" type="presParOf" srcId="{83C01722-E0EB-0845-8F93-B22257171F14}" destId="{95F552E3-BF72-284F-9560-68562620FA63}" srcOrd="5" destOrd="0" presId="urn:microsoft.com/office/officeart/2005/8/layout/process4"/>
    <dgm:cxn modelId="{66C37B2F-25F0-A04F-9E03-D5B49D810642}" type="presParOf" srcId="{83C01722-E0EB-0845-8F93-B22257171F14}" destId="{2A2E6F36-AAAA-7743-959B-388A8AD40FA0}" srcOrd="6" destOrd="0" presId="urn:microsoft.com/office/officeart/2005/8/layout/process4"/>
    <dgm:cxn modelId="{0826E6D6-B0B8-B340-A479-78C70FCB438B}" type="presParOf" srcId="{2A2E6F36-AAAA-7743-959B-388A8AD40FA0}" destId="{BB217AD9-53EF-AE47-AD7F-D81EE10409F3}" srcOrd="0" destOrd="0" presId="urn:microsoft.com/office/officeart/2005/8/layout/process4"/>
    <dgm:cxn modelId="{19C71E46-2A3E-474A-A558-AD1E3B95D4A4}" type="presParOf" srcId="{83C01722-E0EB-0845-8F93-B22257171F14}" destId="{AAD9DF90-BC7C-2D4A-93A8-2520E76703EC}" srcOrd="7" destOrd="0" presId="urn:microsoft.com/office/officeart/2005/8/layout/process4"/>
    <dgm:cxn modelId="{B0114CD4-EDC5-F640-AD15-3C63F1D17D69}" type="presParOf" srcId="{83C01722-E0EB-0845-8F93-B22257171F14}" destId="{0129CB45-854C-F64F-83D6-755B2CC8DF18}" srcOrd="8" destOrd="0" presId="urn:microsoft.com/office/officeart/2005/8/layout/process4"/>
    <dgm:cxn modelId="{B17E7F7A-8649-2C42-94B3-ACD854676941}" type="presParOf" srcId="{0129CB45-854C-F64F-83D6-755B2CC8DF18}" destId="{CED69ED6-ECE1-7543-AAA8-AD01C1973A63}" srcOrd="0" destOrd="0" presId="urn:microsoft.com/office/officeart/2005/8/layout/process4"/>
    <dgm:cxn modelId="{BA871BF9-5ABE-F04B-BEDC-92A1D01732E7}" type="presParOf" srcId="{83C01722-E0EB-0845-8F93-B22257171F14}" destId="{2C800B33-C8E2-5840-8FFE-19BFA8F1CB22}" srcOrd="9" destOrd="0" presId="urn:microsoft.com/office/officeart/2005/8/layout/process4"/>
    <dgm:cxn modelId="{76DAA727-B654-1443-91DC-E97CDA8D25FE}" type="presParOf" srcId="{83C01722-E0EB-0845-8F93-B22257171F14}" destId="{3B8E2162-CD99-6F4E-9213-6E636D8E71B3}" srcOrd="10" destOrd="0" presId="urn:microsoft.com/office/officeart/2005/8/layout/process4"/>
    <dgm:cxn modelId="{50401DC5-BEBE-804B-B422-3740A94B1BFE}" type="presParOf" srcId="{3B8E2162-CD99-6F4E-9213-6E636D8E71B3}" destId="{1118BEF1-09A2-2E48-ACEE-D81C6B981834}" srcOrd="0" destOrd="0" presId="urn:microsoft.com/office/officeart/2005/8/layout/process4"/>
    <dgm:cxn modelId="{77308251-88C6-C140-B3E4-5BBDF3C0DC67}" type="presParOf" srcId="{83C01722-E0EB-0845-8F93-B22257171F14}" destId="{ED36ACF1-0A28-7E49-8680-4B5B338DC077}" srcOrd="11" destOrd="0" presId="urn:microsoft.com/office/officeart/2005/8/layout/process4"/>
    <dgm:cxn modelId="{E88027A6-1296-A148-A32E-4C6D327A821A}" type="presParOf" srcId="{83C01722-E0EB-0845-8F93-B22257171F14}" destId="{C63AD651-8C25-7747-816A-C09A4C30AB56}" srcOrd="12" destOrd="0" presId="urn:microsoft.com/office/officeart/2005/8/layout/process4"/>
    <dgm:cxn modelId="{126AD443-615B-9744-B116-5A2F7BCEFC37}" type="presParOf" srcId="{C63AD651-8C25-7747-816A-C09A4C30AB56}" destId="{09CAEC5F-3648-1A44-BFD8-60A3B95817C6}"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CD9B24B-1A07-5943-9606-B9B1DF546322}" type="doc">
      <dgm:prSet loTypeId="urn:microsoft.com/office/officeart/2005/8/layout/hList1" loCatId="" qsTypeId="urn:microsoft.com/office/officeart/2005/8/quickstyle/simple1" qsCatId="simple" csTypeId="urn:microsoft.com/office/officeart/2005/8/colors/accent1_2" csCatId="accent1" phldr="1"/>
      <dgm:spPr/>
      <dgm:t>
        <a:bodyPr/>
        <a:lstStyle/>
        <a:p>
          <a:endParaRPr lang="en-US"/>
        </a:p>
      </dgm:t>
    </dgm:pt>
    <dgm:pt modelId="{DDD7E02F-C248-554D-B97B-6AA551B9A5A4}">
      <dgm:prSet phldrT="[Text]" custT="1"/>
      <dgm:spPr/>
      <dgm:t>
        <a:bodyPr/>
        <a:lstStyle/>
        <a:p>
          <a:pPr rtl="0"/>
          <a:r>
            <a:rPr lang="en-US" sz="2400" b="1" dirty="0"/>
            <a:t>Strengths</a:t>
          </a:r>
        </a:p>
      </dgm:t>
    </dgm:pt>
    <dgm:pt modelId="{F41B5500-8CC6-2B4D-8035-904815253704}" type="parTrans" cxnId="{57BD1A5F-0689-6147-8CBD-C98A1B8D45C3}">
      <dgm:prSet/>
      <dgm:spPr/>
      <dgm:t>
        <a:bodyPr/>
        <a:lstStyle/>
        <a:p>
          <a:endParaRPr lang="en-US"/>
        </a:p>
      </dgm:t>
    </dgm:pt>
    <dgm:pt modelId="{4672BFAD-C09F-B84D-962E-3DDEE0F0D3D0}" type="sibTrans" cxnId="{57BD1A5F-0689-6147-8CBD-C98A1B8D45C3}">
      <dgm:prSet/>
      <dgm:spPr/>
      <dgm:t>
        <a:bodyPr/>
        <a:lstStyle/>
        <a:p>
          <a:endParaRPr lang="en-US"/>
        </a:p>
      </dgm:t>
    </dgm:pt>
    <dgm:pt modelId="{6D1A24F9-090F-E149-9209-C5356D01BA40}">
      <dgm:prSet phldrT="[Text]"/>
      <dgm:spPr/>
      <dgm:t>
        <a:bodyPr/>
        <a:lstStyle/>
        <a:p>
          <a:r>
            <a:rPr lang="en-US" b="0" i="0" u="none" dirty="0"/>
            <a:t>Collect very rich data in an efficient manner  rather than being limited to the responders to a set of pre-defined questions, it is possible to explore interesting concepts that can lead to novel theory by analyzing the entirety of a participant’s interview/story/interaction.</a:t>
          </a:r>
          <a:endParaRPr lang="en-US" dirty="0"/>
        </a:p>
      </dgm:t>
    </dgm:pt>
    <dgm:pt modelId="{D97EDCED-928E-734C-A43C-B3EB4CAEC945}" type="parTrans" cxnId="{D67D4689-E95C-FB42-8023-09E1CD4FFF71}">
      <dgm:prSet/>
      <dgm:spPr/>
      <dgm:t>
        <a:bodyPr/>
        <a:lstStyle/>
        <a:p>
          <a:endParaRPr lang="en-US"/>
        </a:p>
      </dgm:t>
    </dgm:pt>
    <dgm:pt modelId="{226A6330-86C4-8140-B7B8-3709549B2FCA}" type="sibTrans" cxnId="{D67D4689-E95C-FB42-8023-09E1CD4FFF71}">
      <dgm:prSet/>
      <dgm:spPr/>
      <dgm:t>
        <a:bodyPr/>
        <a:lstStyle/>
        <a:p>
          <a:endParaRPr lang="en-US"/>
        </a:p>
      </dgm:t>
    </dgm:pt>
    <dgm:pt modelId="{071F9BC0-78C6-C940-9D18-3003133DC6F5}">
      <dgm:prSet phldrT="[Text]" custT="1"/>
      <dgm:spPr/>
      <dgm:t>
        <a:bodyPr/>
        <a:lstStyle/>
        <a:p>
          <a:r>
            <a:rPr lang="en-US" sz="2400" b="1" dirty="0"/>
            <a:t>Weakness</a:t>
          </a:r>
        </a:p>
      </dgm:t>
    </dgm:pt>
    <dgm:pt modelId="{EF3184DD-ECBC-3F41-849D-EF8E07D96663}" type="parTrans" cxnId="{60FF5832-EB3E-B94C-B658-00CC283515DD}">
      <dgm:prSet/>
      <dgm:spPr/>
      <dgm:t>
        <a:bodyPr/>
        <a:lstStyle/>
        <a:p>
          <a:endParaRPr lang="en-US"/>
        </a:p>
      </dgm:t>
    </dgm:pt>
    <dgm:pt modelId="{7A03F631-E91C-114E-9828-1CA959818F61}" type="sibTrans" cxnId="{60FF5832-EB3E-B94C-B658-00CC283515DD}">
      <dgm:prSet/>
      <dgm:spPr/>
      <dgm:t>
        <a:bodyPr/>
        <a:lstStyle/>
        <a:p>
          <a:endParaRPr lang="en-US"/>
        </a:p>
      </dgm:t>
    </dgm:pt>
    <dgm:pt modelId="{63BDDEBD-F7F6-2643-85EA-520393D29101}">
      <dgm:prSet/>
      <dgm:spPr/>
      <dgm:t>
        <a:bodyPr/>
        <a:lstStyle/>
        <a:p>
          <a:pPr rtl="0"/>
          <a:r>
            <a:rPr lang="en-US" b="0" i="0" u="none"/>
            <a:t>Lead to the generation of new theory from unexpected findings</a:t>
          </a:r>
          <a:endParaRPr lang="en-US" dirty="0"/>
        </a:p>
      </dgm:t>
    </dgm:pt>
    <dgm:pt modelId="{F3DC27F9-96AF-BF4B-BAED-42F24B61F385}" type="parTrans" cxnId="{1220EE15-6888-D147-9B7F-A793C217C912}">
      <dgm:prSet/>
      <dgm:spPr/>
      <dgm:t>
        <a:bodyPr/>
        <a:lstStyle/>
        <a:p>
          <a:endParaRPr lang="en-US"/>
        </a:p>
      </dgm:t>
    </dgm:pt>
    <dgm:pt modelId="{1AC456D3-4418-2C43-AD62-A12313D8BE6C}" type="sibTrans" cxnId="{1220EE15-6888-D147-9B7F-A793C217C912}">
      <dgm:prSet/>
      <dgm:spPr/>
      <dgm:t>
        <a:bodyPr/>
        <a:lstStyle/>
        <a:p>
          <a:endParaRPr lang="en-US"/>
        </a:p>
      </dgm:t>
    </dgm:pt>
    <dgm:pt modelId="{18844E9E-2EE7-3C4D-B3CD-8EBBEAD19730}">
      <dgm:prSet/>
      <dgm:spPr/>
      <dgm:t>
        <a:bodyPr/>
        <a:lstStyle/>
        <a:p>
          <a:pPr rtl="0"/>
          <a:r>
            <a:rPr lang="en-US" b="0" i="0" u="none"/>
            <a:t>When combined with quantitative methods, qualitative research can provide a much more complete picture</a:t>
          </a:r>
          <a:endParaRPr lang="en-US"/>
        </a:p>
      </dgm:t>
    </dgm:pt>
    <dgm:pt modelId="{B757321B-0B66-5643-85FE-31111A2AEC84}" type="parTrans" cxnId="{BBF3FFB9-A2EB-3542-8B0E-0D92F0746878}">
      <dgm:prSet/>
      <dgm:spPr/>
      <dgm:t>
        <a:bodyPr/>
        <a:lstStyle/>
        <a:p>
          <a:endParaRPr lang="en-US"/>
        </a:p>
      </dgm:t>
    </dgm:pt>
    <dgm:pt modelId="{B175BB9A-A653-E740-9468-6690FFDCBDF2}" type="sibTrans" cxnId="{BBF3FFB9-A2EB-3542-8B0E-0D92F0746878}">
      <dgm:prSet/>
      <dgm:spPr/>
      <dgm:t>
        <a:bodyPr/>
        <a:lstStyle/>
        <a:p>
          <a:endParaRPr lang="en-US"/>
        </a:p>
      </dgm:t>
    </dgm:pt>
    <dgm:pt modelId="{AC982B9A-6014-DF4A-9D1D-9DE416595579}">
      <dgm:prSet custT="1"/>
      <dgm:spPr/>
      <dgm:t>
        <a:bodyPr/>
        <a:lstStyle/>
        <a:p>
          <a:pPr rtl="0">
            <a:buFont typeface="Arial" panose="020B0604020202020204" pitchFamily="34" charset="0"/>
            <a:buChar char="•"/>
          </a:pPr>
          <a:r>
            <a:rPr lang="en-US" sz="1800" b="0" i="0" u="none" kern="1200" dirty="0">
              <a:solidFill>
                <a:srgbClr val="414141">
                  <a:hueOff val="0"/>
                  <a:satOff val="0"/>
                  <a:lumOff val="0"/>
                  <a:alphaOff val="0"/>
                </a:srgbClr>
              </a:solidFill>
              <a:latin typeface="Arial"/>
              <a:ea typeface="+mn-ea"/>
              <a:cs typeface="+mn-cs"/>
            </a:rPr>
            <a:t>Qualitative research alone is often insufficient to make population-level summaries.</a:t>
          </a:r>
        </a:p>
      </dgm:t>
    </dgm:pt>
    <dgm:pt modelId="{1FDBBAF2-095B-AE4B-AC8E-6BECE3091BA2}" type="parTrans" cxnId="{C0AFD514-AD2B-F84A-8352-3A5906BB6DDD}">
      <dgm:prSet/>
      <dgm:spPr/>
      <dgm:t>
        <a:bodyPr/>
        <a:lstStyle/>
        <a:p>
          <a:endParaRPr lang="en-US"/>
        </a:p>
      </dgm:t>
    </dgm:pt>
    <dgm:pt modelId="{38AC0B06-A196-7C4C-A283-FA6FD0DA5FAE}" type="sibTrans" cxnId="{C0AFD514-AD2B-F84A-8352-3A5906BB6DDD}">
      <dgm:prSet/>
      <dgm:spPr/>
      <dgm:t>
        <a:bodyPr/>
        <a:lstStyle/>
        <a:p>
          <a:endParaRPr lang="en-US"/>
        </a:p>
      </dgm:t>
    </dgm:pt>
    <dgm:pt modelId="{226E8321-E1EB-E649-B346-DD1323BD6DC5}">
      <dgm:prSet custT="1"/>
      <dgm:spPr/>
      <dgm:t>
        <a:bodyPr/>
        <a:lstStyle/>
        <a:p>
          <a:pPr rtl="0">
            <a:buFont typeface="Arial" panose="020B0604020202020204" pitchFamily="34" charset="0"/>
            <a:buChar char="•"/>
          </a:pPr>
          <a:r>
            <a:rPr lang="en-US" sz="1800" b="0" i="0" u="none" kern="1200" dirty="0">
              <a:solidFill>
                <a:srgbClr val="414141">
                  <a:hueOff val="0"/>
                  <a:satOff val="0"/>
                  <a:lumOff val="0"/>
                  <a:alphaOff val="0"/>
                </a:srgbClr>
              </a:solidFill>
              <a:latin typeface="Arial"/>
              <a:ea typeface="+mn-ea"/>
              <a:cs typeface="+mn-cs"/>
            </a:rPr>
            <a:t>Policy makers may not understand or value the interpretation and therefore may not recognize the importance of qualitative research.</a:t>
          </a:r>
        </a:p>
      </dgm:t>
    </dgm:pt>
    <dgm:pt modelId="{6D31C1F9-D2AA-1647-8BC9-1B95684199B8}" type="parTrans" cxnId="{6572A311-69BB-694C-9B08-A6823F424B39}">
      <dgm:prSet/>
      <dgm:spPr/>
      <dgm:t>
        <a:bodyPr/>
        <a:lstStyle/>
        <a:p>
          <a:endParaRPr lang="en-US"/>
        </a:p>
      </dgm:t>
    </dgm:pt>
    <dgm:pt modelId="{6BDE34D8-CCE9-9B42-842A-F07BD89B5C37}" type="sibTrans" cxnId="{6572A311-69BB-694C-9B08-A6823F424B39}">
      <dgm:prSet/>
      <dgm:spPr/>
      <dgm:t>
        <a:bodyPr/>
        <a:lstStyle/>
        <a:p>
          <a:endParaRPr lang="en-US"/>
        </a:p>
      </dgm:t>
    </dgm:pt>
    <dgm:pt modelId="{48AB378E-C1F9-EF42-8243-35E8CD2C4E1C}">
      <dgm:prSet custT="1"/>
      <dgm:spPr/>
      <dgm:t>
        <a:bodyPr/>
        <a:lstStyle/>
        <a:p>
          <a:pPr rtl="0">
            <a:buFont typeface="Arial" panose="020B0604020202020204" pitchFamily="34" charset="0"/>
            <a:buChar char="•"/>
          </a:pPr>
          <a:r>
            <a:rPr lang="en-US" sz="1800" b="0" i="0" u="none" kern="1200" dirty="0">
              <a:solidFill>
                <a:srgbClr val="414141">
                  <a:hueOff val="0"/>
                  <a:satOff val="0"/>
                  <a:lumOff val="0"/>
                  <a:alphaOff val="0"/>
                </a:srgbClr>
              </a:solidFill>
              <a:latin typeface="Arial"/>
              <a:ea typeface="+mn-ea"/>
              <a:cs typeface="+mn-cs"/>
            </a:rPr>
            <a:t>Time and labor-intensive.</a:t>
          </a:r>
        </a:p>
      </dgm:t>
    </dgm:pt>
    <dgm:pt modelId="{A1ECACC7-2B50-5947-A03B-868D480F4B15}" type="parTrans" cxnId="{8076F82F-0C28-CA47-BEC8-DEFE27051282}">
      <dgm:prSet/>
      <dgm:spPr/>
      <dgm:t>
        <a:bodyPr/>
        <a:lstStyle/>
        <a:p>
          <a:endParaRPr lang="en-US"/>
        </a:p>
      </dgm:t>
    </dgm:pt>
    <dgm:pt modelId="{00EEFA8E-B99B-9644-A107-E9A56F227A00}" type="sibTrans" cxnId="{8076F82F-0C28-CA47-BEC8-DEFE27051282}">
      <dgm:prSet/>
      <dgm:spPr/>
      <dgm:t>
        <a:bodyPr/>
        <a:lstStyle/>
        <a:p>
          <a:endParaRPr lang="en-US"/>
        </a:p>
      </dgm:t>
    </dgm:pt>
    <dgm:pt modelId="{E61F9399-2774-BB4E-870B-9C0E581D2705}">
      <dgm:prSet custT="1"/>
      <dgm:spPr/>
      <dgm:t>
        <a:bodyPr/>
        <a:lstStyle/>
        <a:p>
          <a:r>
            <a:rPr lang="en-US" sz="1800" kern="1200" dirty="0"/>
            <a:t>Poor quality qualitative work can lead to misleading findings.</a:t>
          </a:r>
          <a:endParaRPr lang="en-US" sz="1800" b="0" i="0" u="none" kern="1200" dirty="0">
            <a:solidFill>
              <a:srgbClr val="414141">
                <a:hueOff val="0"/>
                <a:satOff val="0"/>
                <a:lumOff val="0"/>
                <a:alphaOff val="0"/>
              </a:srgbClr>
            </a:solidFill>
            <a:latin typeface="Arial"/>
            <a:ea typeface="+mn-ea"/>
            <a:cs typeface="+mn-cs"/>
          </a:endParaRPr>
        </a:p>
      </dgm:t>
    </dgm:pt>
    <dgm:pt modelId="{883C99E8-EB61-0243-A28D-344AA6EDB729}" type="parTrans" cxnId="{E40DDF8A-8271-6347-98A6-6FB547885AFB}">
      <dgm:prSet/>
      <dgm:spPr/>
      <dgm:t>
        <a:bodyPr/>
        <a:lstStyle/>
        <a:p>
          <a:endParaRPr lang="en-US"/>
        </a:p>
      </dgm:t>
    </dgm:pt>
    <dgm:pt modelId="{A0BA633D-5F0D-D944-AA86-BA8EC45DBAD3}" type="sibTrans" cxnId="{E40DDF8A-8271-6347-98A6-6FB547885AFB}">
      <dgm:prSet/>
      <dgm:spPr/>
      <dgm:t>
        <a:bodyPr/>
        <a:lstStyle/>
        <a:p>
          <a:endParaRPr lang="en-US"/>
        </a:p>
      </dgm:t>
    </dgm:pt>
    <dgm:pt modelId="{72ADA2F1-BC9B-514D-85E7-0DA644780E9C}">
      <dgm:prSet custT="1"/>
      <dgm:spPr/>
      <dgm:t>
        <a:bodyPr/>
        <a:lstStyle/>
        <a:p>
          <a:pPr rtl="0">
            <a:buFont typeface="Arial" panose="020B0604020202020204" pitchFamily="34" charset="0"/>
            <a:buChar char="•"/>
          </a:pPr>
          <a:r>
            <a:rPr lang="en-US" sz="1800" b="0" i="0" u="none" kern="1200" dirty="0">
              <a:solidFill>
                <a:srgbClr val="414141">
                  <a:hueOff val="0"/>
                  <a:satOff val="0"/>
                  <a:lumOff val="0"/>
                  <a:alphaOff val="0"/>
                </a:srgbClr>
              </a:solidFill>
              <a:latin typeface="Arial"/>
              <a:ea typeface="+mn-ea"/>
              <a:cs typeface="+mn-cs"/>
            </a:rPr>
            <a:t>Ethical issues at all phases of the study. </a:t>
          </a:r>
        </a:p>
      </dgm:t>
    </dgm:pt>
    <dgm:pt modelId="{ECB32B8A-38E0-1946-A842-747EEAF9E4EF}" type="parTrans" cxnId="{AFDF6129-3EEA-C943-A006-1F4DFC2D82B7}">
      <dgm:prSet/>
      <dgm:spPr/>
      <dgm:t>
        <a:bodyPr/>
        <a:lstStyle/>
        <a:p>
          <a:endParaRPr lang="en-US"/>
        </a:p>
      </dgm:t>
    </dgm:pt>
    <dgm:pt modelId="{C55E16E7-AF6E-E54B-AEF0-87147026325D}" type="sibTrans" cxnId="{AFDF6129-3EEA-C943-A006-1F4DFC2D82B7}">
      <dgm:prSet/>
      <dgm:spPr/>
      <dgm:t>
        <a:bodyPr/>
        <a:lstStyle/>
        <a:p>
          <a:endParaRPr lang="en-US"/>
        </a:p>
      </dgm:t>
    </dgm:pt>
    <dgm:pt modelId="{FBA5C785-2EB1-5240-9FAB-AA92D94DDFA9}" type="pres">
      <dgm:prSet presAssocID="{DCD9B24B-1A07-5943-9606-B9B1DF546322}" presName="Name0" presStyleCnt="0">
        <dgm:presLayoutVars>
          <dgm:dir/>
          <dgm:animLvl val="lvl"/>
          <dgm:resizeHandles val="exact"/>
        </dgm:presLayoutVars>
      </dgm:prSet>
      <dgm:spPr/>
    </dgm:pt>
    <dgm:pt modelId="{7B88F8A0-6D73-A44F-93CE-F795843C4D24}" type="pres">
      <dgm:prSet presAssocID="{DDD7E02F-C248-554D-B97B-6AA551B9A5A4}" presName="composite" presStyleCnt="0"/>
      <dgm:spPr/>
    </dgm:pt>
    <dgm:pt modelId="{F8E257AF-5C23-244C-A3F7-41D07320912C}" type="pres">
      <dgm:prSet presAssocID="{DDD7E02F-C248-554D-B97B-6AA551B9A5A4}" presName="parTx" presStyleLbl="alignNode1" presStyleIdx="0" presStyleCnt="2">
        <dgm:presLayoutVars>
          <dgm:chMax val="0"/>
          <dgm:chPref val="0"/>
          <dgm:bulletEnabled val="1"/>
        </dgm:presLayoutVars>
      </dgm:prSet>
      <dgm:spPr/>
    </dgm:pt>
    <dgm:pt modelId="{861DB525-EE2A-3E48-BE9E-35F3E69B9C8A}" type="pres">
      <dgm:prSet presAssocID="{DDD7E02F-C248-554D-B97B-6AA551B9A5A4}" presName="desTx" presStyleLbl="alignAccFollowNode1" presStyleIdx="0" presStyleCnt="2">
        <dgm:presLayoutVars>
          <dgm:bulletEnabled val="1"/>
        </dgm:presLayoutVars>
      </dgm:prSet>
      <dgm:spPr/>
    </dgm:pt>
    <dgm:pt modelId="{68D0A8D0-B17C-DE4A-9F27-D05F47B7B49D}" type="pres">
      <dgm:prSet presAssocID="{4672BFAD-C09F-B84D-962E-3DDEE0F0D3D0}" presName="space" presStyleCnt="0"/>
      <dgm:spPr/>
    </dgm:pt>
    <dgm:pt modelId="{D15259EA-A108-5543-9B2A-FAA33E24E7B0}" type="pres">
      <dgm:prSet presAssocID="{071F9BC0-78C6-C940-9D18-3003133DC6F5}" presName="composite" presStyleCnt="0"/>
      <dgm:spPr/>
    </dgm:pt>
    <dgm:pt modelId="{D6828ACD-74B3-184C-9263-7242CF427215}" type="pres">
      <dgm:prSet presAssocID="{071F9BC0-78C6-C940-9D18-3003133DC6F5}" presName="parTx" presStyleLbl="alignNode1" presStyleIdx="1" presStyleCnt="2">
        <dgm:presLayoutVars>
          <dgm:chMax val="0"/>
          <dgm:chPref val="0"/>
          <dgm:bulletEnabled val="1"/>
        </dgm:presLayoutVars>
      </dgm:prSet>
      <dgm:spPr/>
    </dgm:pt>
    <dgm:pt modelId="{2F6A8CE9-D089-BA42-A11E-00EFDA885DE3}" type="pres">
      <dgm:prSet presAssocID="{071F9BC0-78C6-C940-9D18-3003133DC6F5}" presName="desTx" presStyleLbl="alignAccFollowNode1" presStyleIdx="1" presStyleCnt="2">
        <dgm:presLayoutVars>
          <dgm:bulletEnabled val="1"/>
        </dgm:presLayoutVars>
      </dgm:prSet>
      <dgm:spPr/>
    </dgm:pt>
  </dgm:ptLst>
  <dgm:cxnLst>
    <dgm:cxn modelId="{6572A311-69BB-694C-9B08-A6823F424B39}" srcId="{071F9BC0-78C6-C940-9D18-3003133DC6F5}" destId="{226E8321-E1EB-E649-B346-DD1323BD6DC5}" srcOrd="2" destOrd="0" parTransId="{6D31C1F9-D2AA-1647-8BC9-1B95684199B8}" sibTransId="{6BDE34D8-CCE9-9B42-842A-F07BD89B5C37}"/>
    <dgm:cxn modelId="{C0AFD514-AD2B-F84A-8352-3A5906BB6DDD}" srcId="{071F9BC0-78C6-C940-9D18-3003133DC6F5}" destId="{AC982B9A-6014-DF4A-9D1D-9DE416595579}" srcOrd="1" destOrd="0" parTransId="{1FDBBAF2-095B-AE4B-AC8E-6BECE3091BA2}" sibTransId="{38AC0B06-A196-7C4C-A283-FA6FD0DA5FAE}"/>
    <dgm:cxn modelId="{1220EE15-6888-D147-9B7F-A793C217C912}" srcId="{DDD7E02F-C248-554D-B97B-6AA551B9A5A4}" destId="{63BDDEBD-F7F6-2643-85EA-520393D29101}" srcOrd="1" destOrd="0" parTransId="{F3DC27F9-96AF-BF4B-BAED-42F24B61F385}" sibTransId="{1AC456D3-4418-2C43-AD62-A12313D8BE6C}"/>
    <dgm:cxn modelId="{EA166022-93B6-E54B-9EF3-C0A15266F2BE}" type="presOf" srcId="{DDD7E02F-C248-554D-B97B-6AA551B9A5A4}" destId="{F8E257AF-5C23-244C-A3F7-41D07320912C}" srcOrd="0" destOrd="0" presId="urn:microsoft.com/office/officeart/2005/8/layout/hList1"/>
    <dgm:cxn modelId="{97709525-F951-4E46-8A2A-A67BD7E18470}" type="presOf" srcId="{48AB378E-C1F9-EF42-8243-35E8CD2C4E1C}" destId="{2F6A8CE9-D089-BA42-A11E-00EFDA885DE3}" srcOrd="0" destOrd="3" presId="urn:microsoft.com/office/officeart/2005/8/layout/hList1"/>
    <dgm:cxn modelId="{AFDF6129-3EEA-C943-A006-1F4DFC2D82B7}" srcId="{071F9BC0-78C6-C940-9D18-3003133DC6F5}" destId="{72ADA2F1-BC9B-514D-85E7-0DA644780E9C}" srcOrd="4" destOrd="0" parTransId="{ECB32B8A-38E0-1946-A842-747EEAF9E4EF}" sibTransId="{C55E16E7-AF6E-E54B-AEF0-87147026325D}"/>
    <dgm:cxn modelId="{8076F82F-0C28-CA47-BEC8-DEFE27051282}" srcId="{071F9BC0-78C6-C940-9D18-3003133DC6F5}" destId="{48AB378E-C1F9-EF42-8243-35E8CD2C4E1C}" srcOrd="3" destOrd="0" parTransId="{A1ECACC7-2B50-5947-A03B-868D480F4B15}" sibTransId="{00EEFA8E-B99B-9644-A107-E9A56F227A00}"/>
    <dgm:cxn modelId="{60FF5832-EB3E-B94C-B658-00CC283515DD}" srcId="{DCD9B24B-1A07-5943-9606-B9B1DF546322}" destId="{071F9BC0-78C6-C940-9D18-3003133DC6F5}" srcOrd="1" destOrd="0" parTransId="{EF3184DD-ECBC-3F41-849D-EF8E07D96663}" sibTransId="{7A03F631-E91C-114E-9828-1CA959818F61}"/>
    <dgm:cxn modelId="{BB78EA3D-9244-F04E-9747-2BC484AA6E9B}" type="presOf" srcId="{63BDDEBD-F7F6-2643-85EA-520393D29101}" destId="{861DB525-EE2A-3E48-BE9E-35F3E69B9C8A}" srcOrd="0" destOrd="1" presId="urn:microsoft.com/office/officeart/2005/8/layout/hList1"/>
    <dgm:cxn modelId="{57BD1A5F-0689-6147-8CBD-C98A1B8D45C3}" srcId="{DCD9B24B-1A07-5943-9606-B9B1DF546322}" destId="{DDD7E02F-C248-554D-B97B-6AA551B9A5A4}" srcOrd="0" destOrd="0" parTransId="{F41B5500-8CC6-2B4D-8035-904815253704}" sibTransId="{4672BFAD-C09F-B84D-962E-3DDEE0F0D3D0}"/>
    <dgm:cxn modelId="{5E38F461-6673-E444-A793-B7457D03B932}" type="presOf" srcId="{DCD9B24B-1A07-5943-9606-B9B1DF546322}" destId="{FBA5C785-2EB1-5240-9FAB-AA92D94DDFA9}" srcOrd="0" destOrd="0" presId="urn:microsoft.com/office/officeart/2005/8/layout/hList1"/>
    <dgm:cxn modelId="{E7EE7C7C-0884-554C-B749-5B8DDF54CADE}" type="presOf" srcId="{E61F9399-2774-BB4E-870B-9C0E581D2705}" destId="{2F6A8CE9-D089-BA42-A11E-00EFDA885DE3}" srcOrd="0" destOrd="0" presId="urn:microsoft.com/office/officeart/2005/8/layout/hList1"/>
    <dgm:cxn modelId="{D67D4689-E95C-FB42-8023-09E1CD4FFF71}" srcId="{DDD7E02F-C248-554D-B97B-6AA551B9A5A4}" destId="{6D1A24F9-090F-E149-9209-C5356D01BA40}" srcOrd="0" destOrd="0" parTransId="{D97EDCED-928E-734C-A43C-B3EB4CAEC945}" sibTransId="{226A6330-86C4-8140-B7B8-3709549B2FCA}"/>
    <dgm:cxn modelId="{E40DDF8A-8271-6347-98A6-6FB547885AFB}" srcId="{071F9BC0-78C6-C940-9D18-3003133DC6F5}" destId="{E61F9399-2774-BB4E-870B-9C0E581D2705}" srcOrd="0" destOrd="0" parTransId="{883C99E8-EB61-0243-A28D-344AA6EDB729}" sibTransId="{A0BA633D-5F0D-D944-AA86-BA8EC45DBAD3}"/>
    <dgm:cxn modelId="{71F46F9B-2B23-054A-884A-46AD508A230C}" type="presOf" srcId="{6D1A24F9-090F-E149-9209-C5356D01BA40}" destId="{861DB525-EE2A-3E48-BE9E-35F3E69B9C8A}" srcOrd="0" destOrd="0" presId="urn:microsoft.com/office/officeart/2005/8/layout/hList1"/>
    <dgm:cxn modelId="{BBF3FFB9-A2EB-3542-8B0E-0D92F0746878}" srcId="{DDD7E02F-C248-554D-B97B-6AA551B9A5A4}" destId="{18844E9E-2EE7-3C4D-B3CD-8EBBEAD19730}" srcOrd="2" destOrd="0" parTransId="{B757321B-0B66-5643-85FE-31111A2AEC84}" sibTransId="{B175BB9A-A653-E740-9468-6690FFDCBDF2}"/>
    <dgm:cxn modelId="{587DBBCA-417B-404E-B995-A7F826DD398D}" type="presOf" srcId="{071F9BC0-78C6-C940-9D18-3003133DC6F5}" destId="{D6828ACD-74B3-184C-9263-7242CF427215}" srcOrd="0" destOrd="0" presId="urn:microsoft.com/office/officeart/2005/8/layout/hList1"/>
    <dgm:cxn modelId="{7B0AB4DF-095D-E045-91CA-FCB6107DA4D0}" type="presOf" srcId="{AC982B9A-6014-DF4A-9D1D-9DE416595579}" destId="{2F6A8CE9-D089-BA42-A11E-00EFDA885DE3}" srcOrd="0" destOrd="1" presId="urn:microsoft.com/office/officeart/2005/8/layout/hList1"/>
    <dgm:cxn modelId="{3AC947F1-76C7-2C40-B2E6-DF850D8DA212}" type="presOf" srcId="{226E8321-E1EB-E649-B346-DD1323BD6DC5}" destId="{2F6A8CE9-D089-BA42-A11E-00EFDA885DE3}" srcOrd="0" destOrd="2" presId="urn:microsoft.com/office/officeart/2005/8/layout/hList1"/>
    <dgm:cxn modelId="{CBCFFEF4-80FE-C749-925A-A66774F51D91}" type="presOf" srcId="{72ADA2F1-BC9B-514D-85E7-0DA644780E9C}" destId="{2F6A8CE9-D089-BA42-A11E-00EFDA885DE3}" srcOrd="0" destOrd="4" presId="urn:microsoft.com/office/officeart/2005/8/layout/hList1"/>
    <dgm:cxn modelId="{6D16C7FC-2997-0A47-AFE8-DF645AE92A74}" type="presOf" srcId="{18844E9E-2EE7-3C4D-B3CD-8EBBEAD19730}" destId="{861DB525-EE2A-3E48-BE9E-35F3E69B9C8A}" srcOrd="0" destOrd="2" presId="urn:microsoft.com/office/officeart/2005/8/layout/hList1"/>
    <dgm:cxn modelId="{211940D8-8DA6-FE47-AB3A-987A10616905}" type="presParOf" srcId="{FBA5C785-2EB1-5240-9FAB-AA92D94DDFA9}" destId="{7B88F8A0-6D73-A44F-93CE-F795843C4D24}" srcOrd="0" destOrd="0" presId="urn:microsoft.com/office/officeart/2005/8/layout/hList1"/>
    <dgm:cxn modelId="{312881FD-4C42-5241-9861-C0E9FEC6E704}" type="presParOf" srcId="{7B88F8A0-6D73-A44F-93CE-F795843C4D24}" destId="{F8E257AF-5C23-244C-A3F7-41D07320912C}" srcOrd="0" destOrd="0" presId="urn:microsoft.com/office/officeart/2005/8/layout/hList1"/>
    <dgm:cxn modelId="{C902C30A-DB29-E142-9DFC-03D5C21494D3}" type="presParOf" srcId="{7B88F8A0-6D73-A44F-93CE-F795843C4D24}" destId="{861DB525-EE2A-3E48-BE9E-35F3E69B9C8A}" srcOrd="1" destOrd="0" presId="urn:microsoft.com/office/officeart/2005/8/layout/hList1"/>
    <dgm:cxn modelId="{F8B120E8-B5D6-A441-B94F-A48B6B84656D}" type="presParOf" srcId="{FBA5C785-2EB1-5240-9FAB-AA92D94DDFA9}" destId="{68D0A8D0-B17C-DE4A-9F27-D05F47B7B49D}" srcOrd="1" destOrd="0" presId="urn:microsoft.com/office/officeart/2005/8/layout/hList1"/>
    <dgm:cxn modelId="{39059D95-A8FF-C444-9F6A-01CB47501938}" type="presParOf" srcId="{FBA5C785-2EB1-5240-9FAB-AA92D94DDFA9}" destId="{D15259EA-A108-5543-9B2A-FAA33E24E7B0}" srcOrd="2" destOrd="0" presId="urn:microsoft.com/office/officeart/2005/8/layout/hList1"/>
    <dgm:cxn modelId="{2D0C7F1A-089D-924D-9435-4611A7DDD114}" type="presParOf" srcId="{D15259EA-A108-5543-9B2A-FAA33E24E7B0}" destId="{D6828ACD-74B3-184C-9263-7242CF427215}" srcOrd="0" destOrd="0" presId="urn:microsoft.com/office/officeart/2005/8/layout/hList1"/>
    <dgm:cxn modelId="{A8029B92-B21F-6349-9A88-9B55927923C7}" type="presParOf" srcId="{D15259EA-A108-5543-9B2A-FAA33E24E7B0}" destId="{2F6A8CE9-D089-BA42-A11E-00EFDA885DE3}"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988741-E53D-3A45-9D88-7E8E47C8D29D}">
      <dsp:nvSpPr>
        <dsp:cNvPr id="0" name=""/>
        <dsp:cNvSpPr/>
      </dsp:nvSpPr>
      <dsp:spPr>
        <a:xfrm>
          <a:off x="0" y="4082580"/>
          <a:ext cx="6475229" cy="446754"/>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l" defTabSz="800100" rtl="0">
            <a:lnSpc>
              <a:spcPct val="90000"/>
            </a:lnSpc>
            <a:spcBef>
              <a:spcPct val="0"/>
            </a:spcBef>
            <a:spcAft>
              <a:spcPct val="35000"/>
            </a:spcAft>
            <a:buNone/>
          </a:pPr>
          <a:r>
            <a:rPr lang="en-US" sz="1800" b="0" kern="1200">
              <a:solidFill>
                <a:schemeClr val="bg2"/>
              </a:solidFill>
            </a:rPr>
            <a:t>7- </a:t>
          </a:r>
          <a:r>
            <a:rPr lang="en-US" sz="1800" kern="1200"/>
            <a:t>Reporting the research </a:t>
          </a:r>
          <a:endParaRPr lang="en-US" sz="1800" b="0" kern="1200" dirty="0">
            <a:solidFill>
              <a:schemeClr val="bg2"/>
            </a:solidFill>
          </a:endParaRPr>
        </a:p>
      </dsp:txBody>
      <dsp:txXfrm>
        <a:off x="0" y="4082580"/>
        <a:ext cx="6475229" cy="446754"/>
      </dsp:txXfrm>
    </dsp:sp>
    <dsp:sp modelId="{A37BA87F-2736-2E42-8A1B-2D3B0096CFF8}">
      <dsp:nvSpPr>
        <dsp:cNvPr id="0" name=""/>
        <dsp:cNvSpPr/>
      </dsp:nvSpPr>
      <dsp:spPr>
        <a:xfrm rot="10800000">
          <a:off x="0" y="3402173"/>
          <a:ext cx="6475229" cy="687108"/>
        </a:xfrm>
        <a:prstGeom prst="upArrowCallou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l" defTabSz="800100" rtl="0">
            <a:lnSpc>
              <a:spcPct val="90000"/>
            </a:lnSpc>
            <a:spcBef>
              <a:spcPct val="0"/>
            </a:spcBef>
            <a:spcAft>
              <a:spcPct val="35000"/>
            </a:spcAft>
            <a:buNone/>
          </a:pPr>
          <a:r>
            <a:rPr lang="en-US" sz="1800" b="0" kern="1200">
              <a:solidFill>
                <a:schemeClr val="bg2"/>
              </a:solidFill>
            </a:rPr>
            <a:t>6- </a:t>
          </a:r>
          <a:r>
            <a:rPr lang="en-US" sz="1800" kern="1200"/>
            <a:t>Determining the quality of data </a:t>
          </a:r>
          <a:endParaRPr lang="en-US" sz="1800" b="0" kern="1200" dirty="0">
            <a:solidFill>
              <a:schemeClr val="bg2"/>
            </a:solidFill>
          </a:endParaRPr>
        </a:p>
      </dsp:txBody>
      <dsp:txXfrm rot="10800000">
        <a:off x="0" y="3402173"/>
        <a:ext cx="6475229" cy="446462"/>
      </dsp:txXfrm>
    </dsp:sp>
    <dsp:sp modelId="{EDDC519F-2275-8E47-BE12-8B2408846D71}">
      <dsp:nvSpPr>
        <dsp:cNvPr id="0" name=""/>
        <dsp:cNvSpPr/>
      </dsp:nvSpPr>
      <dsp:spPr>
        <a:xfrm rot="10800000">
          <a:off x="0" y="2721765"/>
          <a:ext cx="6475229" cy="687108"/>
        </a:xfrm>
        <a:prstGeom prst="upArrowCallou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l" defTabSz="800100" rtl="0">
            <a:lnSpc>
              <a:spcPct val="90000"/>
            </a:lnSpc>
            <a:spcBef>
              <a:spcPct val="0"/>
            </a:spcBef>
            <a:spcAft>
              <a:spcPct val="35000"/>
            </a:spcAft>
            <a:buNone/>
          </a:pPr>
          <a:r>
            <a:rPr lang="en-US" sz="1800" b="0" kern="1200" dirty="0">
              <a:solidFill>
                <a:schemeClr val="bg2"/>
              </a:solidFill>
            </a:rPr>
            <a:t>5- </a:t>
          </a:r>
          <a:r>
            <a:rPr lang="en-US" sz="1800" kern="1200" dirty="0"/>
            <a:t>Analyzing the data </a:t>
          </a:r>
          <a:endParaRPr lang="en-US" sz="1800" b="0" kern="1200" dirty="0">
            <a:solidFill>
              <a:schemeClr val="bg2"/>
            </a:solidFill>
          </a:endParaRPr>
        </a:p>
      </dsp:txBody>
      <dsp:txXfrm rot="10800000">
        <a:off x="0" y="2721765"/>
        <a:ext cx="6475229" cy="446462"/>
      </dsp:txXfrm>
    </dsp:sp>
    <dsp:sp modelId="{BB217AD9-53EF-AE47-AD7F-D81EE10409F3}">
      <dsp:nvSpPr>
        <dsp:cNvPr id="0" name=""/>
        <dsp:cNvSpPr/>
      </dsp:nvSpPr>
      <dsp:spPr>
        <a:xfrm rot="10800000">
          <a:off x="0" y="2041358"/>
          <a:ext cx="6475229" cy="687108"/>
        </a:xfrm>
        <a:prstGeom prst="upArrowCallou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l" defTabSz="800100" rtl="0">
            <a:lnSpc>
              <a:spcPct val="90000"/>
            </a:lnSpc>
            <a:spcBef>
              <a:spcPct val="0"/>
            </a:spcBef>
            <a:spcAft>
              <a:spcPct val="35000"/>
            </a:spcAft>
            <a:buNone/>
          </a:pPr>
          <a:r>
            <a:rPr lang="en-US" sz="1800" kern="1200" dirty="0"/>
            <a:t>4- Collecting the data </a:t>
          </a:r>
          <a:endParaRPr lang="en-US" sz="1800" b="1" kern="1200" dirty="0">
            <a:solidFill>
              <a:schemeClr val="accent2"/>
            </a:solidFill>
          </a:endParaRPr>
        </a:p>
      </dsp:txBody>
      <dsp:txXfrm rot="10800000">
        <a:off x="0" y="2041358"/>
        <a:ext cx="6475229" cy="446462"/>
      </dsp:txXfrm>
    </dsp:sp>
    <dsp:sp modelId="{CED69ED6-ECE1-7543-AAA8-AD01C1973A63}">
      <dsp:nvSpPr>
        <dsp:cNvPr id="0" name=""/>
        <dsp:cNvSpPr/>
      </dsp:nvSpPr>
      <dsp:spPr>
        <a:xfrm rot="10800000">
          <a:off x="0" y="1360951"/>
          <a:ext cx="6475229" cy="687108"/>
        </a:xfrm>
        <a:prstGeom prst="upArrowCallou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l" defTabSz="800100" rtl="0">
            <a:lnSpc>
              <a:spcPct val="90000"/>
            </a:lnSpc>
            <a:spcBef>
              <a:spcPct val="0"/>
            </a:spcBef>
            <a:spcAft>
              <a:spcPct val="35000"/>
            </a:spcAft>
            <a:buNone/>
            <a:tabLst/>
          </a:pPr>
          <a:r>
            <a:rPr lang="en-US" sz="1800" kern="1200" dirty="0"/>
            <a:t>3- Specifying a purpose and research questions </a:t>
          </a:r>
          <a:endParaRPr lang="en-US" sz="1400" b="1" u="sng" kern="1200" dirty="0">
            <a:solidFill>
              <a:schemeClr val="accent2"/>
            </a:solidFill>
          </a:endParaRPr>
        </a:p>
      </dsp:txBody>
      <dsp:txXfrm rot="10800000">
        <a:off x="0" y="1360951"/>
        <a:ext cx="6475229" cy="446462"/>
      </dsp:txXfrm>
    </dsp:sp>
    <dsp:sp modelId="{1118BEF1-09A2-2E48-ACEE-D81C6B981834}">
      <dsp:nvSpPr>
        <dsp:cNvPr id="0" name=""/>
        <dsp:cNvSpPr/>
      </dsp:nvSpPr>
      <dsp:spPr>
        <a:xfrm rot="10800000">
          <a:off x="0" y="680544"/>
          <a:ext cx="6475229" cy="687108"/>
        </a:xfrm>
        <a:prstGeom prst="upArrowCallou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l" defTabSz="800100" rtl="0">
            <a:lnSpc>
              <a:spcPct val="90000"/>
            </a:lnSpc>
            <a:spcBef>
              <a:spcPct val="0"/>
            </a:spcBef>
            <a:spcAft>
              <a:spcPct val="35000"/>
            </a:spcAft>
            <a:buNone/>
            <a:tabLst/>
          </a:pPr>
          <a:r>
            <a:rPr lang="en-US" sz="1800" kern="1200" dirty="0"/>
            <a:t>2- Reviewing the literature </a:t>
          </a:r>
          <a:endParaRPr lang="en-US" sz="1800" b="1" u="sng" kern="1200" dirty="0">
            <a:solidFill>
              <a:schemeClr val="accent2"/>
            </a:solidFill>
          </a:endParaRPr>
        </a:p>
      </dsp:txBody>
      <dsp:txXfrm rot="10800000">
        <a:off x="0" y="680544"/>
        <a:ext cx="6475229" cy="446462"/>
      </dsp:txXfrm>
    </dsp:sp>
    <dsp:sp modelId="{09CAEC5F-3648-1A44-BFD8-60A3B95817C6}">
      <dsp:nvSpPr>
        <dsp:cNvPr id="0" name=""/>
        <dsp:cNvSpPr/>
      </dsp:nvSpPr>
      <dsp:spPr>
        <a:xfrm rot="10800000">
          <a:off x="0" y="137"/>
          <a:ext cx="6475229" cy="687108"/>
        </a:xfrm>
        <a:prstGeom prst="upArrowCallou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l" defTabSz="800100">
            <a:lnSpc>
              <a:spcPct val="90000"/>
            </a:lnSpc>
            <a:spcBef>
              <a:spcPct val="0"/>
            </a:spcBef>
            <a:spcAft>
              <a:spcPct val="35000"/>
            </a:spcAft>
            <a:buNone/>
            <a:tabLst>
              <a:tab pos="3686175" algn="l"/>
            </a:tabLst>
          </a:pPr>
          <a:r>
            <a:rPr lang="en-US" sz="1800" kern="1200" dirty="0"/>
            <a:t>1- Identifying a research problem / stating the problem </a:t>
          </a:r>
        </a:p>
      </dsp:txBody>
      <dsp:txXfrm rot="10800000">
        <a:off x="0" y="137"/>
        <a:ext cx="6475229" cy="4464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E257AF-5C23-244C-A3F7-41D07320912C}">
      <dsp:nvSpPr>
        <dsp:cNvPr id="0" name=""/>
        <dsp:cNvSpPr/>
      </dsp:nvSpPr>
      <dsp:spPr>
        <a:xfrm>
          <a:off x="41" y="7869"/>
          <a:ext cx="3979717" cy="518400"/>
        </a:xfrm>
        <a:prstGeom prst="rect">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rtl="0">
            <a:lnSpc>
              <a:spcPct val="90000"/>
            </a:lnSpc>
            <a:spcBef>
              <a:spcPct val="0"/>
            </a:spcBef>
            <a:spcAft>
              <a:spcPct val="35000"/>
            </a:spcAft>
            <a:buNone/>
          </a:pPr>
          <a:r>
            <a:rPr lang="en-US" sz="2400" b="1" kern="1200" dirty="0"/>
            <a:t>Strengths</a:t>
          </a:r>
        </a:p>
      </dsp:txBody>
      <dsp:txXfrm>
        <a:off x="41" y="7869"/>
        <a:ext cx="3979717" cy="518400"/>
      </dsp:txXfrm>
    </dsp:sp>
    <dsp:sp modelId="{861DB525-EE2A-3E48-BE9E-35F3E69B9C8A}">
      <dsp:nvSpPr>
        <dsp:cNvPr id="0" name=""/>
        <dsp:cNvSpPr/>
      </dsp:nvSpPr>
      <dsp:spPr>
        <a:xfrm>
          <a:off x="41" y="526269"/>
          <a:ext cx="3979717" cy="3952799"/>
        </a:xfrm>
        <a:prstGeom prst="rect">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b="0" i="0" u="none" kern="1200" dirty="0"/>
            <a:t>Collect very rich data in an efficient manner  rather than being limited to the responders to a set of pre-defined questions, it is possible to explore interesting concepts that can lead to novel theory by analyzing the entirety of a participant’s interview/story/interaction.</a:t>
          </a:r>
          <a:endParaRPr lang="en-US" sz="1800" kern="1200" dirty="0"/>
        </a:p>
        <a:p>
          <a:pPr marL="171450" lvl="1" indent="-171450" algn="l" defTabSz="800100" rtl="0">
            <a:lnSpc>
              <a:spcPct val="90000"/>
            </a:lnSpc>
            <a:spcBef>
              <a:spcPct val="0"/>
            </a:spcBef>
            <a:spcAft>
              <a:spcPct val="15000"/>
            </a:spcAft>
            <a:buChar char="•"/>
          </a:pPr>
          <a:r>
            <a:rPr lang="en-US" sz="1800" b="0" i="0" u="none" kern="1200"/>
            <a:t>Lead to the generation of new theory from unexpected findings</a:t>
          </a:r>
          <a:endParaRPr lang="en-US" sz="1800" kern="1200" dirty="0"/>
        </a:p>
        <a:p>
          <a:pPr marL="171450" lvl="1" indent="-171450" algn="l" defTabSz="800100" rtl="0">
            <a:lnSpc>
              <a:spcPct val="90000"/>
            </a:lnSpc>
            <a:spcBef>
              <a:spcPct val="0"/>
            </a:spcBef>
            <a:spcAft>
              <a:spcPct val="15000"/>
            </a:spcAft>
            <a:buChar char="•"/>
          </a:pPr>
          <a:r>
            <a:rPr lang="en-US" sz="1800" b="0" i="0" u="none" kern="1200"/>
            <a:t>When combined with quantitative methods, qualitative research can provide a much more complete picture</a:t>
          </a:r>
          <a:endParaRPr lang="en-US" sz="1800" kern="1200"/>
        </a:p>
      </dsp:txBody>
      <dsp:txXfrm>
        <a:off x="41" y="526269"/>
        <a:ext cx="3979717" cy="3952799"/>
      </dsp:txXfrm>
    </dsp:sp>
    <dsp:sp modelId="{D6828ACD-74B3-184C-9263-7242CF427215}">
      <dsp:nvSpPr>
        <dsp:cNvPr id="0" name=""/>
        <dsp:cNvSpPr/>
      </dsp:nvSpPr>
      <dsp:spPr>
        <a:xfrm>
          <a:off x="4536919" y="7869"/>
          <a:ext cx="3979717" cy="518400"/>
        </a:xfrm>
        <a:prstGeom prst="rect">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b="1" kern="1200" dirty="0"/>
            <a:t>Weakness</a:t>
          </a:r>
        </a:p>
      </dsp:txBody>
      <dsp:txXfrm>
        <a:off x="4536919" y="7869"/>
        <a:ext cx="3979717" cy="518400"/>
      </dsp:txXfrm>
    </dsp:sp>
    <dsp:sp modelId="{2F6A8CE9-D089-BA42-A11E-00EFDA885DE3}">
      <dsp:nvSpPr>
        <dsp:cNvPr id="0" name=""/>
        <dsp:cNvSpPr/>
      </dsp:nvSpPr>
      <dsp:spPr>
        <a:xfrm>
          <a:off x="4536919" y="526269"/>
          <a:ext cx="3979717" cy="3952799"/>
        </a:xfrm>
        <a:prstGeom prst="rect">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a:t>Poor quality qualitative work can lead to misleading findings.</a:t>
          </a:r>
          <a:endParaRPr lang="en-US" sz="1800" b="0" i="0" u="none" kern="1200" dirty="0">
            <a:solidFill>
              <a:srgbClr val="414141">
                <a:hueOff val="0"/>
                <a:satOff val="0"/>
                <a:lumOff val="0"/>
                <a:alphaOff val="0"/>
              </a:srgbClr>
            </a:solidFill>
            <a:latin typeface="Arial"/>
            <a:ea typeface="+mn-ea"/>
            <a:cs typeface="+mn-cs"/>
          </a:endParaRPr>
        </a:p>
        <a:p>
          <a:pPr marL="171450" lvl="1" indent="-171450" algn="l" defTabSz="800100" rtl="0">
            <a:lnSpc>
              <a:spcPct val="90000"/>
            </a:lnSpc>
            <a:spcBef>
              <a:spcPct val="0"/>
            </a:spcBef>
            <a:spcAft>
              <a:spcPct val="15000"/>
            </a:spcAft>
            <a:buFont typeface="Arial" panose="020B0604020202020204" pitchFamily="34" charset="0"/>
            <a:buChar char="•"/>
          </a:pPr>
          <a:r>
            <a:rPr lang="en-US" sz="1800" b="0" i="0" u="none" kern="1200" dirty="0">
              <a:solidFill>
                <a:srgbClr val="414141">
                  <a:hueOff val="0"/>
                  <a:satOff val="0"/>
                  <a:lumOff val="0"/>
                  <a:alphaOff val="0"/>
                </a:srgbClr>
              </a:solidFill>
              <a:latin typeface="Arial"/>
              <a:ea typeface="+mn-ea"/>
              <a:cs typeface="+mn-cs"/>
            </a:rPr>
            <a:t>Qualitative research alone is often insufficient to make population-level summaries.</a:t>
          </a:r>
        </a:p>
        <a:p>
          <a:pPr marL="171450" lvl="1" indent="-171450" algn="l" defTabSz="800100" rtl="0">
            <a:lnSpc>
              <a:spcPct val="90000"/>
            </a:lnSpc>
            <a:spcBef>
              <a:spcPct val="0"/>
            </a:spcBef>
            <a:spcAft>
              <a:spcPct val="15000"/>
            </a:spcAft>
            <a:buFont typeface="Arial" panose="020B0604020202020204" pitchFamily="34" charset="0"/>
            <a:buChar char="•"/>
          </a:pPr>
          <a:r>
            <a:rPr lang="en-US" sz="1800" b="0" i="0" u="none" kern="1200" dirty="0">
              <a:solidFill>
                <a:srgbClr val="414141">
                  <a:hueOff val="0"/>
                  <a:satOff val="0"/>
                  <a:lumOff val="0"/>
                  <a:alphaOff val="0"/>
                </a:srgbClr>
              </a:solidFill>
              <a:latin typeface="Arial"/>
              <a:ea typeface="+mn-ea"/>
              <a:cs typeface="+mn-cs"/>
            </a:rPr>
            <a:t>Policy makers may not understand or value the interpretation and therefore may not recognize the importance of qualitative research.</a:t>
          </a:r>
        </a:p>
        <a:p>
          <a:pPr marL="171450" lvl="1" indent="-171450" algn="l" defTabSz="800100" rtl="0">
            <a:lnSpc>
              <a:spcPct val="90000"/>
            </a:lnSpc>
            <a:spcBef>
              <a:spcPct val="0"/>
            </a:spcBef>
            <a:spcAft>
              <a:spcPct val="15000"/>
            </a:spcAft>
            <a:buFont typeface="Arial" panose="020B0604020202020204" pitchFamily="34" charset="0"/>
            <a:buChar char="•"/>
          </a:pPr>
          <a:r>
            <a:rPr lang="en-US" sz="1800" b="0" i="0" u="none" kern="1200" dirty="0">
              <a:solidFill>
                <a:srgbClr val="414141">
                  <a:hueOff val="0"/>
                  <a:satOff val="0"/>
                  <a:lumOff val="0"/>
                  <a:alphaOff val="0"/>
                </a:srgbClr>
              </a:solidFill>
              <a:latin typeface="Arial"/>
              <a:ea typeface="+mn-ea"/>
              <a:cs typeface="+mn-cs"/>
            </a:rPr>
            <a:t>Time and labor-intensive.</a:t>
          </a:r>
        </a:p>
        <a:p>
          <a:pPr marL="171450" lvl="1" indent="-171450" algn="l" defTabSz="800100" rtl="0">
            <a:lnSpc>
              <a:spcPct val="90000"/>
            </a:lnSpc>
            <a:spcBef>
              <a:spcPct val="0"/>
            </a:spcBef>
            <a:spcAft>
              <a:spcPct val="15000"/>
            </a:spcAft>
            <a:buFont typeface="Arial" panose="020B0604020202020204" pitchFamily="34" charset="0"/>
            <a:buChar char="•"/>
          </a:pPr>
          <a:r>
            <a:rPr lang="en-US" sz="1800" b="0" i="0" u="none" kern="1200" dirty="0">
              <a:solidFill>
                <a:srgbClr val="414141">
                  <a:hueOff val="0"/>
                  <a:satOff val="0"/>
                  <a:lumOff val="0"/>
                  <a:alphaOff val="0"/>
                </a:srgbClr>
              </a:solidFill>
              <a:latin typeface="Arial"/>
              <a:ea typeface="+mn-ea"/>
              <a:cs typeface="+mn-cs"/>
            </a:rPr>
            <a:t>Ethical issues at all phases of the study. </a:t>
          </a:r>
        </a:p>
      </dsp:txBody>
      <dsp:txXfrm>
        <a:off x="4536919" y="526269"/>
        <a:ext cx="3979717" cy="3952799"/>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374BAF5-3B37-654E-A74F-521371AC9504}" type="datetimeFigureOut">
              <a:rPr lang="en-US" smtClean="0"/>
              <a:t>10/7/19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9A21201-581C-3049-9BA8-DDF27C7A8A0A}" type="slidenum">
              <a:rPr lang="en-US" smtClean="0"/>
              <a:t>‹#›</a:t>
            </a:fld>
            <a:endParaRPr lang="en-US"/>
          </a:p>
        </p:txBody>
      </p:sp>
    </p:spTree>
    <p:extLst>
      <p:ext uri="{BB962C8B-B14F-4D97-AF65-F5344CB8AC3E}">
        <p14:creationId xmlns:p14="http://schemas.microsoft.com/office/powerpoint/2010/main" val="29599544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2487051-C2FA-694B-8817-08E3CE5FEDD7}" type="datetimeFigureOut">
              <a:rPr lang="en-US" smtClean="0"/>
              <a:t>10/7/19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C12B0C-0C07-E641-8F34-10A0521EE122}" type="slidenum">
              <a:rPr lang="en-US" smtClean="0"/>
              <a:t>‹#›</a:t>
            </a:fld>
            <a:endParaRPr lang="en-US"/>
          </a:p>
        </p:txBody>
      </p:sp>
    </p:spTree>
    <p:extLst>
      <p:ext uri="{BB962C8B-B14F-4D97-AF65-F5344CB8AC3E}">
        <p14:creationId xmlns:p14="http://schemas.microsoft.com/office/powerpoint/2010/main" val="279922228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1C12B0C-0C07-E641-8F34-10A0521EE12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016454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C12B0C-0C07-E641-8F34-10A0521EE122}" type="slidenum">
              <a:rPr lang="en-US" smtClean="0"/>
              <a:t>23</a:t>
            </a:fld>
            <a:endParaRPr lang="en-US"/>
          </a:p>
        </p:txBody>
      </p:sp>
    </p:spTree>
    <p:extLst>
      <p:ext uri="{BB962C8B-B14F-4D97-AF65-F5344CB8AC3E}">
        <p14:creationId xmlns:p14="http://schemas.microsoft.com/office/powerpoint/2010/main" val="9482833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C12B0C-0C07-E641-8F34-10A0521EE122}" type="slidenum">
              <a:rPr lang="en-US" smtClean="0"/>
              <a:t>25</a:t>
            </a:fld>
            <a:endParaRPr lang="en-US"/>
          </a:p>
        </p:txBody>
      </p:sp>
    </p:spTree>
    <p:extLst>
      <p:ext uri="{BB962C8B-B14F-4D97-AF65-F5344CB8AC3E}">
        <p14:creationId xmlns:p14="http://schemas.microsoft.com/office/powerpoint/2010/main" val="24776482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1C12B0C-0C07-E641-8F34-10A0521EE122}" type="slidenum">
              <a:rPr lang="en-US" smtClean="0"/>
              <a:t>26</a:t>
            </a:fld>
            <a:endParaRPr lang="en-US"/>
          </a:p>
        </p:txBody>
      </p:sp>
    </p:spTree>
    <p:extLst>
      <p:ext uri="{BB962C8B-B14F-4D97-AF65-F5344CB8AC3E}">
        <p14:creationId xmlns:p14="http://schemas.microsoft.com/office/powerpoint/2010/main" val="5858239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C12B0C-0C07-E641-8F34-10A0521EE122}" type="slidenum">
              <a:rPr lang="en-US" smtClean="0"/>
              <a:t>14</a:t>
            </a:fld>
            <a:endParaRPr lang="en-US"/>
          </a:p>
        </p:txBody>
      </p:sp>
    </p:spTree>
    <p:extLst>
      <p:ext uri="{BB962C8B-B14F-4D97-AF65-F5344CB8AC3E}">
        <p14:creationId xmlns:p14="http://schemas.microsoft.com/office/powerpoint/2010/main" val="23807782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C12B0C-0C07-E641-8F34-10A0521EE122}" type="slidenum">
              <a:rPr lang="en-US" smtClean="0"/>
              <a:t>15</a:t>
            </a:fld>
            <a:endParaRPr lang="en-US"/>
          </a:p>
        </p:txBody>
      </p:sp>
    </p:spTree>
    <p:extLst>
      <p:ext uri="{BB962C8B-B14F-4D97-AF65-F5344CB8AC3E}">
        <p14:creationId xmlns:p14="http://schemas.microsoft.com/office/powerpoint/2010/main" val="14539735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C12B0C-0C07-E641-8F34-10A0521EE122}" type="slidenum">
              <a:rPr lang="en-US" smtClean="0"/>
              <a:t>16</a:t>
            </a:fld>
            <a:endParaRPr lang="en-US"/>
          </a:p>
        </p:txBody>
      </p:sp>
    </p:spTree>
    <p:extLst>
      <p:ext uri="{BB962C8B-B14F-4D97-AF65-F5344CB8AC3E}">
        <p14:creationId xmlns:p14="http://schemas.microsoft.com/office/powerpoint/2010/main" val="20529460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C12B0C-0C07-E641-8F34-10A0521EE122}" type="slidenum">
              <a:rPr lang="en-US" smtClean="0"/>
              <a:t>18</a:t>
            </a:fld>
            <a:endParaRPr lang="en-US"/>
          </a:p>
        </p:txBody>
      </p:sp>
    </p:spTree>
    <p:extLst>
      <p:ext uri="{BB962C8B-B14F-4D97-AF65-F5344CB8AC3E}">
        <p14:creationId xmlns:p14="http://schemas.microsoft.com/office/powerpoint/2010/main" val="39733186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C12B0C-0C07-E641-8F34-10A0521EE122}" type="slidenum">
              <a:rPr lang="en-US" smtClean="0"/>
              <a:t>19</a:t>
            </a:fld>
            <a:endParaRPr lang="en-US"/>
          </a:p>
        </p:txBody>
      </p:sp>
    </p:spTree>
    <p:extLst>
      <p:ext uri="{BB962C8B-B14F-4D97-AF65-F5344CB8AC3E}">
        <p14:creationId xmlns:p14="http://schemas.microsoft.com/office/powerpoint/2010/main" val="15851338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C12B0C-0C07-E641-8F34-10A0521EE122}" type="slidenum">
              <a:rPr lang="en-US" smtClean="0"/>
              <a:t>20</a:t>
            </a:fld>
            <a:endParaRPr lang="en-US"/>
          </a:p>
        </p:txBody>
      </p:sp>
    </p:spTree>
    <p:extLst>
      <p:ext uri="{BB962C8B-B14F-4D97-AF65-F5344CB8AC3E}">
        <p14:creationId xmlns:p14="http://schemas.microsoft.com/office/powerpoint/2010/main" val="11784348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C12B0C-0C07-E641-8F34-10A0521EE122}" type="slidenum">
              <a:rPr lang="en-US" smtClean="0"/>
              <a:t>21</a:t>
            </a:fld>
            <a:endParaRPr lang="en-US" dirty="0"/>
          </a:p>
        </p:txBody>
      </p:sp>
    </p:spTree>
    <p:extLst>
      <p:ext uri="{BB962C8B-B14F-4D97-AF65-F5344CB8AC3E}">
        <p14:creationId xmlns:p14="http://schemas.microsoft.com/office/powerpoint/2010/main" val="37099088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C12B0C-0C07-E641-8F34-10A0521EE122}" type="slidenum">
              <a:rPr lang="en-US" smtClean="0"/>
              <a:t>22</a:t>
            </a:fld>
            <a:endParaRPr lang="en-US"/>
          </a:p>
        </p:txBody>
      </p:sp>
    </p:spTree>
    <p:extLst>
      <p:ext uri="{BB962C8B-B14F-4D97-AF65-F5344CB8AC3E}">
        <p14:creationId xmlns:p14="http://schemas.microsoft.com/office/powerpoint/2010/main" val="25204106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1C353D"/>
        </a:solidFill>
        <a:effectLst/>
      </p:bgPr>
    </p:bg>
    <p:spTree>
      <p:nvGrpSpPr>
        <p:cNvPr id="1" name=""/>
        <p:cNvGrpSpPr/>
        <p:nvPr/>
      </p:nvGrpSpPr>
      <p:grpSpPr>
        <a:xfrm>
          <a:off x="0" y="0"/>
          <a:ext cx="0" cy="0"/>
          <a:chOff x="0" y="0"/>
          <a:chExt cx="0" cy="0"/>
        </a:xfrm>
      </p:grpSpPr>
      <p:sp>
        <p:nvSpPr>
          <p:cNvPr id="4" name="Text Placeholder 2"/>
          <p:cNvSpPr>
            <a:spLocks noGrp="1"/>
          </p:cNvSpPr>
          <p:nvPr>
            <p:ph type="body" sz="quarter" idx="10" hasCustomPrompt="1"/>
          </p:nvPr>
        </p:nvSpPr>
        <p:spPr>
          <a:xfrm>
            <a:off x="804334" y="1326444"/>
            <a:ext cx="7535333" cy="1408843"/>
          </a:xfrm>
        </p:spPr>
        <p:txBody>
          <a:bodyPr>
            <a:normAutofit/>
          </a:bodyPr>
          <a:lstStyle>
            <a:lvl1pPr marL="0" indent="0" algn="ctr">
              <a:buNone/>
              <a:defRPr sz="5400" b="1" baseline="0">
                <a:solidFill>
                  <a:srgbClr val="FFBF35"/>
                </a:solidFill>
                <a:latin typeface="Microsoft Sans Serif"/>
                <a:cs typeface="Microsoft Sans Serif"/>
              </a:defRPr>
            </a:lvl1pPr>
          </a:lstStyle>
          <a:p>
            <a:pPr lvl="0"/>
            <a:r>
              <a:rPr lang="en-US" dirty="0"/>
              <a:t>CLICK TO ADD TITLE</a:t>
            </a:r>
          </a:p>
        </p:txBody>
      </p:sp>
      <p:sp>
        <p:nvSpPr>
          <p:cNvPr id="5" name="Text Placeholder 20"/>
          <p:cNvSpPr>
            <a:spLocks noGrp="1"/>
          </p:cNvSpPr>
          <p:nvPr>
            <p:ph type="body" sz="quarter" idx="11" hasCustomPrompt="1"/>
          </p:nvPr>
        </p:nvSpPr>
        <p:spPr>
          <a:xfrm>
            <a:off x="1890713" y="3189288"/>
            <a:ext cx="5275362" cy="508000"/>
          </a:xfrm>
        </p:spPr>
        <p:txBody>
          <a:bodyPr>
            <a:noAutofit/>
          </a:bodyPr>
          <a:lstStyle>
            <a:lvl1pPr marL="0" indent="0" algn="ctr">
              <a:buNone/>
              <a:defRPr sz="2800" baseline="0">
                <a:solidFill>
                  <a:schemeClr val="bg1"/>
                </a:solidFill>
              </a:defRPr>
            </a:lvl1pPr>
          </a:lstStyle>
          <a:p>
            <a:pPr lvl="0"/>
            <a:r>
              <a:rPr lang="en-US" dirty="0"/>
              <a:t>CLICK TO ADD SUBHEADING</a:t>
            </a:r>
          </a:p>
        </p:txBody>
      </p:sp>
      <p:cxnSp>
        <p:nvCxnSpPr>
          <p:cNvPr id="6" name="Straight Connector 5"/>
          <p:cNvCxnSpPr/>
          <p:nvPr userDrawn="1"/>
        </p:nvCxnSpPr>
        <p:spPr>
          <a:xfrm>
            <a:off x="1685030" y="3003399"/>
            <a:ext cx="5608045"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userDrawn="1"/>
        </p:nvCxnSpPr>
        <p:spPr>
          <a:xfrm>
            <a:off x="1685030" y="3069369"/>
            <a:ext cx="5608045"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815307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rgbClr val="FFBF35"/>
        </a:solidFill>
        <a:effectLst/>
      </p:bgPr>
    </p:bg>
    <p:spTree>
      <p:nvGrpSpPr>
        <p:cNvPr id="1" name=""/>
        <p:cNvGrpSpPr/>
        <p:nvPr/>
      </p:nvGrpSpPr>
      <p:grpSpPr>
        <a:xfrm>
          <a:off x="0" y="0"/>
          <a:ext cx="0" cy="0"/>
          <a:chOff x="0" y="0"/>
          <a:chExt cx="0" cy="0"/>
        </a:xfrm>
      </p:grpSpPr>
      <p:cxnSp>
        <p:nvCxnSpPr>
          <p:cNvPr id="4" name="Straight Connector 3"/>
          <p:cNvCxnSpPr/>
          <p:nvPr userDrawn="1"/>
        </p:nvCxnSpPr>
        <p:spPr>
          <a:xfrm>
            <a:off x="1447866" y="1683152"/>
            <a:ext cx="5926667"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userDrawn="1"/>
        </p:nvCxnSpPr>
        <p:spPr>
          <a:xfrm>
            <a:off x="1447866" y="1601215"/>
            <a:ext cx="5926667"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userDrawn="1"/>
        </p:nvCxnSpPr>
        <p:spPr>
          <a:xfrm>
            <a:off x="1447866" y="3026016"/>
            <a:ext cx="5926667"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userDrawn="1"/>
        </p:nvCxnSpPr>
        <p:spPr>
          <a:xfrm>
            <a:off x="1447866" y="2944079"/>
            <a:ext cx="5926667"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9" name="Text Placeholder 8"/>
          <p:cNvSpPr>
            <a:spLocks noGrp="1"/>
          </p:cNvSpPr>
          <p:nvPr>
            <p:ph type="body" sz="quarter" idx="10" hasCustomPrompt="1"/>
          </p:nvPr>
        </p:nvSpPr>
        <p:spPr>
          <a:xfrm>
            <a:off x="777014" y="1682750"/>
            <a:ext cx="7397555" cy="1116013"/>
          </a:xfrm>
        </p:spPr>
        <p:txBody>
          <a:bodyPr>
            <a:noAutofit/>
          </a:bodyPr>
          <a:lstStyle>
            <a:lvl1pPr marL="0" indent="0">
              <a:buNone/>
              <a:defRPr sz="6000" baseline="0">
                <a:latin typeface="Helvetica"/>
                <a:cs typeface="Helvetica"/>
              </a:defRPr>
            </a:lvl1pPr>
          </a:lstStyle>
          <a:p>
            <a:pPr lvl="0"/>
            <a:r>
              <a:rPr lang="en-US" dirty="0"/>
              <a:t>ADD A THANK YOU!</a:t>
            </a:r>
          </a:p>
        </p:txBody>
      </p:sp>
    </p:spTree>
    <p:extLst>
      <p:ext uri="{BB962C8B-B14F-4D97-AF65-F5344CB8AC3E}">
        <p14:creationId xmlns:p14="http://schemas.microsoft.com/office/powerpoint/2010/main" val="32262599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46075" y="346075"/>
            <a:ext cx="8432800" cy="812800"/>
          </a:xfrm>
        </p:spPr>
        <p:txBody>
          <a:bodyPr/>
          <a:lstStyle>
            <a:lvl1pPr marL="0" indent="0">
              <a:buNone/>
              <a:defRPr/>
            </a:lvl1pPr>
          </a:lstStyle>
          <a:p>
            <a:pPr lvl="0"/>
            <a:endParaRPr lang="en-US" dirty="0"/>
          </a:p>
        </p:txBody>
      </p:sp>
    </p:spTree>
    <p:extLst>
      <p:ext uri="{BB962C8B-B14F-4D97-AF65-F5344CB8AC3E}">
        <p14:creationId xmlns:p14="http://schemas.microsoft.com/office/powerpoint/2010/main" val="20267605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peaker Introduction ">
    <p:bg>
      <p:bgPr>
        <a:solidFill>
          <a:srgbClr val="1C353D"/>
        </a:solidFill>
        <a:effectLst/>
      </p:bgPr>
    </p:bg>
    <p:spTree>
      <p:nvGrpSpPr>
        <p:cNvPr id="1" name=""/>
        <p:cNvGrpSpPr/>
        <p:nvPr/>
      </p:nvGrpSpPr>
      <p:grpSpPr>
        <a:xfrm>
          <a:off x="0" y="0"/>
          <a:ext cx="0" cy="0"/>
          <a:chOff x="0" y="0"/>
          <a:chExt cx="0" cy="0"/>
        </a:xfrm>
      </p:grpSpPr>
      <p:cxnSp>
        <p:nvCxnSpPr>
          <p:cNvPr id="12" name="Straight Connector 11"/>
          <p:cNvCxnSpPr/>
          <p:nvPr/>
        </p:nvCxnSpPr>
        <p:spPr>
          <a:xfrm>
            <a:off x="5158633" y="3284907"/>
            <a:ext cx="3378215" cy="0"/>
          </a:xfrm>
          <a:prstGeom prst="line">
            <a:avLst/>
          </a:prstGeom>
          <a:ln>
            <a:solidFill>
              <a:schemeClr val="accent4">
                <a:lumMod val="40000"/>
                <a:lumOff val="60000"/>
              </a:schemeClr>
            </a:solidFill>
          </a:ln>
          <a:effectLst/>
        </p:spPr>
        <p:style>
          <a:lnRef idx="2">
            <a:schemeClr val="accent6"/>
          </a:lnRef>
          <a:fillRef idx="0">
            <a:schemeClr val="accent6"/>
          </a:fillRef>
          <a:effectRef idx="1">
            <a:schemeClr val="accent6"/>
          </a:effectRef>
          <a:fontRef idx="minor">
            <a:schemeClr val="tx1"/>
          </a:fontRef>
        </p:style>
      </p:cxnSp>
      <p:sp>
        <p:nvSpPr>
          <p:cNvPr id="10" name="Text Placeholder 9"/>
          <p:cNvSpPr>
            <a:spLocks noGrp="1"/>
          </p:cNvSpPr>
          <p:nvPr>
            <p:ph type="body" sz="quarter" idx="11" hasCustomPrompt="1"/>
          </p:nvPr>
        </p:nvSpPr>
        <p:spPr>
          <a:xfrm>
            <a:off x="5123691" y="3399560"/>
            <a:ext cx="3478213" cy="1419225"/>
          </a:xfrm>
        </p:spPr>
        <p:txBody>
          <a:bodyPr>
            <a:normAutofit/>
          </a:bodyPr>
          <a:lstStyle>
            <a:lvl1pPr marL="0" indent="0">
              <a:buNone/>
              <a:defRPr sz="2200" baseline="0">
                <a:solidFill>
                  <a:srgbClr val="FFFFFF"/>
                </a:solidFill>
              </a:defRPr>
            </a:lvl1pPr>
          </a:lstStyle>
          <a:p>
            <a:pPr lvl="0"/>
            <a:r>
              <a:rPr lang="en-US" dirty="0"/>
              <a:t>Add a little bit more about yourself here.</a:t>
            </a:r>
          </a:p>
        </p:txBody>
      </p:sp>
      <p:sp>
        <p:nvSpPr>
          <p:cNvPr id="16" name="Picture Placeholder 15"/>
          <p:cNvSpPr>
            <a:spLocks noGrp="1"/>
          </p:cNvSpPr>
          <p:nvPr>
            <p:ph type="pic" sz="quarter" idx="12" hasCustomPrompt="1"/>
          </p:nvPr>
        </p:nvSpPr>
        <p:spPr>
          <a:xfrm>
            <a:off x="0" y="0"/>
            <a:ext cx="4689859" cy="5143500"/>
          </a:xfrm>
          <a:noFill/>
          <a:ln w="57150" cmpd="sng">
            <a:noFill/>
          </a:ln>
        </p:spPr>
        <p:txBody>
          <a:bodyPr>
            <a:normAutofit/>
          </a:bodyPr>
          <a:lstStyle>
            <a:lvl1pPr marL="0" marR="0" indent="0" algn="l" defTabSz="457200" rtl="0" eaLnBrk="1" fontAlgn="auto" latinLnBrk="0" hangingPunct="1">
              <a:lnSpc>
                <a:spcPct val="100000"/>
              </a:lnSpc>
              <a:spcBef>
                <a:spcPct val="20000"/>
              </a:spcBef>
              <a:spcAft>
                <a:spcPts val="0"/>
              </a:spcAft>
              <a:buClr>
                <a:schemeClr val="bg1"/>
              </a:buClr>
              <a:buSzTx/>
              <a:buFont typeface="Arial"/>
              <a:buNone/>
              <a:tabLst/>
              <a:defRPr sz="2200" baseline="0">
                <a:solidFill>
                  <a:schemeClr val="bg1"/>
                </a:solidFill>
                <a:sym typeface="Wingdings"/>
              </a:defRPr>
            </a:lvl1pPr>
          </a:lstStyle>
          <a:p>
            <a:r>
              <a:rPr lang="en-US"/>
              <a:t>Click the photo icon below to add your own image. </a:t>
            </a:r>
          </a:p>
        </p:txBody>
      </p:sp>
      <p:sp>
        <p:nvSpPr>
          <p:cNvPr id="3" name="Text Placeholder 2"/>
          <p:cNvSpPr>
            <a:spLocks noGrp="1"/>
          </p:cNvSpPr>
          <p:nvPr>
            <p:ph type="body" sz="quarter" idx="13" hasCustomPrompt="1"/>
          </p:nvPr>
        </p:nvSpPr>
        <p:spPr>
          <a:xfrm>
            <a:off x="5124450" y="1616075"/>
            <a:ext cx="3478213" cy="1335798"/>
          </a:xfrm>
        </p:spPr>
        <p:txBody>
          <a:bodyPr>
            <a:normAutofit/>
          </a:bodyPr>
          <a:lstStyle>
            <a:lvl1pPr marL="0" indent="0">
              <a:buNone/>
              <a:defRPr sz="2200" baseline="0">
                <a:solidFill>
                  <a:srgbClr val="FFFFFF"/>
                </a:solidFill>
              </a:defRPr>
            </a:lvl1pPr>
          </a:lstStyle>
          <a:p>
            <a:pPr lvl="0"/>
            <a:r>
              <a:rPr lang="en-US" dirty="0"/>
              <a:t>Your Name                              Your </a:t>
            </a:r>
            <a:r>
              <a:rPr lang="en-US"/>
              <a:t>Company                     Your Twitter </a:t>
            </a:r>
            <a:r>
              <a:rPr lang="en-US" dirty="0"/>
              <a:t>Handle</a:t>
            </a:r>
          </a:p>
          <a:p>
            <a:pPr lvl="0"/>
            <a:endParaRPr lang="en-US" dirty="0"/>
          </a:p>
        </p:txBody>
      </p:sp>
      <p:cxnSp>
        <p:nvCxnSpPr>
          <p:cNvPr id="9" name="Straight Connector 8"/>
          <p:cNvCxnSpPr/>
          <p:nvPr/>
        </p:nvCxnSpPr>
        <p:spPr>
          <a:xfrm>
            <a:off x="5158633" y="3284907"/>
            <a:ext cx="3378215" cy="0"/>
          </a:xfrm>
          <a:prstGeom prst="line">
            <a:avLst/>
          </a:prstGeom>
          <a:ln>
            <a:solidFill>
              <a:schemeClr val="accent4">
                <a:lumMod val="40000"/>
                <a:lumOff val="60000"/>
              </a:schemeClr>
            </a:solidFill>
          </a:ln>
          <a:effectLst/>
        </p:spPr>
        <p:style>
          <a:lnRef idx="2">
            <a:schemeClr val="accent6"/>
          </a:lnRef>
          <a:fillRef idx="0">
            <a:schemeClr val="accent6"/>
          </a:fillRef>
          <a:effectRef idx="1">
            <a:schemeClr val="accent6"/>
          </a:effectRef>
          <a:fontRef idx="minor">
            <a:schemeClr val="tx1"/>
          </a:fontRef>
        </p:style>
      </p:cxnSp>
      <p:cxnSp>
        <p:nvCxnSpPr>
          <p:cNvPr id="15" name="Straight Connector 14"/>
          <p:cNvCxnSpPr/>
          <p:nvPr userDrawn="1"/>
        </p:nvCxnSpPr>
        <p:spPr>
          <a:xfrm>
            <a:off x="5158633" y="3284907"/>
            <a:ext cx="3378215" cy="0"/>
          </a:xfrm>
          <a:prstGeom prst="line">
            <a:avLst/>
          </a:prstGeom>
          <a:ln>
            <a:solidFill>
              <a:srgbClr val="FFBF35"/>
            </a:solidFill>
          </a:ln>
          <a:effectLst/>
        </p:spPr>
        <p:style>
          <a:lnRef idx="2">
            <a:schemeClr val="accent6"/>
          </a:lnRef>
          <a:fillRef idx="0">
            <a:schemeClr val="accent6"/>
          </a:fillRef>
          <a:effectRef idx="1">
            <a:schemeClr val="accent6"/>
          </a:effectRef>
          <a:fontRef idx="minor">
            <a:schemeClr val="tx1"/>
          </a:fontRef>
        </p:style>
      </p:cxnSp>
      <p:sp>
        <p:nvSpPr>
          <p:cNvPr id="11" name="Text Placeholder 20"/>
          <p:cNvSpPr>
            <a:spLocks noGrp="1"/>
          </p:cNvSpPr>
          <p:nvPr>
            <p:ph type="body" sz="quarter" idx="14" hasCustomPrompt="1"/>
          </p:nvPr>
        </p:nvSpPr>
        <p:spPr>
          <a:xfrm>
            <a:off x="5123691" y="712181"/>
            <a:ext cx="3566286" cy="467676"/>
          </a:xfrm>
        </p:spPr>
        <p:txBody>
          <a:bodyPr>
            <a:noAutofit/>
          </a:bodyPr>
          <a:lstStyle>
            <a:lvl1pPr marL="0" marR="0" indent="0" algn="l" defTabSz="457200" rtl="0" eaLnBrk="1" fontAlgn="auto" latinLnBrk="0" hangingPunct="1">
              <a:lnSpc>
                <a:spcPct val="80000"/>
              </a:lnSpc>
              <a:spcBef>
                <a:spcPct val="20000"/>
              </a:spcBef>
              <a:spcAft>
                <a:spcPts val="0"/>
              </a:spcAft>
              <a:buClrTx/>
              <a:buSzTx/>
              <a:buFont typeface="Arial"/>
              <a:buNone/>
              <a:tabLst/>
              <a:defRPr sz="4000" b="0" i="0" baseline="0">
                <a:solidFill>
                  <a:schemeClr val="bg1"/>
                </a:solidFill>
                <a:latin typeface="Helvetica"/>
                <a:cs typeface="Helvetica"/>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marL="0" marR="0" lvl="0" indent="0" algn="l" defTabSz="457200" rtl="0" eaLnBrk="1" fontAlgn="auto" latinLnBrk="0" hangingPunct="1">
              <a:lnSpc>
                <a:spcPct val="80000"/>
              </a:lnSpc>
              <a:spcBef>
                <a:spcPct val="20000"/>
              </a:spcBef>
              <a:spcAft>
                <a:spcPts val="0"/>
              </a:spcAft>
              <a:buClrTx/>
              <a:buSzTx/>
              <a:buFont typeface="Arial"/>
              <a:buNone/>
              <a:tabLst/>
              <a:defRPr/>
            </a:pPr>
            <a:r>
              <a:rPr lang="en-US" dirty="0"/>
              <a:t>HELLO!</a:t>
            </a:r>
          </a:p>
        </p:txBody>
      </p:sp>
    </p:spTree>
    <p:extLst>
      <p:ext uri="{BB962C8B-B14F-4D97-AF65-F5344CB8AC3E}">
        <p14:creationId xmlns:p14="http://schemas.microsoft.com/office/powerpoint/2010/main" val="34316935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Agenda ">
    <p:bg>
      <p:bgPr>
        <a:solidFill>
          <a:schemeClr val="bg1">
            <a:lumMod val="95000"/>
          </a:schemeClr>
        </a:solidFill>
        <a:effectLst/>
      </p:bgPr>
    </p:bg>
    <p:spTree>
      <p:nvGrpSpPr>
        <p:cNvPr id="1" name=""/>
        <p:cNvGrpSpPr/>
        <p:nvPr/>
      </p:nvGrpSpPr>
      <p:grpSpPr>
        <a:xfrm>
          <a:off x="0" y="0"/>
          <a:ext cx="0" cy="0"/>
          <a:chOff x="0" y="0"/>
          <a:chExt cx="0" cy="0"/>
        </a:xfrm>
      </p:grpSpPr>
      <p:sp>
        <p:nvSpPr>
          <p:cNvPr id="5" name="Text Placeholder 20"/>
          <p:cNvSpPr>
            <a:spLocks noGrp="1"/>
          </p:cNvSpPr>
          <p:nvPr>
            <p:ph type="body" sz="quarter" idx="13" hasCustomPrompt="1"/>
          </p:nvPr>
        </p:nvSpPr>
        <p:spPr>
          <a:xfrm>
            <a:off x="455614" y="342464"/>
            <a:ext cx="8231186" cy="448488"/>
          </a:xfrm>
        </p:spPr>
        <p:txBody>
          <a:bodyPr>
            <a:noAutofit/>
          </a:bodyPr>
          <a:lstStyle>
            <a:lvl1pPr marL="0" indent="0">
              <a:lnSpc>
                <a:spcPct val="80000"/>
              </a:lnSpc>
              <a:buNone/>
              <a:defRPr sz="4000" b="0" i="0" baseline="0">
                <a:solidFill>
                  <a:schemeClr val="tx1">
                    <a:lumMod val="50000"/>
                  </a:schemeClr>
                </a:solidFill>
                <a:latin typeface="Helvetica"/>
                <a:cs typeface="Helvetica"/>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AGENDA</a:t>
            </a:r>
          </a:p>
        </p:txBody>
      </p:sp>
      <p:sp>
        <p:nvSpPr>
          <p:cNvPr id="4" name="Rectangle 3"/>
          <p:cNvSpPr/>
          <p:nvPr userDrawn="1"/>
        </p:nvSpPr>
        <p:spPr>
          <a:xfrm>
            <a:off x="0" y="1523331"/>
            <a:ext cx="9144000" cy="532164"/>
          </a:xfrm>
          <a:prstGeom prst="rect">
            <a:avLst/>
          </a:prstGeom>
          <a:solidFill>
            <a:srgbClr val="FFDF9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p:cNvSpPr/>
          <p:nvPr userDrawn="1"/>
        </p:nvSpPr>
        <p:spPr>
          <a:xfrm>
            <a:off x="504646" y="1336787"/>
            <a:ext cx="972924" cy="884478"/>
          </a:xfrm>
          <a:prstGeom prst="ellipse">
            <a:avLst/>
          </a:prstGeom>
          <a:solidFill>
            <a:srgbClr val="FFDF9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just"/>
            <a:endParaRPr lang="en-US"/>
          </a:p>
        </p:txBody>
      </p:sp>
      <p:sp>
        <p:nvSpPr>
          <p:cNvPr id="7" name="Oval 6"/>
          <p:cNvSpPr/>
          <p:nvPr userDrawn="1"/>
        </p:nvSpPr>
        <p:spPr>
          <a:xfrm>
            <a:off x="634151" y="1454519"/>
            <a:ext cx="713914" cy="649013"/>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just"/>
            <a:endParaRPr lang="en-US"/>
          </a:p>
        </p:txBody>
      </p:sp>
      <p:sp>
        <p:nvSpPr>
          <p:cNvPr id="3" name="Text Placeholder 2"/>
          <p:cNvSpPr>
            <a:spLocks noGrp="1"/>
          </p:cNvSpPr>
          <p:nvPr>
            <p:ph type="body" sz="quarter" idx="14" hasCustomPrompt="1"/>
          </p:nvPr>
        </p:nvSpPr>
        <p:spPr>
          <a:xfrm>
            <a:off x="778984" y="1414851"/>
            <a:ext cx="7019737" cy="3219034"/>
          </a:xfrm>
        </p:spPr>
        <p:txBody>
          <a:bodyPr>
            <a:normAutofit/>
          </a:bodyPr>
          <a:lstStyle>
            <a:lvl1pPr marL="514350" indent="-514350">
              <a:lnSpc>
                <a:spcPct val="150000"/>
              </a:lnSpc>
              <a:buClr>
                <a:schemeClr val="tx1"/>
              </a:buClr>
              <a:buSzPct val="150000"/>
              <a:buFont typeface="Wingdings" charset="2"/>
              <a:buAutoNum type="arabicPlain"/>
              <a:defRPr sz="2400" b="0" i="0" baseline="0">
                <a:solidFill>
                  <a:schemeClr val="tx1">
                    <a:lumMod val="50000"/>
                  </a:schemeClr>
                </a:solidFill>
                <a:latin typeface="+mn-lt"/>
              </a:defRPr>
            </a:lvl1pPr>
          </a:lstStyle>
          <a:p>
            <a:pPr lvl="0"/>
            <a:r>
              <a:rPr lang="en-US" dirty="0"/>
              <a:t> Add Section One</a:t>
            </a:r>
          </a:p>
          <a:p>
            <a:pPr lvl="0"/>
            <a:endParaRPr lang="en-US" dirty="0"/>
          </a:p>
          <a:p>
            <a:pPr lvl="0"/>
            <a:endParaRPr lang="en-US" dirty="0"/>
          </a:p>
          <a:p>
            <a:pPr lvl="0"/>
            <a:endParaRPr lang="en-US" dirty="0"/>
          </a:p>
        </p:txBody>
      </p:sp>
    </p:spTree>
    <p:extLst>
      <p:ext uri="{BB962C8B-B14F-4D97-AF65-F5344CB8AC3E}">
        <p14:creationId xmlns:p14="http://schemas.microsoft.com/office/powerpoint/2010/main" val="11481494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Dark">
    <p:bg>
      <p:bgPr>
        <a:solidFill>
          <a:srgbClr val="1C353D"/>
        </a:solidFill>
        <a:effectLst/>
      </p:bgPr>
    </p:bg>
    <p:spTree>
      <p:nvGrpSpPr>
        <p:cNvPr id="1" name=""/>
        <p:cNvGrpSpPr/>
        <p:nvPr/>
      </p:nvGrpSpPr>
      <p:grpSpPr>
        <a:xfrm>
          <a:off x="0" y="0"/>
          <a:ext cx="0" cy="0"/>
          <a:chOff x="0" y="0"/>
          <a:chExt cx="0" cy="0"/>
        </a:xfrm>
      </p:grpSpPr>
      <p:sp>
        <p:nvSpPr>
          <p:cNvPr id="3" name="Rectangle 2"/>
          <p:cNvSpPr/>
          <p:nvPr userDrawn="1"/>
        </p:nvSpPr>
        <p:spPr>
          <a:xfrm>
            <a:off x="1" y="2440846"/>
            <a:ext cx="9144000" cy="624637"/>
          </a:xfrm>
          <a:prstGeom prst="rect">
            <a:avLst/>
          </a:prstGeom>
          <a:solidFill>
            <a:srgbClr val="FFBF3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indent="0" algn="ctr">
              <a:buFont typeface="Arial"/>
              <a:buNone/>
            </a:pPr>
            <a:endParaRPr lang="en-US"/>
          </a:p>
        </p:txBody>
      </p:sp>
      <p:sp>
        <p:nvSpPr>
          <p:cNvPr id="4" name="Rectangle 3"/>
          <p:cNvSpPr/>
          <p:nvPr userDrawn="1"/>
        </p:nvSpPr>
        <p:spPr>
          <a:xfrm>
            <a:off x="1" y="1717254"/>
            <a:ext cx="9144000" cy="624637"/>
          </a:xfrm>
          <a:prstGeom prst="rect">
            <a:avLst/>
          </a:prstGeom>
          <a:solidFill>
            <a:srgbClr val="FFBF3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indent="0" algn="ctr">
              <a:buFont typeface="Arial"/>
              <a:buNone/>
            </a:pPr>
            <a:endParaRPr lang="en-US"/>
          </a:p>
        </p:txBody>
      </p:sp>
      <p:sp>
        <p:nvSpPr>
          <p:cNvPr id="10" name="TextBox 9"/>
          <p:cNvSpPr txBox="1"/>
          <p:nvPr userDrawn="1"/>
        </p:nvSpPr>
        <p:spPr>
          <a:xfrm>
            <a:off x="-184473" y="1023486"/>
            <a:ext cx="2217380" cy="2400657"/>
          </a:xfrm>
          <a:prstGeom prst="rect">
            <a:avLst/>
          </a:prstGeom>
          <a:noFill/>
        </p:spPr>
        <p:txBody>
          <a:bodyPr wrap="square" rtlCol="0">
            <a:spAutoFit/>
          </a:bodyPr>
          <a:lstStyle/>
          <a:p>
            <a:pPr algn="ctr"/>
            <a:r>
              <a:rPr lang="en-US" sz="15000" b="1">
                <a:ln>
                  <a:noFill/>
                </a:ln>
                <a:solidFill>
                  <a:srgbClr val="FFFFFF"/>
                </a:solidFill>
                <a:latin typeface="Palatino Linotype"/>
                <a:cs typeface="Palatino Linotype"/>
              </a:rPr>
              <a:t>{</a:t>
            </a:r>
          </a:p>
        </p:txBody>
      </p:sp>
      <p:sp>
        <p:nvSpPr>
          <p:cNvPr id="11" name="TextBox 10"/>
          <p:cNvSpPr txBox="1"/>
          <p:nvPr userDrawn="1"/>
        </p:nvSpPr>
        <p:spPr>
          <a:xfrm>
            <a:off x="7120372" y="1033957"/>
            <a:ext cx="2217380" cy="2400657"/>
          </a:xfrm>
          <a:prstGeom prst="rect">
            <a:avLst/>
          </a:prstGeom>
          <a:noFill/>
        </p:spPr>
        <p:txBody>
          <a:bodyPr wrap="square" rtlCol="0">
            <a:spAutoFit/>
          </a:bodyPr>
          <a:lstStyle/>
          <a:p>
            <a:pPr algn="ctr"/>
            <a:r>
              <a:rPr lang="en-US" sz="15000" b="1">
                <a:solidFill>
                  <a:srgbClr val="FFFFFF"/>
                </a:solidFill>
                <a:latin typeface="Palatino Linotype"/>
                <a:cs typeface="Palatino Linotype"/>
              </a:rPr>
              <a:t>}</a:t>
            </a:r>
          </a:p>
        </p:txBody>
      </p:sp>
      <p:sp>
        <p:nvSpPr>
          <p:cNvPr id="12" name="Text Placeholder 21"/>
          <p:cNvSpPr>
            <a:spLocks noGrp="1"/>
          </p:cNvSpPr>
          <p:nvPr>
            <p:ph type="body" sz="quarter" idx="19" hasCustomPrompt="1"/>
          </p:nvPr>
        </p:nvSpPr>
        <p:spPr>
          <a:xfrm>
            <a:off x="1230325" y="1167642"/>
            <a:ext cx="1270492" cy="2352328"/>
          </a:xfrm>
        </p:spPr>
        <p:txBody>
          <a:bodyPr>
            <a:noAutofit/>
          </a:bodyPr>
          <a:lstStyle>
            <a:lvl1pPr marL="0" indent="0">
              <a:buNone/>
              <a:defRPr sz="13800" b="1" i="0">
                <a:solidFill>
                  <a:srgbClr val="FFFFFF"/>
                </a:solidFill>
                <a:latin typeface="Palatino Linotype"/>
                <a:cs typeface="Palatino Linotype"/>
              </a:defRPr>
            </a:lvl1pPr>
          </a:lstStyle>
          <a:p>
            <a:pPr lvl="0"/>
            <a:r>
              <a:rPr lang="en-US" dirty="0"/>
              <a:t>1</a:t>
            </a:r>
          </a:p>
        </p:txBody>
      </p:sp>
      <p:sp>
        <p:nvSpPr>
          <p:cNvPr id="13" name="Text Placeholder 2"/>
          <p:cNvSpPr>
            <a:spLocks noGrp="1"/>
          </p:cNvSpPr>
          <p:nvPr>
            <p:ph type="body" sz="quarter" idx="18" hasCustomPrompt="1"/>
          </p:nvPr>
        </p:nvSpPr>
        <p:spPr>
          <a:xfrm>
            <a:off x="2651512" y="1631591"/>
            <a:ext cx="5222488" cy="1347788"/>
          </a:xfrm>
        </p:spPr>
        <p:txBody>
          <a:bodyPr>
            <a:noAutofit/>
          </a:bodyPr>
          <a:lstStyle>
            <a:lvl1pPr marL="0" indent="0">
              <a:lnSpc>
                <a:spcPct val="130000"/>
              </a:lnSpc>
              <a:buNone/>
              <a:defRPr sz="3600" b="1" baseline="0">
                <a:solidFill>
                  <a:srgbClr val="1C353D"/>
                </a:solidFill>
              </a:defRPr>
            </a:lvl1pPr>
          </a:lstStyle>
          <a:p>
            <a:pPr>
              <a:lnSpc>
                <a:spcPct val="120000"/>
              </a:lnSpc>
            </a:pPr>
            <a:r>
              <a:rPr lang="en-US" dirty="0">
                <a:latin typeface="Arial"/>
                <a:cs typeface="Arial"/>
              </a:rPr>
              <a:t>Section 1 Header Here</a:t>
            </a:r>
          </a:p>
          <a:p>
            <a:pPr>
              <a:lnSpc>
                <a:spcPct val="140000"/>
              </a:lnSpc>
            </a:pPr>
            <a:r>
              <a:rPr lang="en-US" sz="2800" dirty="0">
                <a:latin typeface="Microsoft Sans Serif"/>
                <a:cs typeface="Microsoft Sans Serif"/>
              </a:rPr>
              <a:t>Section 1 Sub Header Here</a:t>
            </a:r>
          </a:p>
        </p:txBody>
      </p:sp>
    </p:spTree>
    <p:extLst>
      <p:ext uri="{BB962C8B-B14F-4D97-AF65-F5344CB8AC3E}">
        <p14:creationId xmlns:p14="http://schemas.microsoft.com/office/powerpoint/2010/main" val="2579080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 Image">
    <p:spTree>
      <p:nvGrpSpPr>
        <p:cNvPr id="1" name=""/>
        <p:cNvGrpSpPr/>
        <p:nvPr/>
      </p:nvGrpSpPr>
      <p:grpSpPr>
        <a:xfrm>
          <a:off x="0" y="0"/>
          <a:ext cx="0" cy="0"/>
          <a:chOff x="0" y="0"/>
          <a:chExt cx="0" cy="0"/>
        </a:xfrm>
      </p:grpSpPr>
      <p:cxnSp>
        <p:nvCxnSpPr>
          <p:cNvPr id="4" name="Straight Connector 3"/>
          <p:cNvCxnSpPr/>
          <p:nvPr userDrawn="1"/>
        </p:nvCxnSpPr>
        <p:spPr>
          <a:xfrm>
            <a:off x="0" y="601513"/>
            <a:ext cx="9144000" cy="0"/>
          </a:xfrm>
          <a:prstGeom prst="line">
            <a:avLst/>
          </a:prstGeom>
          <a:ln>
            <a:solidFill>
              <a:srgbClr val="FFBF35"/>
            </a:solidFill>
          </a:ln>
          <a:effectLst/>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userDrawn="1"/>
        </p:nvCxnSpPr>
        <p:spPr>
          <a:xfrm>
            <a:off x="7567" y="664801"/>
            <a:ext cx="9144000" cy="0"/>
          </a:xfrm>
          <a:prstGeom prst="line">
            <a:avLst/>
          </a:prstGeom>
          <a:ln>
            <a:solidFill>
              <a:srgbClr val="FFBF35"/>
            </a:solidFill>
          </a:ln>
          <a:effectLst/>
        </p:spPr>
        <p:style>
          <a:lnRef idx="2">
            <a:schemeClr val="accent1"/>
          </a:lnRef>
          <a:fillRef idx="0">
            <a:schemeClr val="accent1"/>
          </a:fillRef>
          <a:effectRef idx="1">
            <a:schemeClr val="accent1"/>
          </a:effectRef>
          <a:fontRef idx="minor">
            <a:schemeClr val="tx1"/>
          </a:fontRef>
        </p:style>
      </p:cxnSp>
      <p:sp>
        <p:nvSpPr>
          <p:cNvPr id="6" name="Rectangle 5"/>
          <p:cNvSpPr/>
          <p:nvPr userDrawn="1"/>
        </p:nvSpPr>
        <p:spPr>
          <a:xfrm>
            <a:off x="0" y="4802980"/>
            <a:ext cx="9144000" cy="340519"/>
          </a:xfrm>
          <a:prstGeom prst="rect">
            <a:avLst/>
          </a:prstGeom>
          <a:solidFill>
            <a:srgbClr val="FFDF9B"/>
          </a:solidFill>
          <a:ln>
            <a:solidFill>
              <a:srgbClr val="FFBF3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 Placeholder 7"/>
          <p:cNvSpPr>
            <a:spLocks noGrp="1"/>
          </p:cNvSpPr>
          <p:nvPr>
            <p:ph type="body" sz="quarter" idx="10" hasCustomPrompt="1"/>
          </p:nvPr>
        </p:nvSpPr>
        <p:spPr>
          <a:xfrm>
            <a:off x="779891" y="1338184"/>
            <a:ext cx="7788275" cy="3454400"/>
          </a:xfrm>
        </p:spPr>
        <p:txBody>
          <a:bodyPr/>
          <a:lstStyle>
            <a:lvl1pPr marL="0" indent="0" algn="ctr">
              <a:buNone/>
              <a:defRPr baseline="0"/>
            </a:lvl1pPr>
          </a:lstStyle>
          <a:p>
            <a:pPr lvl="0"/>
            <a:r>
              <a:rPr lang="en-US" dirty="0"/>
              <a:t>Add Text, an Image, or Both</a:t>
            </a:r>
          </a:p>
        </p:txBody>
      </p:sp>
    </p:spTree>
    <p:extLst>
      <p:ext uri="{BB962C8B-B14F-4D97-AF65-F5344CB8AC3E}">
        <p14:creationId xmlns:p14="http://schemas.microsoft.com/office/powerpoint/2010/main" val="30621000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 as Background">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0" y="4878827"/>
            <a:ext cx="9144001" cy="278305"/>
          </a:xfrm>
          <a:prstGeom prst="rect">
            <a:avLst/>
          </a:prstGeom>
          <a:solidFill>
            <a:srgbClr val="FFBF35">
              <a:alpha val="87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Picture Placeholder 4"/>
          <p:cNvSpPr>
            <a:spLocks noGrp="1"/>
          </p:cNvSpPr>
          <p:nvPr>
            <p:ph type="pic" sz="quarter" idx="10" hasCustomPrompt="1"/>
          </p:nvPr>
        </p:nvSpPr>
        <p:spPr>
          <a:xfrm>
            <a:off x="0" y="0"/>
            <a:ext cx="9144000" cy="4878388"/>
          </a:xfrm>
        </p:spPr>
        <p:txBody>
          <a:bodyPr>
            <a:normAutofit/>
          </a:bodyPr>
          <a:lstStyle>
            <a:lvl1pPr marL="0" indent="0">
              <a:buNone/>
              <a:defRPr sz="2800" baseline="0"/>
            </a:lvl1pPr>
          </a:lstStyle>
          <a:p>
            <a:r>
              <a:rPr lang="en-US"/>
              <a:t>Click the icon to add an image as your background. Make sure to use a high-quality photo. </a:t>
            </a:r>
          </a:p>
        </p:txBody>
      </p:sp>
    </p:spTree>
    <p:extLst>
      <p:ext uri="{BB962C8B-B14F-4D97-AF65-F5344CB8AC3E}">
        <p14:creationId xmlns:p14="http://schemas.microsoft.com/office/powerpoint/2010/main" val="15848935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 Light">
    <p:bg>
      <p:bgPr>
        <a:solidFill>
          <a:schemeClr val="bg1">
            <a:lumMod val="95000"/>
          </a:schemeClr>
        </a:solidFill>
        <a:effectLst/>
      </p:bgPr>
    </p:bg>
    <p:spTree>
      <p:nvGrpSpPr>
        <p:cNvPr id="1" name=""/>
        <p:cNvGrpSpPr/>
        <p:nvPr/>
      </p:nvGrpSpPr>
      <p:grpSpPr>
        <a:xfrm>
          <a:off x="0" y="0"/>
          <a:ext cx="0" cy="0"/>
          <a:chOff x="0" y="0"/>
          <a:chExt cx="0" cy="0"/>
        </a:xfrm>
      </p:grpSpPr>
      <p:sp>
        <p:nvSpPr>
          <p:cNvPr id="6" name="Rectangle 5"/>
          <p:cNvSpPr/>
          <p:nvPr userDrawn="1"/>
        </p:nvSpPr>
        <p:spPr>
          <a:xfrm>
            <a:off x="1" y="2440846"/>
            <a:ext cx="9144000" cy="624637"/>
          </a:xfrm>
          <a:prstGeom prst="rect">
            <a:avLst/>
          </a:prstGeom>
          <a:solidFill>
            <a:srgbClr val="FFBF3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userDrawn="1"/>
        </p:nvSpPr>
        <p:spPr>
          <a:xfrm>
            <a:off x="1" y="1717254"/>
            <a:ext cx="9144000" cy="624637"/>
          </a:xfrm>
          <a:prstGeom prst="rect">
            <a:avLst/>
          </a:prstGeom>
          <a:solidFill>
            <a:srgbClr val="FFBF3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sz="quarter" idx="18" hasCustomPrompt="1"/>
          </p:nvPr>
        </p:nvSpPr>
        <p:spPr>
          <a:xfrm>
            <a:off x="2651512" y="1631591"/>
            <a:ext cx="5174289" cy="1347788"/>
          </a:xfrm>
        </p:spPr>
        <p:txBody>
          <a:bodyPr>
            <a:noAutofit/>
          </a:bodyPr>
          <a:lstStyle>
            <a:lvl1pPr marL="0" indent="0">
              <a:lnSpc>
                <a:spcPct val="130000"/>
              </a:lnSpc>
              <a:buNone/>
              <a:defRPr sz="3600" b="1">
                <a:solidFill>
                  <a:srgbClr val="1C353D"/>
                </a:solidFill>
              </a:defRPr>
            </a:lvl1pPr>
          </a:lstStyle>
          <a:p>
            <a:pPr>
              <a:lnSpc>
                <a:spcPct val="120000"/>
              </a:lnSpc>
            </a:pPr>
            <a:r>
              <a:rPr lang="en-US" dirty="0">
                <a:latin typeface="Arial"/>
                <a:cs typeface="Arial"/>
              </a:rPr>
              <a:t>Section 2 Header Here</a:t>
            </a:r>
          </a:p>
          <a:p>
            <a:pPr>
              <a:lnSpc>
                <a:spcPct val="140000"/>
              </a:lnSpc>
            </a:pPr>
            <a:r>
              <a:rPr lang="en-US" sz="2800" dirty="0">
                <a:latin typeface="Microsoft Sans Serif"/>
                <a:cs typeface="Microsoft Sans Serif"/>
              </a:rPr>
              <a:t>Section 2 Sub Header Here</a:t>
            </a:r>
          </a:p>
        </p:txBody>
      </p:sp>
      <p:sp>
        <p:nvSpPr>
          <p:cNvPr id="16" name="TextBox 15"/>
          <p:cNvSpPr txBox="1"/>
          <p:nvPr userDrawn="1"/>
        </p:nvSpPr>
        <p:spPr>
          <a:xfrm>
            <a:off x="-184473" y="1023486"/>
            <a:ext cx="2217380" cy="2400657"/>
          </a:xfrm>
          <a:prstGeom prst="rect">
            <a:avLst/>
          </a:prstGeom>
          <a:noFill/>
        </p:spPr>
        <p:txBody>
          <a:bodyPr wrap="square" rtlCol="0">
            <a:spAutoFit/>
          </a:bodyPr>
          <a:lstStyle/>
          <a:p>
            <a:pPr algn="ctr"/>
            <a:r>
              <a:rPr lang="en-US" sz="15000" b="1">
                <a:solidFill>
                  <a:srgbClr val="1C353D"/>
                </a:solidFill>
                <a:latin typeface="Palatino Linotype"/>
                <a:cs typeface="Palatino Linotype"/>
              </a:rPr>
              <a:t>{</a:t>
            </a:r>
          </a:p>
        </p:txBody>
      </p:sp>
      <p:sp>
        <p:nvSpPr>
          <p:cNvPr id="18" name="TextBox 17"/>
          <p:cNvSpPr txBox="1"/>
          <p:nvPr userDrawn="1"/>
        </p:nvSpPr>
        <p:spPr>
          <a:xfrm>
            <a:off x="7120372" y="1033957"/>
            <a:ext cx="2217380" cy="2400657"/>
          </a:xfrm>
          <a:prstGeom prst="rect">
            <a:avLst/>
          </a:prstGeom>
          <a:noFill/>
        </p:spPr>
        <p:txBody>
          <a:bodyPr wrap="square" rtlCol="0">
            <a:spAutoFit/>
          </a:bodyPr>
          <a:lstStyle/>
          <a:p>
            <a:pPr algn="ctr"/>
            <a:r>
              <a:rPr lang="en-US" sz="15000" b="1">
                <a:solidFill>
                  <a:srgbClr val="1C353D"/>
                </a:solidFill>
                <a:latin typeface="Palatino Linotype"/>
                <a:cs typeface="Palatino Linotype"/>
              </a:rPr>
              <a:t>}</a:t>
            </a:r>
          </a:p>
        </p:txBody>
      </p:sp>
      <p:sp>
        <p:nvSpPr>
          <p:cNvPr id="22" name="Text Placeholder 21"/>
          <p:cNvSpPr>
            <a:spLocks noGrp="1"/>
          </p:cNvSpPr>
          <p:nvPr>
            <p:ph type="body" sz="quarter" idx="19" hasCustomPrompt="1"/>
          </p:nvPr>
        </p:nvSpPr>
        <p:spPr>
          <a:xfrm>
            <a:off x="1230325" y="1167642"/>
            <a:ext cx="1270492" cy="2266972"/>
          </a:xfrm>
        </p:spPr>
        <p:txBody>
          <a:bodyPr>
            <a:noAutofit/>
          </a:bodyPr>
          <a:lstStyle>
            <a:lvl1pPr marL="0" indent="0">
              <a:buNone/>
              <a:defRPr sz="13800" b="1" i="0">
                <a:solidFill>
                  <a:srgbClr val="1C353D"/>
                </a:solidFill>
                <a:latin typeface="Palatino Linotype"/>
                <a:cs typeface="Palatino Linotype"/>
              </a:defRPr>
            </a:lvl1pPr>
          </a:lstStyle>
          <a:p>
            <a:pPr lvl="0"/>
            <a:r>
              <a:rPr lang="en-US" dirty="0"/>
              <a:t>2</a:t>
            </a:r>
          </a:p>
        </p:txBody>
      </p:sp>
    </p:spTree>
    <p:extLst>
      <p:ext uri="{BB962C8B-B14F-4D97-AF65-F5344CB8AC3E}">
        <p14:creationId xmlns:p14="http://schemas.microsoft.com/office/powerpoint/2010/main" val="5656850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pact Statement">
    <p:bg>
      <p:bgPr>
        <a:solidFill>
          <a:srgbClr val="FFBF35"/>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1297680" y="1251753"/>
            <a:ext cx="6790591" cy="2204660"/>
          </a:xfrm>
        </p:spPr>
        <p:txBody>
          <a:bodyPr>
            <a:noAutofit/>
          </a:bodyPr>
          <a:lstStyle>
            <a:lvl1pPr marL="0" indent="0">
              <a:buNone/>
              <a:defRPr sz="2800" baseline="0">
                <a:solidFill>
                  <a:schemeClr val="tx1">
                    <a:lumMod val="50000"/>
                  </a:schemeClr>
                </a:solidFill>
                <a:latin typeface="Helvetica"/>
                <a:cs typeface="Helvetica"/>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Add a quote here. For large quotations, copy and paste them from the previous slide, or hit the quotation key in the textboxes to the left and right. </a:t>
            </a:r>
          </a:p>
        </p:txBody>
      </p:sp>
      <p:sp>
        <p:nvSpPr>
          <p:cNvPr id="7" name="Text Placeholder 6"/>
          <p:cNvSpPr>
            <a:spLocks noGrp="1"/>
          </p:cNvSpPr>
          <p:nvPr>
            <p:ph type="body" sz="quarter" idx="11" hasCustomPrompt="1"/>
          </p:nvPr>
        </p:nvSpPr>
        <p:spPr>
          <a:xfrm>
            <a:off x="422853" y="192992"/>
            <a:ext cx="776190" cy="1315227"/>
          </a:xfrm>
        </p:spPr>
        <p:txBody>
          <a:bodyPr>
            <a:noAutofit/>
          </a:bodyPr>
          <a:lstStyle>
            <a:lvl1pPr marL="0" indent="0">
              <a:buNone/>
              <a:defRPr sz="18700" b="1">
                <a:solidFill>
                  <a:schemeClr val="bg1"/>
                </a:solidFill>
                <a:latin typeface="Microsoft Sans Serif"/>
                <a:cs typeface="Microsoft Sans Serif"/>
              </a:defRPr>
            </a:lvl1pPr>
          </a:lstStyle>
          <a:p>
            <a:pPr lvl="0"/>
            <a:r>
              <a:rPr lang="en-US" dirty="0"/>
              <a:t>“</a:t>
            </a:r>
          </a:p>
        </p:txBody>
      </p:sp>
      <p:sp>
        <p:nvSpPr>
          <p:cNvPr id="8" name="Text Placeholder 6"/>
          <p:cNvSpPr>
            <a:spLocks noGrp="1"/>
          </p:cNvSpPr>
          <p:nvPr>
            <p:ph type="body" sz="quarter" idx="12" hasCustomPrompt="1"/>
          </p:nvPr>
        </p:nvSpPr>
        <p:spPr>
          <a:xfrm>
            <a:off x="5987983" y="2079531"/>
            <a:ext cx="776190" cy="1315227"/>
          </a:xfrm>
        </p:spPr>
        <p:txBody>
          <a:bodyPr>
            <a:noAutofit/>
          </a:bodyPr>
          <a:lstStyle>
            <a:lvl1pPr marL="0" marR="0" indent="0" algn="l" defTabSz="457200" rtl="0" eaLnBrk="1" fontAlgn="auto" latinLnBrk="0" hangingPunct="1">
              <a:lnSpc>
                <a:spcPct val="100000"/>
              </a:lnSpc>
              <a:spcBef>
                <a:spcPct val="20000"/>
              </a:spcBef>
              <a:spcAft>
                <a:spcPts val="0"/>
              </a:spcAft>
              <a:buClr>
                <a:srgbClr val="FFBF35"/>
              </a:buClr>
              <a:buSzTx/>
              <a:buFont typeface="Arial"/>
              <a:buNone/>
              <a:tabLst/>
              <a:defRPr sz="18700" b="1">
                <a:solidFill>
                  <a:schemeClr val="bg1"/>
                </a:solidFill>
                <a:latin typeface="Microsoft Sans Serif"/>
                <a:cs typeface="Microsoft Sans Serif"/>
              </a:defRPr>
            </a:lvl1pPr>
          </a:lstStyle>
          <a:p>
            <a:pPr marL="0" marR="0" lvl="0" indent="0" algn="l" defTabSz="457200" rtl="0" eaLnBrk="1" fontAlgn="auto" latinLnBrk="0" hangingPunct="1">
              <a:lnSpc>
                <a:spcPct val="100000"/>
              </a:lnSpc>
              <a:spcBef>
                <a:spcPct val="20000"/>
              </a:spcBef>
              <a:spcAft>
                <a:spcPts val="0"/>
              </a:spcAft>
              <a:buClr>
                <a:srgbClr val="FFBF35"/>
              </a:buClr>
              <a:buSzTx/>
              <a:buFont typeface="Arial"/>
              <a:buNone/>
              <a:tabLst/>
              <a:defRPr/>
            </a:pPr>
            <a:r>
              <a:rPr lang="en-US" dirty="0"/>
              <a:t>”</a:t>
            </a:r>
          </a:p>
        </p:txBody>
      </p:sp>
    </p:spTree>
    <p:extLst>
      <p:ext uri="{BB962C8B-B14F-4D97-AF65-F5344CB8AC3E}">
        <p14:creationId xmlns:p14="http://schemas.microsoft.com/office/powerpoint/2010/main" val="30582588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ata Point">
    <p:bg>
      <p:bgPr>
        <a:solidFill>
          <a:schemeClr val="bg1">
            <a:lumMod val="95000"/>
          </a:schemeClr>
        </a:solidFill>
        <a:effectLst/>
      </p:bgPr>
    </p:bg>
    <p:spTree>
      <p:nvGrpSpPr>
        <p:cNvPr id="1" name=""/>
        <p:cNvGrpSpPr/>
        <p:nvPr/>
      </p:nvGrpSpPr>
      <p:grpSpPr>
        <a:xfrm>
          <a:off x="0" y="0"/>
          <a:ext cx="0" cy="0"/>
          <a:chOff x="0" y="0"/>
          <a:chExt cx="0" cy="0"/>
        </a:xfrm>
      </p:grpSpPr>
      <p:sp>
        <p:nvSpPr>
          <p:cNvPr id="4" name="Rectangle 3"/>
          <p:cNvSpPr/>
          <p:nvPr userDrawn="1"/>
        </p:nvSpPr>
        <p:spPr>
          <a:xfrm>
            <a:off x="0" y="-3545"/>
            <a:ext cx="449021" cy="5156598"/>
          </a:xfrm>
          <a:prstGeom prst="rect">
            <a:avLst/>
          </a:prstGeom>
          <a:solidFill>
            <a:srgbClr val="1C353D">
              <a:alpha val="86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reeform 5"/>
          <p:cNvSpPr/>
          <p:nvPr userDrawn="1"/>
        </p:nvSpPr>
        <p:spPr>
          <a:xfrm>
            <a:off x="445641" y="55695"/>
            <a:ext cx="8701144" cy="5135146"/>
          </a:xfrm>
          <a:custGeom>
            <a:avLst/>
            <a:gdLst>
              <a:gd name="connsiteX0" fmla="*/ 0 w 8701144"/>
              <a:gd name="connsiteY0" fmla="*/ 3475413 h 5135146"/>
              <a:gd name="connsiteX1" fmla="*/ 1693437 w 8701144"/>
              <a:gd name="connsiteY1" fmla="*/ 2929595 h 5135146"/>
              <a:gd name="connsiteX2" fmla="*/ 3420296 w 8701144"/>
              <a:gd name="connsiteY2" fmla="*/ 2083020 h 5135146"/>
              <a:gd name="connsiteX3" fmla="*/ 5158297 w 8701144"/>
              <a:gd name="connsiteY3" fmla="*/ 1715429 h 5135146"/>
              <a:gd name="connsiteX4" fmla="*/ 6929721 w 8701144"/>
              <a:gd name="connsiteY4" fmla="*/ 1180750 h 5135146"/>
              <a:gd name="connsiteX5" fmla="*/ 8701144 w 8701144"/>
              <a:gd name="connsiteY5" fmla="*/ 0 h 5135146"/>
              <a:gd name="connsiteX6" fmla="*/ 8701144 w 8701144"/>
              <a:gd name="connsiteY6" fmla="*/ 5135146 h 5135146"/>
              <a:gd name="connsiteX7" fmla="*/ 11141 w 8701144"/>
              <a:gd name="connsiteY7" fmla="*/ 5090589 h 5135146"/>
              <a:gd name="connsiteX8" fmla="*/ 0 w 8701144"/>
              <a:gd name="connsiteY8" fmla="*/ 3475413 h 5135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01144" h="5135146">
                <a:moveTo>
                  <a:pt x="0" y="3475413"/>
                </a:moveTo>
                <a:lnTo>
                  <a:pt x="1693437" y="2929595"/>
                </a:lnTo>
                <a:lnTo>
                  <a:pt x="3420296" y="2083020"/>
                </a:lnTo>
                <a:lnTo>
                  <a:pt x="5158297" y="1715429"/>
                </a:lnTo>
                <a:lnTo>
                  <a:pt x="6929721" y="1180750"/>
                </a:lnTo>
                <a:lnTo>
                  <a:pt x="8701144" y="0"/>
                </a:lnTo>
                <a:lnTo>
                  <a:pt x="8701144" y="5135146"/>
                </a:lnTo>
                <a:lnTo>
                  <a:pt x="11141" y="5090589"/>
                </a:lnTo>
                <a:cubicBezTo>
                  <a:pt x="7427" y="4552197"/>
                  <a:pt x="3714" y="4013805"/>
                  <a:pt x="0" y="3475413"/>
                </a:cubicBezTo>
                <a:close/>
              </a:path>
            </a:pathLst>
          </a:custGeom>
          <a:solidFill>
            <a:srgbClr val="FFDF9B"/>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 name="Straight Connector 8"/>
          <p:cNvCxnSpPr/>
          <p:nvPr userDrawn="1"/>
        </p:nvCxnSpPr>
        <p:spPr>
          <a:xfrm flipH="1">
            <a:off x="449021" y="835534"/>
            <a:ext cx="8694979" cy="0"/>
          </a:xfrm>
          <a:prstGeom prst="line">
            <a:avLst/>
          </a:prstGeom>
          <a:ln>
            <a:solidFill>
              <a:schemeClr val="bg1">
                <a:lumMod val="75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flipH="1">
            <a:off x="478870" y="1745394"/>
            <a:ext cx="8694979" cy="0"/>
          </a:xfrm>
          <a:prstGeom prst="line">
            <a:avLst/>
          </a:prstGeom>
          <a:ln>
            <a:solidFill>
              <a:schemeClr val="bg1">
                <a:lumMod val="75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userDrawn="1"/>
        </p:nvCxnSpPr>
        <p:spPr>
          <a:xfrm flipH="1">
            <a:off x="449021" y="2644118"/>
            <a:ext cx="8694979" cy="0"/>
          </a:xfrm>
          <a:prstGeom prst="line">
            <a:avLst/>
          </a:prstGeom>
          <a:ln>
            <a:solidFill>
              <a:schemeClr val="bg1">
                <a:lumMod val="75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H="1">
            <a:off x="478870" y="3509419"/>
            <a:ext cx="8694979" cy="0"/>
          </a:xfrm>
          <a:prstGeom prst="line">
            <a:avLst/>
          </a:prstGeom>
          <a:ln>
            <a:solidFill>
              <a:schemeClr val="bg1">
                <a:lumMod val="75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flipH="1">
            <a:off x="478870" y="4341305"/>
            <a:ext cx="8694979" cy="0"/>
          </a:xfrm>
          <a:prstGeom prst="line">
            <a:avLst/>
          </a:prstGeom>
          <a:ln>
            <a:solidFill>
              <a:schemeClr val="bg1">
                <a:lumMod val="75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a:off x="2139077" y="0"/>
            <a:ext cx="0" cy="5143500"/>
          </a:xfrm>
          <a:prstGeom prst="line">
            <a:avLst/>
          </a:prstGeom>
          <a:ln>
            <a:solidFill>
              <a:schemeClr val="tx1">
                <a:lumMod val="25000"/>
                <a:lumOff val="75000"/>
              </a:schemeClr>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a:off x="3862363" y="7593"/>
            <a:ext cx="0" cy="5143500"/>
          </a:xfrm>
          <a:prstGeom prst="line">
            <a:avLst/>
          </a:prstGeom>
          <a:ln>
            <a:solidFill>
              <a:schemeClr val="tx1">
                <a:lumMod val="25000"/>
                <a:lumOff val="75000"/>
              </a:schemeClr>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a:off x="5596788" y="-3546"/>
            <a:ext cx="0" cy="5143500"/>
          </a:xfrm>
          <a:prstGeom prst="line">
            <a:avLst/>
          </a:prstGeom>
          <a:ln>
            <a:solidFill>
              <a:schemeClr val="tx1">
                <a:lumMod val="25000"/>
                <a:lumOff val="7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a:off x="7375778" y="-3546"/>
            <a:ext cx="0" cy="5143500"/>
          </a:xfrm>
          <a:prstGeom prst="line">
            <a:avLst/>
          </a:prstGeom>
          <a:ln>
            <a:solidFill>
              <a:schemeClr val="tx1">
                <a:lumMod val="25000"/>
                <a:lumOff val="75000"/>
              </a:schemeClr>
            </a:solidFill>
          </a:ln>
        </p:spPr>
        <p:style>
          <a:lnRef idx="2">
            <a:schemeClr val="accent1"/>
          </a:lnRef>
          <a:fillRef idx="0">
            <a:schemeClr val="accent1"/>
          </a:fillRef>
          <a:effectRef idx="1">
            <a:schemeClr val="accent1"/>
          </a:effectRef>
          <a:fontRef idx="minor">
            <a:schemeClr val="tx1"/>
          </a:fontRef>
        </p:style>
      </p:cxnSp>
      <p:sp>
        <p:nvSpPr>
          <p:cNvPr id="5" name="Text Placeholder 4"/>
          <p:cNvSpPr>
            <a:spLocks noGrp="1"/>
          </p:cNvSpPr>
          <p:nvPr>
            <p:ph type="body" sz="quarter" idx="10" hasCustomPrompt="1"/>
          </p:nvPr>
        </p:nvSpPr>
        <p:spPr>
          <a:xfrm>
            <a:off x="478870" y="3119849"/>
            <a:ext cx="8728075" cy="756862"/>
          </a:xfrm>
        </p:spPr>
        <p:txBody>
          <a:bodyPr>
            <a:noAutofit/>
          </a:bodyPr>
          <a:lstStyle>
            <a:lvl1pPr marL="0" indent="0" algn="ctr">
              <a:buNone/>
              <a:defRPr sz="5400" b="1" baseline="0">
                <a:latin typeface="Arial"/>
                <a:cs typeface="Arial"/>
              </a:defRPr>
            </a:lvl1pPr>
          </a:lstStyle>
          <a:p>
            <a:pPr lvl="0"/>
            <a:r>
              <a:rPr lang="en-US" dirty="0"/>
              <a:t>DATA POINT</a:t>
            </a:r>
          </a:p>
        </p:txBody>
      </p:sp>
      <p:sp>
        <p:nvSpPr>
          <p:cNvPr id="21" name="Text Placeholder 20"/>
          <p:cNvSpPr>
            <a:spLocks noGrp="1"/>
          </p:cNvSpPr>
          <p:nvPr>
            <p:ph type="body" sz="quarter" idx="11" hasCustomPrompt="1"/>
          </p:nvPr>
        </p:nvSpPr>
        <p:spPr>
          <a:xfrm>
            <a:off x="2439874" y="3876711"/>
            <a:ext cx="4668837" cy="679450"/>
          </a:xfrm>
        </p:spPr>
        <p:txBody>
          <a:bodyPr/>
          <a:lstStyle>
            <a:lvl1pPr marL="0" indent="0" algn="ctr">
              <a:buNone/>
              <a:defRPr baseline="0">
                <a:latin typeface="Microsoft Sans Serif"/>
                <a:cs typeface="Microsoft Sans Serif"/>
              </a:defRPr>
            </a:lvl1pPr>
          </a:lstStyle>
          <a:p>
            <a:pPr lvl="0"/>
            <a:r>
              <a:rPr lang="en-US" dirty="0"/>
              <a:t>Describe the data point</a:t>
            </a:r>
          </a:p>
        </p:txBody>
      </p:sp>
    </p:spTree>
    <p:extLst>
      <p:ext uri="{BB962C8B-B14F-4D97-AF65-F5344CB8AC3E}">
        <p14:creationId xmlns:p14="http://schemas.microsoft.com/office/powerpoint/2010/main" val="32575452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dirty="0"/>
              <a:t>CLICK TO EDIT MASTER TITLE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58012920"/>
      </p:ext>
    </p:extLst>
  </p:cSld>
  <p:clrMap bg1="lt1" tx1="dk1" bg2="lt2" tx2="dk2" accent1="accent1" accent2="accent2" accent3="accent3" accent4="accent4" accent5="accent5" accent6="accent6" hlink="hlink" folHlink="folHlink"/>
  <p:sldLayoutIdLst>
    <p:sldLayoutId id="2147483786" r:id="rId1"/>
    <p:sldLayoutId id="2147483763" r:id="rId2"/>
    <p:sldLayoutId id="2147483787" r:id="rId3"/>
    <p:sldLayoutId id="2147483747" r:id="rId4"/>
    <p:sldLayoutId id="2147483790" r:id="rId5"/>
    <p:sldLayoutId id="2147483760" r:id="rId6"/>
    <p:sldLayoutId id="2147483788" r:id="rId7"/>
    <p:sldLayoutId id="2147483758" r:id="rId8"/>
    <p:sldLayoutId id="2147483789" r:id="rId9"/>
    <p:sldLayoutId id="2147483764" r:id="rId10"/>
    <p:sldLayoutId id="2147483791" r:id="rId11"/>
  </p:sldLayoutIdLst>
  <p:txStyles>
    <p:titleStyle>
      <a:lvl1pPr algn="l" defTabSz="457200" rtl="0" eaLnBrk="1" latinLnBrk="0" hangingPunct="1">
        <a:spcBef>
          <a:spcPct val="0"/>
        </a:spcBef>
        <a:buNone/>
        <a:defRPr sz="3600" b="1" i="0" kern="0" baseline="0">
          <a:solidFill>
            <a:schemeClr val="tx1">
              <a:lumMod val="75000"/>
            </a:schemeClr>
          </a:solidFill>
          <a:latin typeface="Helvetica"/>
          <a:ea typeface="+mj-ea"/>
          <a:cs typeface="Helvetica"/>
        </a:defRPr>
      </a:lvl1pPr>
    </p:titleStyle>
    <p:bodyStyle>
      <a:lvl1pPr marL="342900" indent="-342900" algn="l" defTabSz="457200" rtl="0" eaLnBrk="1" latinLnBrk="0" hangingPunct="1">
        <a:spcBef>
          <a:spcPct val="20000"/>
        </a:spcBef>
        <a:buClr>
          <a:srgbClr val="FFBF35"/>
        </a:buClr>
        <a:buFont typeface="Arial"/>
        <a:buChar char="•"/>
        <a:defRPr sz="3200" b="0" i="0" kern="1200">
          <a:solidFill>
            <a:schemeClr val="tx1">
              <a:lumMod val="50000"/>
            </a:schemeClr>
          </a:solidFill>
          <a:latin typeface="Helvetica Light"/>
          <a:ea typeface="+mn-ea"/>
          <a:cs typeface="Helvetica Light"/>
        </a:defRPr>
      </a:lvl1pPr>
      <a:lvl2pPr marL="742950" indent="-285750" algn="l" defTabSz="457200" rtl="0" eaLnBrk="1" latinLnBrk="0" hangingPunct="1">
        <a:spcBef>
          <a:spcPct val="20000"/>
        </a:spcBef>
        <a:buClr>
          <a:srgbClr val="FFBF35"/>
        </a:buClr>
        <a:buFont typeface="Arial" panose="020B0604020202020204" pitchFamily="34" charset="0"/>
        <a:buChar char="•"/>
        <a:defRPr sz="2400" b="0" i="0" kern="1200">
          <a:solidFill>
            <a:schemeClr val="tx1">
              <a:lumMod val="50000"/>
            </a:schemeClr>
          </a:solidFill>
          <a:latin typeface="Helvetica Light"/>
          <a:ea typeface="+mn-ea"/>
          <a:cs typeface="Helvetica Light"/>
        </a:defRPr>
      </a:lvl2pPr>
      <a:lvl3pPr marL="1143000" indent="-228600" algn="l" defTabSz="457200" rtl="0" eaLnBrk="1" latinLnBrk="0" hangingPunct="1">
        <a:spcBef>
          <a:spcPct val="20000"/>
        </a:spcBef>
        <a:buClr>
          <a:srgbClr val="FFBF35"/>
        </a:buClr>
        <a:buFont typeface="Arial"/>
        <a:buChar char="•"/>
        <a:defRPr sz="2400" b="0" i="0" kern="1200">
          <a:solidFill>
            <a:schemeClr val="tx1">
              <a:lumMod val="50000"/>
            </a:schemeClr>
          </a:solidFill>
          <a:latin typeface="Helvetica Light"/>
          <a:ea typeface="+mn-ea"/>
          <a:cs typeface="Helvetica Light"/>
        </a:defRPr>
      </a:lvl3pPr>
      <a:lvl4pPr marL="1600200" indent="-228600" algn="l" defTabSz="457200" rtl="0" eaLnBrk="1" latinLnBrk="0" hangingPunct="1">
        <a:spcBef>
          <a:spcPct val="20000"/>
        </a:spcBef>
        <a:buClr>
          <a:srgbClr val="FFBF35"/>
        </a:buClr>
        <a:buFont typeface="Arial" panose="020B0604020202020204" pitchFamily="34" charset="0"/>
        <a:buChar char="•"/>
        <a:defRPr sz="2000" b="0" i="0" kern="1200">
          <a:solidFill>
            <a:schemeClr val="tx1">
              <a:lumMod val="50000"/>
            </a:schemeClr>
          </a:solidFill>
          <a:latin typeface="Helvetica Light"/>
          <a:ea typeface="+mn-ea"/>
          <a:cs typeface="Helvetica Light"/>
        </a:defRPr>
      </a:lvl4pPr>
      <a:lvl5pPr marL="2057400" indent="-228600" algn="l" defTabSz="457200" rtl="0" eaLnBrk="1" latinLnBrk="0" hangingPunct="1">
        <a:spcBef>
          <a:spcPct val="20000"/>
        </a:spcBef>
        <a:buClr>
          <a:srgbClr val="FFBF35"/>
        </a:buClr>
        <a:buFont typeface="Arial" panose="020B0604020202020204" pitchFamily="34" charset="0"/>
        <a:buChar char="•"/>
        <a:defRPr sz="2000" b="0" i="0" kern="1200">
          <a:solidFill>
            <a:schemeClr val="tx1">
              <a:lumMod val="50000"/>
            </a:schemeClr>
          </a:solidFill>
          <a:latin typeface="Helvetica Light"/>
          <a:ea typeface="+mn-ea"/>
          <a:cs typeface="Helvetica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1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C353D"/>
        </a:solidFill>
        <a:effectLst/>
      </p:bgPr>
    </p:bg>
    <p:spTree>
      <p:nvGrpSpPr>
        <p:cNvPr id="1" name=""/>
        <p:cNvGrpSpPr/>
        <p:nvPr/>
      </p:nvGrpSpPr>
      <p:grpSpPr>
        <a:xfrm>
          <a:off x="0" y="0"/>
          <a:ext cx="0" cy="0"/>
          <a:chOff x="0" y="0"/>
          <a:chExt cx="0" cy="0"/>
        </a:xfrm>
      </p:grpSpPr>
      <p:sp>
        <p:nvSpPr>
          <p:cNvPr id="9" name="Text Placeholder 7"/>
          <p:cNvSpPr>
            <a:spLocks noGrp="1"/>
          </p:cNvSpPr>
          <p:nvPr>
            <p:ph type="body" sz="quarter" idx="4294967295"/>
          </p:nvPr>
        </p:nvSpPr>
        <p:spPr>
          <a:xfrm>
            <a:off x="736540" y="3188870"/>
            <a:ext cx="7505023" cy="1499862"/>
          </a:xfrm>
        </p:spPr>
        <p:txBody>
          <a:bodyPr>
            <a:normAutofit/>
          </a:bodyPr>
          <a:lstStyle/>
          <a:p>
            <a:pPr marL="0" indent="0" algn="ctr">
              <a:buNone/>
            </a:pPr>
            <a:r>
              <a:rPr lang="en-US" sz="2000" b="1" spc="300" dirty="0">
                <a:solidFill>
                  <a:schemeClr val="bg1"/>
                </a:solidFill>
                <a:latin typeface="+mj-lt"/>
                <a:cs typeface="Helvetica Light"/>
              </a:rPr>
              <a:t>Nurah Alamro, MD. MPH. DrPH. </a:t>
            </a:r>
          </a:p>
          <a:p>
            <a:pPr marL="0" indent="0" algn="ctr">
              <a:lnSpc>
                <a:spcPct val="110000"/>
              </a:lnSpc>
              <a:buNone/>
            </a:pPr>
            <a:r>
              <a:rPr lang="en-US" sz="1800" spc="300" dirty="0">
                <a:solidFill>
                  <a:srgbClr val="FFFFFF"/>
                </a:solidFill>
                <a:latin typeface="Microsoft Sans Serif"/>
                <a:cs typeface="Microsoft Sans Serif"/>
              </a:rPr>
              <a:t>Assistant Professor - Community Medicine Unit, Family &amp; Community Medicine Department</a:t>
            </a:r>
          </a:p>
          <a:p>
            <a:pPr marL="0" indent="0" algn="ctr">
              <a:buNone/>
            </a:pPr>
            <a:r>
              <a:rPr lang="en-US" sz="1800" b="1" u="sng" spc="300" dirty="0">
                <a:solidFill>
                  <a:schemeClr val="bg1"/>
                </a:solidFill>
              </a:rPr>
              <a:t>nmalamro@ksu.edu.sa</a:t>
            </a:r>
          </a:p>
          <a:p>
            <a:pPr marL="0" indent="0" algn="ctr">
              <a:buNone/>
            </a:pPr>
            <a:endParaRPr lang="en-US" sz="1800" spc="300" dirty="0">
              <a:solidFill>
                <a:schemeClr val="bg1"/>
              </a:solidFill>
              <a:latin typeface="Helvetica Light"/>
              <a:cs typeface="Helvetica Light"/>
            </a:endParaRPr>
          </a:p>
        </p:txBody>
      </p:sp>
      <p:sp>
        <p:nvSpPr>
          <p:cNvPr id="10" name="Text Placeholder 7"/>
          <p:cNvSpPr>
            <a:spLocks noGrp="1"/>
          </p:cNvSpPr>
          <p:nvPr>
            <p:ph type="body" sz="quarter" idx="4294967295"/>
          </p:nvPr>
        </p:nvSpPr>
        <p:spPr>
          <a:xfrm>
            <a:off x="736541" y="742513"/>
            <a:ext cx="7505023" cy="1060500"/>
          </a:xfrm>
        </p:spPr>
        <p:txBody>
          <a:bodyPr/>
          <a:lstStyle/>
          <a:p>
            <a:pPr marL="0" indent="0" algn="ctr">
              <a:buNone/>
            </a:pPr>
            <a:r>
              <a:rPr lang="en-US" sz="2200" spc="300" dirty="0">
                <a:solidFill>
                  <a:srgbClr val="FFFFFF"/>
                </a:solidFill>
                <a:latin typeface="Microsoft Sans Serif"/>
                <a:cs typeface="Microsoft Sans Serif"/>
              </a:rPr>
              <a:t>CMED 305</a:t>
            </a:r>
          </a:p>
        </p:txBody>
      </p:sp>
      <p:cxnSp>
        <p:nvCxnSpPr>
          <p:cNvPr id="15" name="Straight Connector 14"/>
          <p:cNvCxnSpPr/>
          <p:nvPr/>
        </p:nvCxnSpPr>
        <p:spPr>
          <a:xfrm>
            <a:off x="1685030" y="974860"/>
            <a:ext cx="1811751"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1685030" y="3003399"/>
            <a:ext cx="5608045"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5481324" y="974860"/>
            <a:ext cx="1811751"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1685030" y="3069369"/>
            <a:ext cx="5608045"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11" name="Text Placeholder 7"/>
          <p:cNvSpPr>
            <a:spLocks noGrp="1"/>
          </p:cNvSpPr>
          <p:nvPr>
            <p:ph type="body" sz="quarter" idx="4294967295"/>
          </p:nvPr>
        </p:nvSpPr>
        <p:spPr>
          <a:xfrm>
            <a:off x="736540" y="1293948"/>
            <a:ext cx="7505023" cy="1467804"/>
          </a:xfrm>
          <a:prstGeom prst="rect">
            <a:avLst/>
          </a:prstGeom>
        </p:spPr>
        <p:txBody>
          <a:bodyPr anchor="ctr">
            <a:noAutofit/>
          </a:bodyPr>
          <a:lstStyle/>
          <a:p>
            <a:pPr marL="0" indent="0" algn="ctr">
              <a:buNone/>
            </a:pPr>
            <a:r>
              <a:rPr lang="en-US" sz="4400" dirty="0">
                <a:solidFill>
                  <a:srgbClr val="FFBF35"/>
                </a:solidFill>
                <a:latin typeface="Arial"/>
                <a:cs typeface="Arial"/>
              </a:rPr>
              <a:t>Qualitative Studies</a:t>
            </a:r>
          </a:p>
        </p:txBody>
      </p:sp>
      <p:pic>
        <p:nvPicPr>
          <p:cNvPr id="3" name="Picture 2">
            <a:extLst>
              <a:ext uri="{FF2B5EF4-FFF2-40B4-BE49-F238E27FC236}">
                <a16:creationId xmlns:a16="http://schemas.microsoft.com/office/drawing/2014/main" id="{47EE069B-9287-B943-A877-DC3FF2F545CD}"/>
              </a:ext>
            </a:extLst>
          </p:cNvPr>
          <p:cNvPicPr>
            <a:picLocks noChangeAspect="1"/>
          </p:cNvPicPr>
          <p:nvPr/>
        </p:nvPicPr>
        <p:blipFill>
          <a:blip r:embed="rId2"/>
          <a:stretch>
            <a:fillRect/>
          </a:stretch>
        </p:blipFill>
        <p:spPr>
          <a:xfrm>
            <a:off x="6994187" y="146897"/>
            <a:ext cx="1874107" cy="668420"/>
          </a:xfrm>
          <a:prstGeom prst="rect">
            <a:avLst/>
          </a:prstGeom>
        </p:spPr>
      </p:pic>
    </p:spTree>
    <p:extLst>
      <p:ext uri="{BB962C8B-B14F-4D97-AF65-F5344CB8AC3E}">
        <p14:creationId xmlns:p14="http://schemas.microsoft.com/office/powerpoint/2010/main" val="38618106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699C3C58-42D8-E444-A8C7-2F3F1E4110B0}"/>
              </a:ext>
            </a:extLst>
          </p:cNvPr>
          <p:cNvGraphicFramePr>
            <a:graphicFrameLocks noGrp="1"/>
          </p:cNvGraphicFramePr>
          <p:nvPr>
            <p:extLst>
              <p:ext uri="{D42A27DB-BD31-4B8C-83A1-F6EECF244321}">
                <p14:modId xmlns:p14="http://schemas.microsoft.com/office/powerpoint/2010/main" val="1215599517"/>
              </p:ext>
            </p:extLst>
          </p:nvPr>
        </p:nvGraphicFramePr>
        <p:xfrm>
          <a:off x="200722" y="156114"/>
          <a:ext cx="8753707" cy="4583153"/>
        </p:xfrm>
        <a:graphic>
          <a:graphicData uri="http://schemas.openxmlformats.org/drawingml/2006/table">
            <a:tbl>
              <a:tblPr firstRow="1" bandRow="1">
                <a:tableStyleId>{5C22544A-7EE6-4342-B048-85BDC9FD1C3A}</a:tableStyleId>
              </a:tblPr>
              <a:tblGrid>
                <a:gridCol w="1784195">
                  <a:extLst>
                    <a:ext uri="{9D8B030D-6E8A-4147-A177-3AD203B41FA5}">
                      <a16:colId xmlns:a16="http://schemas.microsoft.com/office/drawing/2014/main" val="3416891839"/>
                    </a:ext>
                  </a:extLst>
                </a:gridCol>
                <a:gridCol w="6969512">
                  <a:extLst>
                    <a:ext uri="{9D8B030D-6E8A-4147-A177-3AD203B41FA5}">
                      <a16:colId xmlns:a16="http://schemas.microsoft.com/office/drawing/2014/main" val="2305808732"/>
                    </a:ext>
                  </a:extLst>
                </a:gridCol>
              </a:tblGrid>
              <a:tr h="484492">
                <a:tc>
                  <a:txBody>
                    <a:bodyPr/>
                    <a:lstStyle/>
                    <a:p>
                      <a:r>
                        <a:rPr lang="en-US" sz="1400" b="1" dirty="0"/>
                        <a:t>Method</a:t>
                      </a:r>
                    </a:p>
                  </a:txBody>
                  <a:tcPr/>
                </a:tc>
                <a:tc>
                  <a:txBody>
                    <a:bodyPr/>
                    <a:lstStyle/>
                    <a:p>
                      <a:r>
                        <a:rPr lang="en-US" sz="1400" dirty="0"/>
                        <a:t>Focus </a:t>
                      </a:r>
                    </a:p>
                  </a:txBody>
                  <a:tcPr/>
                </a:tc>
                <a:extLst>
                  <a:ext uri="{0D108BD9-81ED-4DB2-BD59-A6C34878D82A}">
                    <a16:rowId xmlns:a16="http://schemas.microsoft.com/office/drawing/2014/main" val="2722511421"/>
                  </a:ext>
                </a:extLst>
              </a:tr>
              <a:tr h="77449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1" dirty="0"/>
                        <a:t>Ethnography</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u="sng" dirty="0"/>
                        <a:t>Context or culture</a:t>
                      </a:r>
                      <a:r>
                        <a:rPr lang="en-US" sz="1400" dirty="0"/>
                        <a:t>: </a:t>
                      </a:r>
                      <a:r>
                        <a:rPr lang="en-US" altLang="en-US" sz="1400" dirty="0">
                          <a:ea typeface="MS PGothic" panose="020B0600070205080204" pitchFamily="34" charset="-128"/>
                        </a:rPr>
                        <a:t>An ethnography is a description and interpretation of a cultural or social group or system.  The research examines the group’s observable and learned patterns of behavior, customs, and ways of life </a:t>
                      </a:r>
                    </a:p>
                  </a:txBody>
                  <a:tcPr/>
                </a:tc>
                <a:extLst>
                  <a:ext uri="{0D108BD9-81ED-4DB2-BD59-A6C34878D82A}">
                    <a16:rowId xmlns:a16="http://schemas.microsoft.com/office/drawing/2014/main" val="384717083"/>
                  </a:ext>
                </a:extLst>
              </a:tr>
              <a:tr h="617996">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1" dirty="0"/>
                        <a:t>Narrative</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u="sng" dirty="0"/>
                        <a:t>Individual experience &amp; sequence: </a:t>
                      </a:r>
                      <a:r>
                        <a:rPr lang="en-US" sz="1400" u="none" dirty="0"/>
                        <a:t>The narrative approach weaves together a sequence of events, usually from just one or two individuals to form a cohesive story. </a:t>
                      </a:r>
                    </a:p>
                  </a:txBody>
                  <a:tcPr/>
                </a:tc>
                <a:extLst>
                  <a:ext uri="{0D108BD9-81ED-4DB2-BD59-A6C34878D82A}">
                    <a16:rowId xmlns:a16="http://schemas.microsoft.com/office/drawing/2014/main" val="4100955898"/>
                  </a:ext>
                </a:extLst>
              </a:tr>
              <a:tr h="77449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1" dirty="0"/>
                        <a:t>Phenomenological</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u="sng" dirty="0"/>
                        <a:t>People who have experienced a phenomenon: </a:t>
                      </a:r>
                      <a:r>
                        <a:rPr lang="en-US" sz="1400" u="none" dirty="0"/>
                        <a:t>Phenomenology is the study of human experience and of the ways things present themselves to us in and through such experience </a:t>
                      </a:r>
                    </a:p>
                  </a:txBody>
                  <a:tcPr/>
                </a:tc>
                <a:extLst>
                  <a:ext uri="{0D108BD9-81ED-4DB2-BD59-A6C34878D82A}">
                    <a16:rowId xmlns:a16="http://schemas.microsoft.com/office/drawing/2014/main" val="1901379138"/>
                  </a:ext>
                </a:extLst>
              </a:tr>
              <a:tr h="100038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1" i="0" u="none" strike="noStrike" kern="1200" dirty="0">
                          <a:solidFill>
                            <a:schemeClr val="dk1"/>
                          </a:solidFill>
                          <a:effectLst/>
                          <a:latin typeface="+mn-lt"/>
                          <a:ea typeface="+mn-ea"/>
                          <a:cs typeface="+mn-cs"/>
                        </a:rPr>
                        <a:t>Grounded Theory</a:t>
                      </a:r>
                      <a:endParaRPr lang="en-US" sz="1400" b="1"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u="sng" dirty="0"/>
                        <a:t>Develop a theory from grounded in field data: </a:t>
                      </a:r>
                      <a:r>
                        <a:rPr lang="en-US" sz="1400" u="none" dirty="0"/>
                        <a:t>You use primarily interviews and existing documents to build a theory based on the data. You go through a series of coding techniques to identify themes and build the theory. Sample sizes are often also larger - between 20 to 60 - with these studies to better establish a theory. </a:t>
                      </a:r>
                    </a:p>
                  </a:txBody>
                  <a:tcPr/>
                </a:tc>
                <a:extLst>
                  <a:ext uri="{0D108BD9-81ED-4DB2-BD59-A6C34878D82A}">
                    <a16:rowId xmlns:a16="http://schemas.microsoft.com/office/drawing/2014/main" val="1653624002"/>
                  </a:ext>
                </a:extLst>
              </a:tr>
              <a:tr h="93130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1" dirty="0"/>
                        <a:t>Case Study</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u="sng" dirty="0"/>
                        <a:t>Organization, entity, individual, or event</a:t>
                      </a:r>
                      <a:r>
                        <a:rPr lang="en-US" sz="1400" dirty="0"/>
                        <a:t>: A case study involves a deep understanding through multiple types of data sources.</a:t>
                      </a:r>
                    </a:p>
                  </a:txBody>
                  <a:tcPr/>
                </a:tc>
                <a:extLst>
                  <a:ext uri="{0D108BD9-81ED-4DB2-BD59-A6C34878D82A}">
                    <a16:rowId xmlns:a16="http://schemas.microsoft.com/office/drawing/2014/main" val="906994182"/>
                  </a:ext>
                </a:extLst>
              </a:tr>
            </a:tbl>
          </a:graphicData>
        </a:graphic>
      </p:graphicFrame>
    </p:spTree>
    <p:extLst>
      <p:ext uri="{BB962C8B-B14F-4D97-AF65-F5344CB8AC3E}">
        <p14:creationId xmlns:p14="http://schemas.microsoft.com/office/powerpoint/2010/main" val="41935961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9"/>
          </p:nvPr>
        </p:nvSpPr>
        <p:spPr>
          <a:xfrm>
            <a:off x="1096510" y="1446422"/>
            <a:ext cx="1270492" cy="2352328"/>
          </a:xfrm>
        </p:spPr>
        <p:txBody>
          <a:bodyPr/>
          <a:lstStyle/>
          <a:p>
            <a:r>
              <a:rPr lang="en-US" sz="6600" dirty="0"/>
              <a:t>3.2</a:t>
            </a:r>
          </a:p>
        </p:txBody>
      </p:sp>
      <p:sp>
        <p:nvSpPr>
          <p:cNvPr id="3" name="Text Placeholder 2"/>
          <p:cNvSpPr>
            <a:spLocks noGrp="1"/>
          </p:cNvSpPr>
          <p:nvPr>
            <p:ph type="body" sz="quarter" idx="18"/>
          </p:nvPr>
        </p:nvSpPr>
        <p:spPr>
          <a:xfrm>
            <a:off x="2174538" y="1669912"/>
            <a:ext cx="6144271" cy="1347788"/>
          </a:xfrm>
        </p:spPr>
        <p:txBody>
          <a:bodyPr/>
          <a:lstStyle/>
          <a:p>
            <a:pPr>
              <a:lnSpc>
                <a:spcPct val="120000"/>
              </a:lnSpc>
            </a:pPr>
            <a:r>
              <a:rPr lang="en-US" dirty="0">
                <a:solidFill>
                  <a:schemeClr val="tx1">
                    <a:lumMod val="75000"/>
                  </a:schemeClr>
                </a:solidFill>
                <a:latin typeface="Arial"/>
                <a:cs typeface="Arial"/>
              </a:rPr>
              <a:t>Qualitative Studies: Data Collection </a:t>
            </a:r>
            <a:endParaRPr lang="en-US" sz="2800" dirty="0">
              <a:latin typeface="Microsoft Sans Serif"/>
              <a:cs typeface="Microsoft Sans Serif"/>
            </a:endParaRPr>
          </a:p>
        </p:txBody>
      </p:sp>
    </p:spTree>
    <p:extLst>
      <p:ext uri="{BB962C8B-B14F-4D97-AF65-F5344CB8AC3E}">
        <p14:creationId xmlns:p14="http://schemas.microsoft.com/office/powerpoint/2010/main" val="16621779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699C3C58-42D8-E444-A8C7-2F3F1E4110B0}"/>
              </a:ext>
            </a:extLst>
          </p:cNvPr>
          <p:cNvGraphicFramePr>
            <a:graphicFrameLocks noGrp="1"/>
          </p:cNvGraphicFramePr>
          <p:nvPr>
            <p:extLst>
              <p:ext uri="{D42A27DB-BD31-4B8C-83A1-F6EECF244321}">
                <p14:modId xmlns:p14="http://schemas.microsoft.com/office/powerpoint/2010/main" val="2835122402"/>
              </p:ext>
            </p:extLst>
          </p:nvPr>
        </p:nvGraphicFramePr>
        <p:xfrm>
          <a:off x="78059" y="211873"/>
          <a:ext cx="8965580" cy="4771535"/>
        </p:xfrm>
        <a:graphic>
          <a:graphicData uri="http://schemas.openxmlformats.org/drawingml/2006/table">
            <a:tbl>
              <a:tblPr firstRow="1" bandRow="1">
                <a:tableStyleId>{5C22544A-7EE6-4342-B048-85BDC9FD1C3A}</a:tableStyleId>
              </a:tblPr>
              <a:tblGrid>
                <a:gridCol w="2136285">
                  <a:extLst>
                    <a:ext uri="{9D8B030D-6E8A-4147-A177-3AD203B41FA5}">
                      <a16:colId xmlns:a16="http://schemas.microsoft.com/office/drawing/2014/main" val="3416891839"/>
                    </a:ext>
                  </a:extLst>
                </a:gridCol>
                <a:gridCol w="6829295">
                  <a:extLst>
                    <a:ext uri="{9D8B030D-6E8A-4147-A177-3AD203B41FA5}">
                      <a16:colId xmlns:a16="http://schemas.microsoft.com/office/drawing/2014/main" val="2305808732"/>
                    </a:ext>
                  </a:extLst>
                </a:gridCol>
              </a:tblGrid>
              <a:tr h="367991">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1" dirty="0"/>
                        <a:t>Data Collection Techniques </a:t>
                      </a:r>
                    </a:p>
                  </a:txBody>
                  <a:tcPr/>
                </a:tc>
                <a:tc>
                  <a:txBody>
                    <a:bodyPr/>
                    <a:lstStyle/>
                    <a:p>
                      <a:r>
                        <a:rPr lang="en-US" sz="1400" dirty="0"/>
                        <a:t>Key Features</a:t>
                      </a:r>
                    </a:p>
                  </a:txBody>
                  <a:tcPr/>
                </a:tc>
                <a:extLst>
                  <a:ext uri="{0D108BD9-81ED-4DB2-BD59-A6C34878D82A}">
                    <a16:rowId xmlns:a16="http://schemas.microsoft.com/office/drawing/2014/main" val="2722511421"/>
                  </a:ext>
                </a:extLst>
              </a:tr>
              <a:tr h="64112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1" dirty="0"/>
                        <a:t>Interviews</a:t>
                      </a:r>
                    </a:p>
                  </a:txBody>
                  <a:tcPr/>
                </a:tc>
                <a:tc>
                  <a:txBody>
                    <a:bodyPr/>
                    <a:lstStyle/>
                    <a:p>
                      <a:pPr marL="285750" indent="-285750">
                        <a:buFont typeface="Arial" panose="020B0604020202020204" pitchFamily="34" charset="0"/>
                        <a:buChar char="•"/>
                      </a:pPr>
                      <a:r>
                        <a:rPr lang="en-US" sz="1200" kern="1200" dirty="0">
                          <a:solidFill>
                            <a:schemeClr val="dk1"/>
                          </a:solidFill>
                          <a:effectLst/>
                          <a:latin typeface="+mn-lt"/>
                          <a:ea typeface="+mn-ea"/>
                          <a:cs typeface="+mn-cs"/>
                        </a:rPr>
                        <a:t>“Semi-structured” interviews which involve a number of open ended questions based on the topic areas that the researcher wants to cover.</a:t>
                      </a:r>
                    </a:p>
                    <a:p>
                      <a:pPr marL="285750" indent="-285750">
                        <a:buFont typeface="Arial" panose="020B0604020202020204" pitchFamily="34" charset="0"/>
                        <a:buChar char="•"/>
                      </a:pPr>
                      <a:r>
                        <a:rPr lang="en-US" sz="1200" kern="1200" dirty="0">
                          <a:solidFill>
                            <a:schemeClr val="dk1"/>
                          </a:solidFill>
                          <a:effectLst/>
                          <a:latin typeface="+mn-lt"/>
                          <a:ea typeface="+mn-ea"/>
                          <a:cs typeface="+mn-cs"/>
                        </a:rPr>
                        <a:t>Allows probing</a:t>
                      </a:r>
                    </a:p>
                  </a:txBody>
                  <a:tcPr/>
                </a:tc>
                <a:extLst>
                  <a:ext uri="{0D108BD9-81ED-4DB2-BD59-A6C34878D82A}">
                    <a16:rowId xmlns:a16="http://schemas.microsoft.com/office/drawing/2014/main" val="384717083"/>
                  </a:ext>
                </a:extLst>
              </a:tr>
              <a:tr h="47281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1" kern="1200" dirty="0">
                          <a:solidFill>
                            <a:schemeClr val="dk1"/>
                          </a:solidFill>
                          <a:effectLst/>
                          <a:latin typeface="+mn-lt"/>
                          <a:ea typeface="+mn-ea"/>
                          <a:cs typeface="+mn-cs"/>
                        </a:rPr>
                        <a:t>Focus groups</a:t>
                      </a:r>
                    </a:p>
                  </a:txBody>
                  <a:tcPr/>
                </a:tc>
                <a:tc>
                  <a:txBody>
                    <a:bodyPr/>
                    <a:lstStyle/>
                    <a:p>
                      <a:pPr marL="285750" marR="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During a focus group, a group of individuals - usually 6-12 people - is brought together in a room to engage in a guided discussion of a topic.</a:t>
                      </a:r>
                    </a:p>
                  </a:txBody>
                  <a:tcPr/>
                </a:tc>
                <a:extLst>
                  <a:ext uri="{0D108BD9-81ED-4DB2-BD59-A6C34878D82A}">
                    <a16:rowId xmlns:a16="http://schemas.microsoft.com/office/drawing/2014/main" val="4100955898"/>
                  </a:ext>
                </a:extLst>
              </a:tr>
              <a:tr h="782989">
                <a:tc>
                  <a:txBody>
                    <a:bodyPr/>
                    <a:lstStyle/>
                    <a:p>
                      <a:r>
                        <a:rPr lang="en-US" sz="1400" b="1" kern="1200" dirty="0">
                          <a:solidFill>
                            <a:schemeClr val="dk1"/>
                          </a:solidFill>
                          <a:effectLst/>
                          <a:latin typeface="+mn-lt"/>
                          <a:ea typeface="+mn-ea"/>
                          <a:cs typeface="+mn-cs"/>
                        </a:rPr>
                        <a:t>Observation</a:t>
                      </a:r>
                    </a:p>
                  </a:txBody>
                  <a:tcPr/>
                </a:tc>
                <a:tc>
                  <a:txBody>
                    <a:bodyPr/>
                    <a:lstStyle/>
                    <a:p>
                      <a:pPr marL="285750" marR="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Technique that can be used when data cannot be collected through other means, or those collected through other means are of limited value or are difficult to validate. </a:t>
                      </a:r>
                    </a:p>
                    <a:p>
                      <a:pPr marL="285750" marR="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For example, in interviews participants may be asked about how they behave in certain situations but there is no guarantee that they actually do what they say they do. Observing them in those situations is more valid: it is possible to see how they actually behave.</a:t>
                      </a:r>
                    </a:p>
                  </a:txBody>
                  <a:tcPr/>
                </a:tc>
                <a:extLst>
                  <a:ext uri="{0D108BD9-81ED-4DB2-BD59-A6C34878D82A}">
                    <a16:rowId xmlns:a16="http://schemas.microsoft.com/office/drawing/2014/main" val="1901379138"/>
                  </a:ext>
                </a:extLst>
              </a:tr>
              <a:tr h="70029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1" i="0" u="none" strike="noStrike" kern="1200" dirty="0">
                          <a:solidFill>
                            <a:schemeClr val="dk1"/>
                          </a:solidFill>
                          <a:effectLst/>
                          <a:latin typeface="+mn-lt"/>
                          <a:ea typeface="+mn-ea"/>
                          <a:cs typeface="+mn-cs"/>
                        </a:rPr>
                        <a:t>Collection of documented material such as letters, diaries, photographs</a:t>
                      </a:r>
                    </a:p>
                  </a:txBody>
                  <a:tcPr/>
                </a:tc>
                <a:tc>
                  <a:txBody>
                    <a:bodyPr/>
                    <a:lstStyle/>
                    <a:p>
                      <a:pPr marL="285750" indent="-285750">
                        <a:buFont typeface="Arial" panose="020B0604020202020204" pitchFamily="34" charset="0"/>
                        <a:buChar char="•"/>
                      </a:pPr>
                      <a:r>
                        <a:rPr lang="en-US" sz="1200" kern="1200" dirty="0">
                          <a:solidFill>
                            <a:schemeClr val="dk1"/>
                          </a:solidFill>
                          <a:latin typeface="+mn-lt"/>
                          <a:ea typeface="+mn-ea"/>
                          <a:cs typeface="+mn-cs"/>
                        </a:rPr>
                        <a:t>These can be particularly useful in trying to understand the philosophy of an organization as may be required in ethnography. </a:t>
                      </a:r>
                    </a:p>
                  </a:txBody>
                  <a:tcPr/>
                </a:tc>
                <a:extLst>
                  <a:ext uri="{0D108BD9-81ED-4DB2-BD59-A6C34878D82A}">
                    <a16:rowId xmlns:a16="http://schemas.microsoft.com/office/drawing/2014/main" val="1653624002"/>
                  </a:ext>
                </a:extLst>
              </a:tr>
              <a:tr h="1179940">
                <a:tc>
                  <a:txBody>
                    <a:bodyPr/>
                    <a:lstStyle/>
                    <a:p>
                      <a:r>
                        <a:rPr lang="en-US" sz="1400" b="1" kern="1200" dirty="0">
                          <a:solidFill>
                            <a:schemeClr val="dk1"/>
                          </a:solidFill>
                          <a:effectLst/>
                          <a:latin typeface="+mn-lt"/>
                          <a:ea typeface="+mn-ea"/>
                          <a:cs typeface="+mn-cs"/>
                        </a:rPr>
                        <a:t>Open ended questions in questionnaires</a:t>
                      </a:r>
                    </a:p>
                  </a:txBody>
                  <a:tcPr/>
                </a:tc>
                <a:tc>
                  <a:txBody>
                    <a:bodyPr/>
                    <a:lstStyle/>
                    <a:p>
                      <a:pPr marL="285750" marR="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Open ended questions, responses to which are to be analyzed qualitatively, may be included in questionnaires even though the majority of the </a:t>
                      </a:r>
                      <a:r>
                        <a:rPr lang="en-US" sz="1200" kern="1200" dirty="0">
                          <a:solidFill>
                            <a:schemeClr val="dk1"/>
                          </a:solidFill>
                          <a:latin typeface="+mn-lt"/>
                          <a:ea typeface="+mn-ea"/>
                          <a:cs typeface="+mn-cs"/>
                        </a:rPr>
                        <a:t>questionnaire will generate quantitative data.</a:t>
                      </a:r>
                    </a:p>
                    <a:p>
                      <a:pPr marL="285750" marR="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dk1"/>
                          </a:solidFill>
                          <a:latin typeface="+mn-lt"/>
                          <a:ea typeface="+mn-ea"/>
                          <a:cs typeface="+mn-cs"/>
                        </a:rPr>
                        <a:t>The open ended questions usually require that responses, which reflect the opinions of the respondents, be written in blank spaces. </a:t>
                      </a:r>
                    </a:p>
                    <a:p>
                      <a:pPr marL="285750" marR="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dk1"/>
                          </a:solidFill>
                          <a:latin typeface="+mn-lt"/>
                          <a:ea typeface="+mn-ea"/>
                          <a:cs typeface="+mn-cs"/>
                        </a:rPr>
                        <a:t>This form of data may give useful guidance to a researcher planning an interview or focus group study.</a:t>
                      </a:r>
                    </a:p>
                  </a:txBody>
                  <a:tcPr/>
                </a:tc>
                <a:extLst>
                  <a:ext uri="{0D108BD9-81ED-4DB2-BD59-A6C34878D82A}">
                    <a16:rowId xmlns:a16="http://schemas.microsoft.com/office/drawing/2014/main" val="906994182"/>
                  </a:ext>
                </a:extLst>
              </a:tr>
            </a:tbl>
          </a:graphicData>
        </a:graphic>
      </p:graphicFrame>
    </p:spTree>
    <p:extLst>
      <p:ext uri="{BB962C8B-B14F-4D97-AF65-F5344CB8AC3E}">
        <p14:creationId xmlns:p14="http://schemas.microsoft.com/office/powerpoint/2010/main" val="20099418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9"/>
          </p:nvPr>
        </p:nvSpPr>
        <p:spPr>
          <a:xfrm>
            <a:off x="1096510" y="1446422"/>
            <a:ext cx="1270492" cy="2352328"/>
          </a:xfrm>
        </p:spPr>
        <p:txBody>
          <a:bodyPr/>
          <a:lstStyle/>
          <a:p>
            <a:r>
              <a:rPr lang="en-US" sz="6600" dirty="0"/>
              <a:t>3.3</a:t>
            </a:r>
          </a:p>
        </p:txBody>
      </p:sp>
      <p:sp>
        <p:nvSpPr>
          <p:cNvPr id="3" name="Text Placeholder 2"/>
          <p:cNvSpPr>
            <a:spLocks noGrp="1"/>
          </p:cNvSpPr>
          <p:nvPr>
            <p:ph type="body" sz="quarter" idx="18"/>
          </p:nvPr>
        </p:nvSpPr>
        <p:spPr>
          <a:xfrm>
            <a:off x="2174538" y="1669912"/>
            <a:ext cx="6144271" cy="1347788"/>
          </a:xfrm>
        </p:spPr>
        <p:txBody>
          <a:bodyPr/>
          <a:lstStyle/>
          <a:p>
            <a:pPr>
              <a:lnSpc>
                <a:spcPct val="120000"/>
              </a:lnSpc>
            </a:pPr>
            <a:r>
              <a:rPr lang="en-US" dirty="0">
                <a:solidFill>
                  <a:schemeClr val="tx1">
                    <a:lumMod val="75000"/>
                  </a:schemeClr>
                </a:solidFill>
                <a:latin typeface="Arial"/>
                <a:cs typeface="Arial"/>
              </a:rPr>
              <a:t>Qualitative Studies: Sampling</a:t>
            </a:r>
            <a:endParaRPr lang="en-US" sz="2800" dirty="0">
              <a:latin typeface="Microsoft Sans Serif"/>
              <a:cs typeface="Microsoft Sans Serif"/>
            </a:endParaRPr>
          </a:p>
        </p:txBody>
      </p:sp>
    </p:spTree>
    <p:extLst>
      <p:ext uri="{BB962C8B-B14F-4D97-AF65-F5344CB8AC3E}">
        <p14:creationId xmlns:p14="http://schemas.microsoft.com/office/powerpoint/2010/main" val="21757860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2E89CC8-DCF4-464C-9BD3-B8E73876C261}"/>
              </a:ext>
            </a:extLst>
          </p:cNvPr>
          <p:cNvSpPr>
            <a:spLocks noGrp="1"/>
          </p:cNvSpPr>
          <p:nvPr>
            <p:ph type="body" sz="quarter" idx="10"/>
          </p:nvPr>
        </p:nvSpPr>
        <p:spPr>
          <a:xfrm>
            <a:off x="415807" y="802923"/>
            <a:ext cx="8494016" cy="4125914"/>
          </a:xfrm>
        </p:spPr>
        <p:txBody>
          <a:bodyPr>
            <a:normAutofit lnSpcReduction="10000"/>
          </a:bodyPr>
          <a:lstStyle/>
          <a:p>
            <a:pPr marL="457200" indent="-457200" algn="l">
              <a:buFont typeface="Arial" panose="020B0604020202020204" pitchFamily="34" charset="0"/>
              <a:buChar char="•"/>
            </a:pPr>
            <a:r>
              <a:rPr lang="en-US" sz="2200" dirty="0">
                <a:latin typeface="+mn-lt"/>
              </a:rPr>
              <a:t>In qualitative research, only a sample (that is, a subset) of a population is selected for any given study. </a:t>
            </a:r>
          </a:p>
          <a:p>
            <a:pPr marL="457200" indent="-457200" algn="l">
              <a:buFont typeface="Arial" panose="020B0604020202020204" pitchFamily="34" charset="0"/>
              <a:buChar char="•"/>
            </a:pPr>
            <a:endParaRPr lang="en-US" sz="2200" dirty="0">
              <a:latin typeface="+mn-lt"/>
            </a:endParaRPr>
          </a:p>
          <a:p>
            <a:pPr marL="457200" indent="-457200" algn="l">
              <a:buFont typeface="Arial" panose="020B0604020202020204" pitchFamily="34" charset="0"/>
              <a:buChar char="•"/>
            </a:pPr>
            <a:r>
              <a:rPr lang="en-US" sz="2200" dirty="0">
                <a:latin typeface="+mn-lt"/>
              </a:rPr>
              <a:t>The study’s </a:t>
            </a:r>
            <a:r>
              <a:rPr lang="en-US" sz="2200" u="sng" dirty="0">
                <a:latin typeface="+mn-lt"/>
              </a:rPr>
              <a:t>research objective</a:t>
            </a:r>
            <a:r>
              <a:rPr lang="en-US" sz="2200" dirty="0">
                <a:latin typeface="+mn-lt"/>
              </a:rPr>
              <a:t>s and the </a:t>
            </a:r>
            <a:r>
              <a:rPr lang="en-US" sz="2200" u="sng" dirty="0">
                <a:latin typeface="+mn-lt"/>
              </a:rPr>
              <a:t>characteristics of the study population</a:t>
            </a:r>
            <a:r>
              <a:rPr lang="en-US" sz="2200" dirty="0">
                <a:latin typeface="+mn-lt"/>
              </a:rPr>
              <a:t> (such as size and diversity) </a:t>
            </a:r>
            <a:r>
              <a:rPr lang="en-US" sz="2200" dirty="0">
                <a:solidFill>
                  <a:srgbClr val="FF0000"/>
                </a:solidFill>
                <a:latin typeface="+mn-lt"/>
              </a:rPr>
              <a:t>determine which and how many people to select. </a:t>
            </a:r>
          </a:p>
          <a:p>
            <a:pPr marL="457200" indent="-457200" algn="l">
              <a:buFont typeface="Arial" panose="020B0604020202020204" pitchFamily="34" charset="0"/>
              <a:buChar char="•"/>
            </a:pPr>
            <a:endParaRPr lang="en-US" sz="2200" dirty="0">
              <a:solidFill>
                <a:srgbClr val="FF0000"/>
              </a:solidFill>
              <a:latin typeface="+mn-lt"/>
            </a:endParaRPr>
          </a:p>
          <a:p>
            <a:pPr marL="457200" indent="-457200" algn="l">
              <a:buFont typeface="Arial" panose="020B0604020202020204" pitchFamily="34" charset="0"/>
              <a:buChar char="•"/>
            </a:pPr>
            <a:r>
              <a:rPr lang="en-US" sz="2200" dirty="0">
                <a:solidFill>
                  <a:schemeClr val="accent1"/>
                </a:solidFill>
                <a:latin typeface="+mn-lt"/>
              </a:rPr>
              <a:t>The three most common sampling methods:</a:t>
            </a:r>
          </a:p>
          <a:p>
            <a:pPr marL="1200150" lvl="1" indent="-457200"/>
            <a:r>
              <a:rPr lang="en-US" sz="2200" dirty="0">
                <a:solidFill>
                  <a:schemeClr val="accent1"/>
                </a:solidFill>
                <a:latin typeface="+mn-lt"/>
              </a:rPr>
              <a:t>Purposive sampling </a:t>
            </a:r>
          </a:p>
          <a:p>
            <a:pPr marL="1200150" lvl="1" indent="-457200"/>
            <a:r>
              <a:rPr lang="en-US" sz="2200" dirty="0">
                <a:latin typeface="+mn-lt"/>
              </a:rPr>
              <a:t>Quota sampling </a:t>
            </a:r>
          </a:p>
          <a:p>
            <a:pPr marL="1200150" lvl="1" indent="-457200"/>
            <a:r>
              <a:rPr lang="en-US" sz="2200" dirty="0">
                <a:latin typeface="+mn-lt"/>
              </a:rPr>
              <a:t>Snowball sampling </a:t>
            </a:r>
          </a:p>
          <a:p>
            <a:pPr marL="1200150" lvl="1" indent="-457200"/>
            <a:endParaRPr lang="en-US" dirty="0">
              <a:solidFill>
                <a:schemeClr val="accent1"/>
              </a:solidFill>
            </a:endParaRPr>
          </a:p>
          <a:p>
            <a:pPr marL="1200150" lvl="1" indent="-457200"/>
            <a:endParaRPr lang="en-US" dirty="0">
              <a:solidFill>
                <a:schemeClr val="accent1"/>
              </a:solidFill>
            </a:endParaRPr>
          </a:p>
          <a:p>
            <a:pPr marL="457200" indent="-457200" algn="l">
              <a:buFont typeface="Arial" panose="020B0604020202020204" pitchFamily="34" charset="0"/>
              <a:buChar char="•"/>
            </a:pPr>
            <a:endParaRPr lang="en-US" dirty="0"/>
          </a:p>
          <a:p>
            <a:pPr marL="457200" indent="-457200" algn="l">
              <a:buFont typeface="Arial" panose="020B0604020202020204" pitchFamily="34" charset="0"/>
              <a:buChar char="•"/>
            </a:pPr>
            <a:endParaRPr lang="en-US" dirty="0"/>
          </a:p>
          <a:p>
            <a:pPr marL="457200" indent="-457200" algn="l">
              <a:buFont typeface="Arial" panose="020B0604020202020204" pitchFamily="34" charset="0"/>
              <a:buChar char="•"/>
            </a:pPr>
            <a:endParaRPr lang="en-US" dirty="0"/>
          </a:p>
        </p:txBody>
      </p:sp>
    </p:spTree>
    <p:extLst>
      <p:ext uri="{BB962C8B-B14F-4D97-AF65-F5344CB8AC3E}">
        <p14:creationId xmlns:p14="http://schemas.microsoft.com/office/powerpoint/2010/main" val="7357903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699C3C58-42D8-E444-A8C7-2F3F1E4110B0}"/>
              </a:ext>
            </a:extLst>
          </p:cNvPr>
          <p:cNvGraphicFramePr>
            <a:graphicFrameLocks noGrp="1"/>
          </p:cNvGraphicFramePr>
          <p:nvPr>
            <p:extLst>
              <p:ext uri="{D42A27DB-BD31-4B8C-83A1-F6EECF244321}">
                <p14:modId xmlns:p14="http://schemas.microsoft.com/office/powerpoint/2010/main" val="3982538738"/>
              </p:ext>
            </p:extLst>
          </p:nvPr>
        </p:nvGraphicFramePr>
        <p:xfrm>
          <a:off x="200722" y="211872"/>
          <a:ext cx="8798312" cy="4103649"/>
        </p:xfrm>
        <a:graphic>
          <a:graphicData uri="http://schemas.openxmlformats.org/drawingml/2006/table">
            <a:tbl>
              <a:tblPr firstRow="1" bandRow="1">
                <a:tableStyleId>{5C22544A-7EE6-4342-B048-85BDC9FD1C3A}</a:tableStyleId>
              </a:tblPr>
              <a:tblGrid>
                <a:gridCol w="1852276">
                  <a:extLst>
                    <a:ext uri="{9D8B030D-6E8A-4147-A177-3AD203B41FA5}">
                      <a16:colId xmlns:a16="http://schemas.microsoft.com/office/drawing/2014/main" val="3416891839"/>
                    </a:ext>
                  </a:extLst>
                </a:gridCol>
                <a:gridCol w="6946036">
                  <a:extLst>
                    <a:ext uri="{9D8B030D-6E8A-4147-A177-3AD203B41FA5}">
                      <a16:colId xmlns:a16="http://schemas.microsoft.com/office/drawing/2014/main" val="2305808732"/>
                    </a:ext>
                  </a:extLst>
                </a:gridCol>
              </a:tblGrid>
              <a:tr h="390419">
                <a:tc>
                  <a:txBody>
                    <a:bodyPr/>
                    <a:lstStyle/>
                    <a:p>
                      <a:r>
                        <a:rPr lang="en-US" sz="1400" b="1" dirty="0"/>
                        <a:t>Sampling Method</a:t>
                      </a:r>
                    </a:p>
                  </a:txBody>
                  <a:tcPr/>
                </a:tc>
                <a:tc>
                  <a:txBody>
                    <a:bodyPr/>
                    <a:lstStyle/>
                    <a:p>
                      <a:r>
                        <a:rPr lang="en-US" sz="1400" dirty="0"/>
                        <a:t>Features</a:t>
                      </a:r>
                    </a:p>
                  </a:txBody>
                  <a:tcPr/>
                </a:tc>
                <a:extLst>
                  <a:ext uri="{0D108BD9-81ED-4DB2-BD59-A6C34878D82A}">
                    <a16:rowId xmlns:a16="http://schemas.microsoft.com/office/drawing/2014/main" val="2722511421"/>
                  </a:ext>
                </a:extLst>
              </a:tr>
              <a:tr h="144684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1" dirty="0"/>
                        <a:t>Purposive sampling </a:t>
                      </a:r>
                    </a:p>
                  </a:txBody>
                  <a:tcPr/>
                </a:tc>
                <a:tc>
                  <a:txBody>
                    <a:bodyPr/>
                    <a:lstStyle/>
                    <a:p>
                      <a:pPr marL="285750" indent="-285750">
                        <a:buFont typeface="Arial" panose="020B0604020202020204" pitchFamily="34" charset="0"/>
                        <a:buChar char="•"/>
                      </a:pPr>
                      <a:r>
                        <a:rPr lang="en-US" sz="1400" kern="1200" dirty="0">
                          <a:solidFill>
                            <a:schemeClr val="dk1"/>
                          </a:solidFill>
                          <a:effectLst/>
                          <a:latin typeface="+mn-lt"/>
                          <a:ea typeface="+mn-ea"/>
                          <a:cs typeface="+mn-cs"/>
                        </a:rPr>
                        <a:t>It groups participants according to </a:t>
                      </a:r>
                      <a:r>
                        <a:rPr lang="en-US" sz="1400" kern="1200" dirty="0">
                          <a:solidFill>
                            <a:srgbClr val="FF0000"/>
                          </a:solidFill>
                          <a:effectLst/>
                          <a:latin typeface="+mn-lt"/>
                          <a:ea typeface="+mn-ea"/>
                          <a:cs typeface="+mn-cs"/>
                        </a:rPr>
                        <a:t>preselected criteria relevant to a particular research question</a:t>
                      </a:r>
                      <a:r>
                        <a:rPr lang="en-US" sz="1400" kern="1200" dirty="0">
                          <a:solidFill>
                            <a:schemeClr val="dk1"/>
                          </a:solidFill>
                          <a:effectLst/>
                          <a:latin typeface="+mn-lt"/>
                          <a:ea typeface="+mn-ea"/>
                          <a:cs typeface="+mn-cs"/>
                        </a:rPr>
                        <a:t> (for example, HIV-positive women in Capital City).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1200" dirty="0">
                          <a:solidFill>
                            <a:schemeClr val="dk1"/>
                          </a:solidFill>
                          <a:effectLst/>
                          <a:latin typeface="+mn-lt"/>
                          <a:ea typeface="+mn-ea"/>
                          <a:cs typeface="+mn-cs"/>
                        </a:rPr>
                        <a:t>Sample size depends on the resources and time available, as well as the study’s objectives.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1200" dirty="0">
                          <a:solidFill>
                            <a:schemeClr val="dk1"/>
                          </a:solidFill>
                          <a:effectLst/>
                          <a:latin typeface="+mn-lt"/>
                          <a:ea typeface="+mn-ea"/>
                          <a:cs typeface="+mn-cs"/>
                        </a:rPr>
                        <a:t>Purposive sample sizes are often determined on the basis of theoretical saturation.</a:t>
                      </a:r>
                      <a:endParaRPr lang="en-US" sz="1400" dirty="0"/>
                    </a:p>
                  </a:txBody>
                  <a:tcPr/>
                </a:tc>
                <a:extLst>
                  <a:ext uri="{0D108BD9-81ED-4DB2-BD59-A6C34878D82A}">
                    <a16:rowId xmlns:a16="http://schemas.microsoft.com/office/drawing/2014/main" val="384717083"/>
                  </a:ext>
                </a:extLst>
              </a:tr>
              <a:tr h="135224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1" dirty="0"/>
                        <a:t>Quota sampling* </a:t>
                      </a:r>
                    </a:p>
                  </a:txBody>
                  <a:tcPr/>
                </a:tc>
                <a:tc>
                  <a:txBody>
                    <a:bodyPr/>
                    <a:lstStyle/>
                    <a:p>
                      <a:pPr marL="285750" indent="-285750">
                        <a:buFont typeface="Arial" panose="020B0604020202020204" pitchFamily="34" charset="0"/>
                        <a:buChar char="•"/>
                      </a:pPr>
                      <a:r>
                        <a:rPr lang="en-US" sz="1400" kern="1200" dirty="0">
                          <a:solidFill>
                            <a:schemeClr val="dk1"/>
                          </a:solidFill>
                          <a:effectLst/>
                          <a:latin typeface="+mn-lt"/>
                          <a:ea typeface="+mn-ea"/>
                          <a:cs typeface="+mn-cs"/>
                        </a:rPr>
                        <a:t>Sometimes considered a type of purposive sampling.</a:t>
                      </a:r>
                    </a:p>
                    <a:p>
                      <a:pPr marL="285750" indent="-285750">
                        <a:buFont typeface="Arial" panose="020B0604020202020204" pitchFamily="34" charset="0"/>
                        <a:buChar char="•"/>
                      </a:pPr>
                      <a:r>
                        <a:rPr lang="en-US" sz="1400" kern="1200" dirty="0">
                          <a:solidFill>
                            <a:schemeClr val="dk1"/>
                          </a:solidFill>
                          <a:effectLst/>
                          <a:latin typeface="+mn-lt"/>
                          <a:ea typeface="+mn-ea"/>
                          <a:cs typeface="+mn-cs"/>
                        </a:rPr>
                        <a:t>In quota sampling, we decide while designing the study how many people with which characteristics to include as participants.</a:t>
                      </a:r>
                    </a:p>
                    <a:p>
                      <a:pPr marL="285750" indent="-285750">
                        <a:buFont typeface="Arial" panose="020B0604020202020204" pitchFamily="34" charset="0"/>
                        <a:buChar char="•"/>
                      </a:pPr>
                      <a:r>
                        <a:rPr lang="en-US" sz="1400" kern="1200" dirty="0">
                          <a:solidFill>
                            <a:schemeClr val="dk1"/>
                          </a:solidFill>
                          <a:effectLst/>
                          <a:latin typeface="+mn-lt"/>
                          <a:ea typeface="+mn-ea"/>
                          <a:cs typeface="+mn-cs"/>
                        </a:rPr>
                        <a:t>Characteristics might include age, place of residence, gender, profession, marital status, use of a particular contraceptive method, HIV status, etc. </a:t>
                      </a:r>
                      <a:endParaRPr lang="en-US" sz="1400" dirty="0"/>
                    </a:p>
                  </a:txBody>
                  <a:tcPr/>
                </a:tc>
                <a:extLst>
                  <a:ext uri="{0D108BD9-81ED-4DB2-BD59-A6C34878D82A}">
                    <a16:rowId xmlns:a16="http://schemas.microsoft.com/office/drawing/2014/main" val="4100955898"/>
                  </a:ext>
                </a:extLst>
              </a:tr>
              <a:tr h="9141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1" dirty="0"/>
                        <a:t>Snowball sampling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400" b="1" dirty="0"/>
                    </a:p>
                  </a:txBody>
                  <a:tcPr/>
                </a:tc>
                <a:tc>
                  <a:txBody>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t>Participants or informants with whom contact has already been made use their social networks to refer the researcher to other people who could potentially participate in or contribute to the study. (</a:t>
                      </a:r>
                      <a:r>
                        <a:rPr lang="en-US" sz="1400" u="sng" dirty="0">
                          <a:solidFill>
                            <a:srgbClr val="FF0000"/>
                          </a:solidFill>
                        </a:rPr>
                        <a:t>Gatekeepers!</a:t>
                      </a:r>
                      <a:r>
                        <a:rPr lang="en-US" sz="1400" dirty="0"/>
                        <a:t>)</a:t>
                      </a:r>
                    </a:p>
                  </a:txBody>
                  <a:tcPr/>
                </a:tc>
                <a:extLst>
                  <a:ext uri="{0D108BD9-81ED-4DB2-BD59-A6C34878D82A}">
                    <a16:rowId xmlns:a16="http://schemas.microsoft.com/office/drawing/2014/main" val="1901379138"/>
                  </a:ext>
                </a:extLst>
              </a:tr>
            </a:tbl>
          </a:graphicData>
        </a:graphic>
      </p:graphicFrame>
      <p:sp>
        <p:nvSpPr>
          <p:cNvPr id="2" name="TextBox 1">
            <a:extLst>
              <a:ext uri="{FF2B5EF4-FFF2-40B4-BE49-F238E27FC236}">
                <a16:creationId xmlns:a16="http://schemas.microsoft.com/office/drawing/2014/main" id="{1037E9C8-8919-E446-A87E-044EEBC30E72}"/>
              </a:ext>
            </a:extLst>
          </p:cNvPr>
          <p:cNvSpPr txBox="1"/>
          <p:nvPr/>
        </p:nvSpPr>
        <p:spPr>
          <a:xfrm>
            <a:off x="289931" y="4463416"/>
            <a:ext cx="8508380" cy="523220"/>
          </a:xfrm>
          <a:prstGeom prst="rect">
            <a:avLst/>
          </a:prstGeom>
          <a:noFill/>
        </p:spPr>
        <p:txBody>
          <a:bodyPr wrap="square" rtlCol="0">
            <a:spAutoFit/>
          </a:bodyPr>
          <a:lstStyle/>
          <a:p>
            <a:r>
              <a:rPr lang="en-US" sz="1400" dirty="0"/>
              <a:t>*quota sampling is more specific with respect to sizes and proportions of subsamples, with subgroups chosen to reflect corresponding proportions in the population </a:t>
            </a:r>
          </a:p>
        </p:txBody>
      </p:sp>
    </p:spTree>
    <p:extLst>
      <p:ext uri="{BB962C8B-B14F-4D97-AF65-F5344CB8AC3E}">
        <p14:creationId xmlns:p14="http://schemas.microsoft.com/office/powerpoint/2010/main" val="11081772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2E89CC8-DCF4-464C-9BD3-B8E73876C261}"/>
              </a:ext>
            </a:extLst>
          </p:cNvPr>
          <p:cNvSpPr>
            <a:spLocks noGrp="1"/>
          </p:cNvSpPr>
          <p:nvPr>
            <p:ph type="body" sz="quarter" idx="10"/>
          </p:nvPr>
        </p:nvSpPr>
        <p:spPr>
          <a:xfrm>
            <a:off x="337750" y="780623"/>
            <a:ext cx="8494016" cy="4125914"/>
          </a:xfrm>
        </p:spPr>
        <p:txBody>
          <a:bodyPr>
            <a:normAutofit lnSpcReduction="10000"/>
          </a:bodyPr>
          <a:lstStyle/>
          <a:p>
            <a:pPr marL="457200" indent="-457200" algn="l">
              <a:buFont typeface="Arial" panose="020B0604020202020204" pitchFamily="34" charset="0"/>
              <a:buChar char="•"/>
            </a:pPr>
            <a:r>
              <a:rPr lang="en-US" sz="2200" dirty="0">
                <a:latin typeface="+mn-lt"/>
              </a:rPr>
              <a:t>Ideally this will occur when you have reached </a:t>
            </a:r>
            <a:r>
              <a:rPr lang="en-US" sz="2200" u="sng" dirty="0">
                <a:solidFill>
                  <a:srgbClr val="FF0000"/>
                </a:solidFill>
                <a:latin typeface="+mn-lt"/>
              </a:rPr>
              <a:t>theoretical saturation </a:t>
            </a:r>
          </a:p>
          <a:p>
            <a:pPr algn="l"/>
            <a:endParaRPr lang="en-US" sz="2200" dirty="0">
              <a:latin typeface="+mn-lt"/>
            </a:endParaRPr>
          </a:p>
          <a:p>
            <a:pPr marL="457200" indent="-457200" algn="l">
              <a:buFont typeface="Arial" panose="020B0604020202020204" pitchFamily="34" charset="0"/>
              <a:buChar char="•"/>
            </a:pPr>
            <a:r>
              <a:rPr lang="en-US" sz="2200" dirty="0">
                <a:latin typeface="+mn-lt"/>
              </a:rPr>
              <a:t>Theoretical saturation: occurs when new data from new cases do not contribute to the development of emerging theory even after you have tried to ensure that your new cases are those most likely to extend or challenge your ideas</a:t>
            </a:r>
          </a:p>
          <a:p>
            <a:pPr algn="l"/>
            <a:endParaRPr lang="en-US" sz="2200" dirty="0">
              <a:latin typeface="+mn-lt"/>
            </a:endParaRPr>
          </a:p>
          <a:p>
            <a:pPr marL="457200" indent="-457200" algn="l">
              <a:buFont typeface="Arial" panose="020B0604020202020204" pitchFamily="34" charset="0"/>
              <a:buChar char="•"/>
            </a:pPr>
            <a:r>
              <a:rPr lang="en-US" sz="2200" dirty="0">
                <a:latin typeface="+mn-lt"/>
              </a:rPr>
              <a:t>In practice, if you are applying for funding for a study, you will need to specify how many participants you are likely to need. Theoretical saturation will probably be reached after 20-60 interviews</a:t>
            </a:r>
          </a:p>
          <a:p>
            <a:pPr marL="457200" indent="-457200" algn="l">
              <a:buFont typeface="Arial" panose="020B0604020202020204" pitchFamily="34" charset="0"/>
              <a:buChar char="•"/>
            </a:pPr>
            <a:endParaRPr lang="en-US" dirty="0"/>
          </a:p>
          <a:p>
            <a:pPr marL="457200" indent="-457200" algn="l">
              <a:buFont typeface="Arial" panose="020B0604020202020204" pitchFamily="34" charset="0"/>
              <a:buChar char="•"/>
            </a:pPr>
            <a:endParaRPr lang="en-US" dirty="0"/>
          </a:p>
          <a:p>
            <a:pPr marL="457200" indent="-457200" algn="l">
              <a:buFont typeface="Arial" panose="020B0604020202020204" pitchFamily="34" charset="0"/>
              <a:buChar char="•"/>
            </a:pPr>
            <a:endParaRPr lang="en-US" dirty="0"/>
          </a:p>
          <a:p>
            <a:pPr marL="457200" indent="-457200" algn="l">
              <a:buFont typeface="Arial" panose="020B0604020202020204" pitchFamily="34" charset="0"/>
              <a:buChar char="•"/>
            </a:pPr>
            <a:endParaRPr lang="en-US" dirty="0"/>
          </a:p>
        </p:txBody>
      </p:sp>
      <p:sp>
        <p:nvSpPr>
          <p:cNvPr id="3" name="TextBox 2">
            <a:extLst>
              <a:ext uri="{FF2B5EF4-FFF2-40B4-BE49-F238E27FC236}">
                <a16:creationId xmlns:a16="http://schemas.microsoft.com/office/drawing/2014/main" id="{35C62B8D-FAFB-9D47-B940-53168659A574}"/>
              </a:ext>
            </a:extLst>
          </p:cNvPr>
          <p:cNvSpPr txBox="1"/>
          <p:nvPr/>
        </p:nvSpPr>
        <p:spPr>
          <a:xfrm>
            <a:off x="178420" y="100361"/>
            <a:ext cx="8129239" cy="400110"/>
          </a:xfrm>
          <a:prstGeom prst="rect">
            <a:avLst/>
          </a:prstGeom>
          <a:noFill/>
        </p:spPr>
        <p:txBody>
          <a:bodyPr wrap="square" rtlCol="0">
            <a:spAutoFit/>
          </a:bodyPr>
          <a:lstStyle/>
          <a:p>
            <a:r>
              <a:rPr lang="en-US" sz="2000" b="1" dirty="0"/>
              <a:t>How do you know when you have an adequate sample?</a:t>
            </a:r>
          </a:p>
        </p:txBody>
      </p:sp>
    </p:spTree>
    <p:extLst>
      <p:ext uri="{BB962C8B-B14F-4D97-AF65-F5344CB8AC3E}">
        <p14:creationId xmlns:p14="http://schemas.microsoft.com/office/powerpoint/2010/main" val="3791509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9"/>
          </p:nvPr>
        </p:nvSpPr>
        <p:spPr/>
        <p:txBody>
          <a:bodyPr/>
          <a:lstStyle/>
          <a:p>
            <a:r>
              <a:rPr lang="en-US" dirty="0"/>
              <a:t>4</a:t>
            </a:r>
          </a:p>
        </p:txBody>
      </p:sp>
      <p:sp>
        <p:nvSpPr>
          <p:cNvPr id="3" name="Text Placeholder 2"/>
          <p:cNvSpPr>
            <a:spLocks noGrp="1"/>
          </p:cNvSpPr>
          <p:nvPr>
            <p:ph type="body" sz="quarter" idx="18"/>
          </p:nvPr>
        </p:nvSpPr>
        <p:spPr>
          <a:xfrm>
            <a:off x="2207991" y="1770272"/>
            <a:ext cx="6144271" cy="1347788"/>
          </a:xfrm>
        </p:spPr>
        <p:txBody>
          <a:bodyPr/>
          <a:lstStyle/>
          <a:p>
            <a:pPr>
              <a:lnSpc>
                <a:spcPct val="120000"/>
              </a:lnSpc>
            </a:pPr>
            <a:r>
              <a:rPr lang="en-US" sz="3200" dirty="0">
                <a:solidFill>
                  <a:schemeClr val="tx1">
                    <a:lumMod val="75000"/>
                  </a:schemeClr>
                </a:solidFill>
                <a:latin typeface="Arial"/>
                <a:cs typeface="Arial"/>
              </a:rPr>
              <a:t>How to conduct a qualitative study?</a:t>
            </a:r>
            <a:endParaRPr lang="en-US" sz="2400" dirty="0">
              <a:latin typeface="Microsoft Sans Serif"/>
              <a:cs typeface="Microsoft Sans Serif"/>
            </a:endParaRPr>
          </a:p>
        </p:txBody>
      </p:sp>
    </p:spTree>
    <p:extLst>
      <p:ext uri="{BB962C8B-B14F-4D97-AF65-F5344CB8AC3E}">
        <p14:creationId xmlns:p14="http://schemas.microsoft.com/office/powerpoint/2010/main" val="33146239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79E28FE6-7295-1D43-800F-F12100204374}"/>
              </a:ext>
            </a:extLst>
          </p:cNvPr>
          <p:cNvGraphicFramePr/>
          <p:nvPr>
            <p:extLst>
              <p:ext uri="{D42A27DB-BD31-4B8C-83A1-F6EECF244321}">
                <p14:modId xmlns:p14="http://schemas.microsoft.com/office/powerpoint/2010/main" val="3829837461"/>
              </p:ext>
            </p:extLst>
          </p:nvPr>
        </p:nvGraphicFramePr>
        <p:xfrm>
          <a:off x="2488017" y="276445"/>
          <a:ext cx="6475229" cy="45294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EA3BB3E2-DF13-2349-8A8D-B027C624916B}"/>
              </a:ext>
            </a:extLst>
          </p:cNvPr>
          <p:cNvSpPr txBox="1"/>
          <p:nvPr/>
        </p:nvSpPr>
        <p:spPr>
          <a:xfrm>
            <a:off x="148681" y="713677"/>
            <a:ext cx="2226529" cy="1569660"/>
          </a:xfrm>
          <a:prstGeom prst="rect">
            <a:avLst/>
          </a:prstGeom>
          <a:noFill/>
        </p:spPr>
        <p:txBody>
          <a:bodyPr wrap="square" rtlCol="0">
            <a:spAutoFit/>
          </a:bodyPr>
          <a:lstStyle/>
          <a:p>
            <a:r>
              <a:rPr lang="en-US" sz="2400" b="1" dirty="0"/>
              <a:t>Steps in conducting a qualitative study</a:t>
            </a:r>
          </a:p>
        </p:txBody>
      </p:sp>
      <p:sp>
        <p:nvSpPr>
          <p:cNvPr id="4" name="5-Point Star 3">
            <a:extLst>
              <a:ext uri="{FF2B5EF4-FFF2-40B4-BE49-F238E27FC236}">
                <a16:creationId xmlns:a16="http://schemas.microsoft.com/office/drawing/2014/main" id="{C5BAA0CC-9241-F147-8C2E-391AF05EF680}"/>
              </a:ext>
            </a:extLst>
          </p:cNvPr>
          <p:cNvSpPr/>
          <p:nvPr/>
        </p:nvSpPr>
        <p:spPr>
          <a:xfrm>
            <a:off x="1974414" y="3044284"/>
            <a:ext cx="400796" cy="367990"/>
          </a:xfrm>
          <a:prstGeom prst="star5">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5-Point Star 6">
            <a:extLst>
              <a:ext uri="{FF2B5EF4-FFF2-40B4-BE49-F238E27FC236}">
                <a16:creationId xmlns:a16="http://schemas.microsoft.com/office/drawing/2014/main" id="{120B3D14-9CAA-AA43-BC0E-1B0F34AFE495}"/>
              </a:ext>
            </a:extLst>
          </p:cNvPr>
          <p:cNvSpPr/>
          <p:nvPr/>
        </p:nvSpPr>
        <p:spPr>
          <a:xfrm>
            <a:off x="1974414" y="1635512"/>
            <a:ext cx="457200" cy="382859"/>
          </a:xfrm>
          <a:prstGeom prst="star5">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137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09CAEC5F-3648-1A44-BFD8-60A3B95817C6}"/>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1118BEF1-09A2-2E48-ACEE-D81C6B981834}"/>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graphicEl>
                                              <a:dgm id="{CED69ED6-ECE1-7543-AAA8-AD01C1973A63}"/>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graphicEl>
                                              <a:dgm id="{BB217AD9-53EF-AE47-AD7F-D81EE10409F3}"/>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graphicEl>
                                              <a:dgm id="{EDDC519F-2275-8E47-BE12-8B2408846D71}"/>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graphicEl>
                                              <a:dgm id="{A37BA87F-2736-2E42-8A1B-2D3B0096CFF8}"/>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graphicEl>
                                              <a:dgm id="{3D988741-E53D-3A45-9D88-7E8E47C8D29D}"/>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Dgm bld="one"/>
        </p:bldSub>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2E89CC8-DCF4-464C-9BD3-B8E73876C261}"/>
              </a:ext>
            </a:extLst>
          </p:cNvPr>
          <p:cNvSpPr>
            <a:spLocks noGrp="1"/>
          </p:cNvSpPr>
          <p:nvPr>
            <p:ph type="body" sz="quarter" idx="10"/>
          </p:nvPr>
        </p:nvSpPr>
        <p:spPr>
          <a:xfrm>
            <a:off x="337750" y="780623"/>
            <a:ext cx="8494016" cy="4125914"/>
          </a:xfrm>
        </p:spPr>
        <p:txBody>
          <a:bodyPr>
            <a:normAutofit fontScale="92500" lnSpcReduction="10000"/>
          </a:bodyPr>
          <a:lstStyle/>
          <a:p>
            <a:pPr marL="457200" indent="-457200" algn="l">
              <a:buFont typeface="Arial" panose="020B0604020202020204" pitchFamily="34" charset="0"/>
              <a:buChar char="•"/>
            </a:pPr>
            <a:r>
              <a:rPr lang="en-US" sz="2200" dirty="0">
                <a:latin typeface="+mn-lt"/>
              </a:rPr>
              <a:t>Qualitative purpose statement and research questions:</a:t>
            </a:r>
          </a:p>
          <a:p>
            <a:pPr marL="1200150" lvl="1" indent="-457200"/>
            <a:r>
              <a:rPr lang="en-US" sz="2200" dirty="0">
                <a:latin typeface="+mn-lt"/>
              </a:rPr>
              <a:t>Broad and general</a:t>
            </a:r>
          </a:p>
          <a:p>
            <a:pPr marL="1200150" lvl="1" indent="-457200"/>
            <a:r>
              <a:rPr lang="en-US" sz="2200" dirty="0">
                <a:latin typeface="+mn-lt"/>
              </a:rPr>
              <a:t>Open ended: e.g. </a:t>
            </a:r>
            <a:r>
              <a:rPr lang="en-US" sz="2200" i="1" dirty="0">
                <a:latin typeface="+mn-lt"/>
              </a:rPr>
              <a:t>“How do students react to violence on campus?” </a:t>
            </a:r>
            <a:endParaRPr lang="en-US" sz="2200" dirty="0">
              <a:latin typeface="+mn-lt"/>
            </a:endParaRPr>
          </a:p>
          <a:p>
            <a:pPr marL="1200150" lvl="1" indent="-457200"/>
            <a:r>
              <a:rPr lang="en-US" sz="2200" dirty="0">
                <a:latin typeface="+mn-lt"/>
              </a:rPr>
              <a:t>Seek participants’ experiences. </a:t>
            </a:r>
          </a:p>
          <a:p>
            <a:pPr marL="1200150" lvl="1" indent="-457200"/>
            <a:endParaRPr lang="en-US" sz="1400" dirty="0">
              <a:latin typeface="+mn-lt"/>
            </a:endParaRPr>
          </a:p>
          <a:p>
            <a:pPr marL="1200150" lvl="1" indent="-457200"/>
            <a:endParaRPr lang="en-US" sz="1400" dirty="0">
              <a:latin typeface="+mn-lt"/>
            </a:endParaRPr>
          </a:p>
          <a:p>
            <a:pPr marL="457200" indent="-457200" algn="l">
              <a:buFont typeface="Arial" panose="020B0604020202020204" pitchFamily="34" charset="0"/>
              <a:buChar char="•"/>
            </a:pPr>
            <a:r>
              <a:rPr lang="en-US" sz="2200" dirty="0">
                <a:latin typeface="+mn-lt"/>
              </a:rPr>
              <a:t>Research purpose: </a:t>
            </a:r>
          </a:p>
          <a:p>
            <a:pPr marL="1200150" lvl="1" indent="-457200"/>
            <a:r>
              <a:rPr lang="en-US" sz="2200" dirty="0">
                <a:solidFill>
                  <a:srgbClr val="112025"/>
                </a:solidFill>
                <a:latin typeface="+mn-lt"/>
              </a:rPr>
              <a:t>The purpose of this ___________(phenomenological, grounded theory, case study, ethnographic) study is to ____________ (understand, describe, develop, discover) the __________ (central focus for the study) for ________(the unit of analysis: person, process, groups, site). </a:t>
            </a:r>
            <a:endParaRPr lang="en-US" sz="2200" dirty="0">
              <a:latin typeface="+mn-lt"/>
            </a:endParaRPr>
          </a:p>
          <a:p>
            <a:pPr marL="457200" indent="-457200" algn="l">
              <a:buFont typeface="Arial" panose="020B0604020202020204" pitchFamily="34" charset="0"/>
              <a:buChar char="•"/>
            </a:pPr>
            <a:endParaRPr lang="en-US" dirty="0"/>
          </a:p>
          <a:p>
            <a:pPr marL="457200" indent="-457200" algn="l">
              <a:buFont typeface="Arial" panose="020B0604020202020204" pitchFamily="34" charset="0"/>
              <a:buChar char="•"/>
            </a:pPr>
            <a:endParaRPr lang="en-US" dirty="0"/>
          </a:p>
          <a:p>
            <a:pPr marL="457200" indent="-457200" algn="l">
              <a:buFont typeface="Arial" panose="020B0604020202020204" pitchFamily="34" charset="0"/>
              <a:buChar char="•"/>
            </a:pPr>
            <a:endParaRPr lang="en-US" dirty="0"/>
          </a:p>
        </p:txBody>
      </p:sp>
      <p:sp>
        <p:nvSpPr>
          <p:cNvPr id="3" name="TextBox 2">
            <a:extLst>
              <a:ext uri="{FF2B5EF4-FFF2-40B4-BE49-F238E27FC236}">
                <a16:creationId xmlns:a16="http://schemas.microsoft.com/office/drawing/2014/main" id="{35C62B8D-FAFB-9D47-B940-53168659A574}"/>
              </a:ext>
            </a:extLst>
          </p:cNvPr>
          <p:cNvSpPr txBox="1"/>
          <p:nvPr/>
        </p:nvSpPr>
        <p:spPr>
          <a:xfrm>
            <a:off x="520138" y="111512"/>
            <a:ext cx="8129239" cy="400110"/>
          </a:xfrm>
          <a:prstGeom prst="rect">
            <a:avLst/>
          </a:prstGeom>
          <a:noFill/>
        </p:spPr>
        <p:txBody>
          <a:bodyPr wrap="square" rtlCol="0">
            <a:spAutoFit/>
          </a:bodyPr>
          <a:lstStyle/>
          <a:p>
            <a:pPr lvl="0"/>
            <a:r>
              <a:rPr lang="en-US" sz="2000" b="1" dirty="0">
                <a:solidFill>
                  <a:srgbClr val="112025"/>
                </a:solidFill>
              </a:rPr>
              <a:t>3- Specifying a purpose and research questions </a:t>
            </a:r>
            <a:endParaRPr lang="en-US" sz="1600" b="1" u="sng" dirty="0">
              <a:solidFill>
                <a:srgbClr val="112025"/>
              </a:solidFill>
            </a:endParaRPr>
          </a:p>
        </p:txBody>
      </p:sp>
      <p:sp>
        <p:nvSpPr>
          <p:cNvPr id="4" name="5-Point Star 3">
            <a:extLst>
              <a:ext uri="{FF2B5EF4-FFF2-40B4-BE49-F238E27FC236}">
                <a16:creationId xmlns:a16="http://schemas.microsoft.com/office/drawing/2014/main" id="{8C26E93A-CAA3-8D49-94F4-A27F49864FF8}"/>
              </a:ext>
            </a:extLst>
          </p:cNvPr>
          <p:cNvSpPr/>
          <p:nvPr/>
        </p:nvSpPr>
        <p:spPr>
          <a:xfrm>
            <a:off x="119342" y="111512"/>
            <a:ext cx="400796" cy="367990"/>
          </a:xfrm>
          <a:prstGeom prst="star5">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570598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0E3D92C-F130-124F-9AB0-F6CF637ABCCE}"/>
              </a:ext>
            </a:extLst>
          </p:cNvPr>
          <p:cNvSpPr txBox="1">
            <a:spLocks/>
          </p:cNvSpPr>
          <p:nvPr/>
        </p:nvSpPr>
        <p:spPr>
          <a:xfrm>
            <a:off x="687096" y="1085389"/>
            <a:ext cx="7978439" cy="3647208"/>
          </a:xfrm>
          <a:prstGeom prst="rect">
            <a:avLst/>
          </a:prstGeom>
        </p:spPr>
        <p:txBody>
          <a:bodyPr>
            <a:normAutofit fontScale="92500"/>
          </a:bodyPr>
          <a:lstStyle>
            <a:lvl1pPr marL="342900" indent="-342900" algn="l" defTabSz="457200" rtl="0" eaLnBrk="1" latinLnBrk="0" hangingPunct="1">
              <a:spcBef>
                <a:spcPct val="20000"/>
              </a:spcBef>
              <a:buClr>
                <a:srgbClr val="FFBF35"/>
              </a:buClr>
              <a:buFont typeface="Arial"/>
              <a:buChar char="•"/>
              <a:defRPr sz="3200" b="0" i="0" kern="1200">
                <a:solidFill>
                  <a:schemeClr val="tx1">
                    <a:lumMod val="50000"/>
                  </a:schemeClr>
                </a:solidFill>
                <a:latin typeface="Helvetica Light"/>
                <a:ea typeface="+mn-ea"/>
                <a:cs typeface="Helvetica Light"/>
              </a:defRPr>
            </a:lvl1pPr>
            <a:lvl2pPr marL="742950" indent="-285750" algn="l" defTabSz="457200" rtl="0" eaLnBrk="1" latinLnBrk="0" hangingPunct="1">
              <a:spcBef>
                <a:spcPct val="20000"/>
              </a:spcBef>
              <a:buClr>
                <a:srgbClr val="FFBF35"/>
              </a:buClr>
              <a:buFont typeface="Arial" panose="020B0604020202020204" pitchFamily="34" charset="0"/>
              <a:buChar char="•"/>
              <a:defRPr sz="2400" b="0" i="0" kern="1200">
                <a:solidFill>
                  <a:schemeClr val="tx1">
                    <a:lumMod val="50000"/>
                  </a:schemeClr>
                </a:solidFill>
                <a:latin typeface="Helvetica Light"/>
                <a:ea typeface="+mn-ea"/>
                <a:cs typeface="Helvetica Light"/>
              </a:defRPr>
            </a:lvl2pPr>
            <a:lvl3pPr marL="1143000" indent="-228600" algn="l" defTabSz="457200" rtl="0" eaLnBrk="1" latinLnBrk="0" hangingPunct="1">
              <a:spcBef>
                <a:spcPct val="20000"/>
              </a:spcBef>
              <a:buClr>
                <a:srgbClr val="FFBF35"/>
              </a:buClr>
              <a:buFont typeface="Arial"/>
              <a:buChar char="•"/>
              <a:defRPr sz="2400" b="0" i="0" kern="1200">
                <a:solidFill>
                  <a:schemeClr val="tx1">
                    <a:lumMod val="50000"/>
                  </a:schemeClr>
                </a:solidFill>
                <a:latin typeface="Helvetica Light"/>
                <a:ea typeface="+mn-ea"/>
                <a:cs typeface="Helvetica Light"/>
              </a:defRPr>
            </a:lvl3pPr>
            <a:lvl4pPr marL="1600200" indent="-228600" algn="l" defTabSz="457200" rtl="0" eaLnBrk="1" latinLnBrk="0" hangingPunct="1">
              <a:spcBef>
                <a:spcPct val="20000"/>
              </a:spcBef>
              <a:buClr>
                <a:srgbClr val="FFBF35"/>
              </a:buClr>
              <a:buFont typeface="Arial" panose="020B0604020202020204" pitchFamily="34" charset="0"/>
              <a:buChar char="•"/>
              <a:defRPr sz="2000" b="0" i="0" kern="1200">
                <a:solidFill>
                  <a:schemeClr val="tx1">
                    <a:lumMod val="50000"/>
                  </a:schemeClr>
                </a:solidFill>
                <a:latin typeface="Helvetica Light"/>
                <a:ea typeface="+mn-ea"/>
                <a:cs typeface="Helvetica Light"/>
              </a:defRPr>
            </a:lvl4pPr>
            <a:lvl5pPr marL="2057400" indent="-228600" algn="l" defTabSz="457200" rtl="0" eaLnBrk="1" latinLnBrk="0" hangingPunct="1">
              <a:spcBef>
                <a:spcPct val="20000"/>
              </a:spcBef>
              <a:buClr>
                <a:srgbClr val="FFBF35"/>
              </a:buClr>
              <a:buFont typeface="Arial" panose="020B0604020202020204" pitchFamily="34" charset="0"/>
              <a:buChar char="•"/>
              <a:defRPr sz="2000" b="0" i="0" kern="1200">
                <a:solidFill>
                  <a:schemeClr val="tx1">
                    <a:lumMod val="50000"/>
                  </a:schemeClr>
                </a:solidFill>
                <a:latin typeface="Helvetica Light"/>
                <a:ea typeface="+mn-ea"/>
                <a:cs typeface="Helvetica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200000"/>
              </a:lnSpc>
              <a:buClr>
                <a:srgbClr val="1C353D"/>
              </a:buClr>
              <a:buSzPct val="125000"/>
              <a:buFont typeface="+mj-lt"/>
              <a:buAutoNum type="arabicPeriod"/>
            </a:pPr>
            <a:r>
              <a:rPr lang="en-US" sz="2000" dirty="0">
                <a:solidFill>
                  <a:srgbClr val="414141">
                    <a:lumMod val="75000"/>
                  </a:srgbClr>
                </a:solidFill>
                <a:latin typeface="+mn-lt"/>
                <a:cs typeface="Arial"/>
              </a:rPr>
              <a:t>Define qualitative research </a:t>
            </a:r>
          </a:p>
          <a:p>
            <a:pPr>
              <a:lnSpc>
                <a:spcPct val="200000"/>
              </a:lnSpc>
              <a:buClr>
                <a:srgbClr val="1C353D"/>
              </a:buClr>
              <a:buSzPct val="125000"/>
              <a:buFont typeface="+mj-lt"/>
              <a:buAutoNum type="arabicPeriod"/>
            </a:pPr>
            <a:r>
              <a:rPr lang="en-US" sz="2000" dirty="0">
                <a:solidFill>
                  <a:srgbClr val="414141">
                    <a:lumMod val="75000"/>
                  </a:srgbClr>
                </a:solidFill>
                <a:latin typeface="+mn-lt"/>
                <a:cs typeface="Arial"/>
              </a:rPr>
              <a:t>Compare qualitative and quantitative research </a:t>
            </a:r>
          </a:p>
          <a:p>
            <a:pPr>
              <a:lnSpc>
                <a:spcPct val="200000"/>
              </a:lnSpc>
              <a:buClr>
                <a:srgbClr val="1C353D"/>
              </a:buClr>
              <a:buSzPct val="125000"/>
              <a:buFont typeface="+mj-lt"/>
              <a:buAutoNum type="arabicPeriod"/>
            </a:pPr>
            <a:r>
              <a:rPr lang="en-US" sz="2000" dirty="0">
                <a:solidFill>
                  <a:srgbClr val="414141">
                    <a:lumMod val="75000"/>
                  </a:srgbClr>
                </a:solidFill>
                <a:latin typeface="+mn-lt"/>
                <a:cs typeface="Arial"/>
              </a:rPr>
              <a:t>Describe qualitative studies’ methods, data collection and sampling </a:t>
            </a:r>
            <a:endParaRPr lang="en-US" sz="2000" dirty="0">
              <a:solidFill>
                <a:schemeClr val="tx1">
                  <a:lumMod val="75000"/>
                </a:schemeClr>
              </a:solidFill>
              <a:latin typeface="+mn-lt"/>
              <a:cs typeface="Arial"/>
            </a:endParaRPr>
          </a:p>
          <a:p>
            <a:pPr>
              <a:lnSpc>
                <a:spcPct val="200000"/>
              </a:lnSpc>
              <a:buClr>
                <a:srgbClr val="1C353D"/>
              </a:buClr>
              <a:buSzPct val="125000"/>
              <a:buFont typeface="+mj-lt"/>
              <a:buAutoNum type="arabicPeriod"/>
            </a:pPr>
            <a:r>
              <a:rPr lang="en-US" sz="2000" dirty="0">
                <a:solidFill>
                  <a:schemeClr val="tx1">
                    <a:lumMod val="75000"/>
                  </a:schemeClr>
                </a:solidFill>
                <a:latin typeface="+mn-lt"/>
                <a:cs typeface="Arial"/>
              </a:rPr>
              <a:t>Identify steps in conducting qualitative studies </a:t>
            </a:r>
          </a:p>
          <a:p>
            <a:pPr>
              <a:lnSpc>
                <a:spcPct val="200000"/>
              </a:lnSpc>
              <a:buClr>
                <a:srgbClr val="1C353D"/>
              </a:buClr>
              <a:buSzPct val="125000"/>
              <a:buFont typeface="+mj-lt"/>
              <a:buAutoNum type="arabicPeriod"/>
            </a:pPr>
            <a:r>
              <a:rPr lang="en-US" sz="2000" dirty="0">
                <a:latin typeface="+mn-lt"/>
              </a:rPr>
              <a:t>Describe the strengths and weaknesses of qualitative studies</a:t>
            </a:r>
            <a:endParaRPr lang="en-US" sz="2000" dirty="0">
              <a:solidFill>
                <a:schemeClr val="tx1">
                  <a:lumMod val="75000"/>
                </a:schemeClr>
              </a:solidFill>
              <a:latin typeface="+mn-lt"/>
              <a:cs typeface="Arial"/>
            </a:endParaRPr>
          </a:p>
        </p:txBody>
      </p:sp>
      <p:sp>
        <p:nvSpPr>
          <p:cNvPr id="4" name="Rectangle 3">
            <a:extLst>
              <a:ext uri="{FF2B5EF4-FFF2-40B4-BE49-F238E27FC236}">
                <a16:creationId xmlns:a16="http://schemas.microsoft.com/office/drawing/2014/main" id="{3D3F56AC-98D3-034F-854F-4E17F9E1F1F4}"/>
              </a:ext>
            </a:extLst>
          </p:cNvPr>
          <p:cNvSpPr/>
          <p:nvPr/>
        </p:nvSpPr>
        <p:spPr>
          <a:xfrm>
            <a:off x="687096" y="319439"/>
            <a:ext cx="8088914" cy="830997"/>
          </a:xfrm>
          <a:prstGeom prst="rect">
            <a:avLst/>
          </a:prstGeom>
        </p:spPr>
        <p:txBody>
          <a:bodyPr wrap="square">
            <a:spAutoFit/>
          </a:bodyPr>
          <a:lstStyle/>
          <a:p>
            <a:pPr>
              <a:lnSpc>
                <a:spcPct val="100000"/>
              </a:lnSpc>
            </a:pPr>
            <a:r>
              <a:rPr lang="en-US" sz="2400" b="1" u="sng" dirty="0">
                <a:solidFill>
                  <a:schemeClr val="tx1">
                    <a:lumMod val="75000"/>
                  </a:schemeClr>
                </a:solidFill>
                <a:cs typeface="Arial"/>
              </a:rPr>
              <a:t>Learning Objectives: </a:t>
            </a:r>
            <a:r>
              <a:rPr lang="en-US" sz="2400" dirty="0">
                <a:solidFill>
                  <a:schemeClr val="tx1">
                    <a:lumMod val="75000"/>
                  </a:schemeClr>
                </a:solidFill>
                <a:cs typeface="Arial"/>
              </a:rPr>
              <a:t>By end of this session students will be able to: </a:t>
            </a:r>
          </a:p>
        </p:txBody>
      </p:sp>
    </p:spTree>
    <p:extLst>
      <p:ext uri="{BB962C8B-B14F-4D97-AF65-F5344CB8AC3E}">
        <p14:creationId xmlns:p14="http://schemas.microsoft.com/office/powerpoint/2010/main" val="4008193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2E89CC8-DCF4-464C-9BD3-B8E73876C261}"/>
              </a:ext>
            </a:extLst>
          </p:cNvPr>
          <p:cNvSpPr>
            <a:spLocks noGrp="1"/>
          </p:cNvSpPr>
          <p:nvPr>
            <p:ph type="body" sz="quarter" idx="10"/>
          </p:nvPr>
        </p:nvSpPr>
        <p:spPr>
          <a:xfrm>
            <a:off x="178420" y="917223"/>
            <a:ext cx="8787160" cy="4613781"/>
          </a:xfrm>
        </p:spPr>
        <p:txBody>
          <a:bodyPr>
            <a:normAutofit fontScale="47500" lnSpcReduction="20000"/>
          </a:bodyPr>
          <a:lstStyle/>
          <a:p>
            <a:pPr marL="457200" indent="-457200" algn="l">
              <a:buFont typeface="Arial" panose="020B0604020202020204" pitchFamily="34" charset="0"/>
              <a:buChar char="•"/>
            </a:pPr>
            <a:r>
              <a:rPr lang="en-US" sz="3800" dirty="0">
                <a:latin typeface="+mn-lt"/>
              </a:rPr>
              <a:t>Step 1: Organize and prepare the data for analysis. </a:t>
            </a:r>
          </a:p>
          <a:p>
            <a:pPr marL="457200" indent="-457200" algn="l">
              <a:buFont typeface="Arial" panose="020B0604020202020204" pitchFamily="34" charset="0"/>
              <a:buChar char="•"/>
            </a:pPr>
            <a:r>
              <a:rPr lang="en-US" sz="3800" dirty="0">
                <a:latin typeface="+mn-lt"/>
              </a:rPr>
              <a:t>Step 2: Read through all the data to obtain a general sense of the information and to reflect on its overall meaning. </a:t>
            </a:r>
          </a:p>
          <a:p>
            <a:pPr marL="457200" indent="-457200" algn="l">
              <a:buFont typeface="Arial" panose="020B0604020202020204" pitchFamily="34" charset="0"/>
              <a:buChar char="•"/>
            </a:pPr>
            <a:r>
              <a:rPr lang="en-US" sz="3800" dirty="0">
                <a:latin typeface="+mn-lt"/>
              </a:rPr>
              <a:t>Step 3: Begin detailed analysis with a coding process. </a:t>
            </a:r>
            <a:r>
              <a:rPr lang="en-US" sz="3800" dirty="0">
                <a:solidFill>
                  <a:srgbClr val="FF0000"/>
                </a:solidFill>
                <a:latin typeface="+mn-lt"/>
              </a:rPr>
              <a:t>Coding</a:t>
            </a:r>
            <a:r>
              <a:rPr lang="en-US" sz="3800" dirty="0">
                <a:latin typeface="+mn-lt"/>
              </a:rPr>
              <a:t> is the process of taking text data or pictures, segmenting sentences (or paragraphs) or images into categories, and labeling these categories with a term, often a term based on the actual language of the participant. </a:t>
            </a:r>
          </a:p>
          <a:p>
            <a:pPr marL="457200" indent="-457200" algn="l">
              <a:buFont typeface="Arial" panose="020B0604020202020204" pitchFamily="34" charset="0"/>
              <a:buChar char="•"/>
            </a:pPr>
            <a:r>
              <a:rPr lang="en-US" sz="3800" dirty="0">
                <a:latin typeface="+mn-lt"/>
              </a:rPr>
              <a:t>Step 4: Use the codes to generate a description of the setting or people as well as categories or themes for analysis. Description involves a detailed rendering of information about people, place, or events in a setting. Researchers can generate codes for this description. </a:t>
            </a:r>
          </a:p>
          <a:p>
            <a:pPr marL="457200" indent="-457200" algn="l">
              <a:buFont typeface="Arial" panose="020B0604020202020204" pitchFamily="34" charset="0"/>
              <a:buChar char="•"/>
            </a:pPr>
            <a:r>
              <a:rPr lang="en-US" sz="3800" dirty="0">
                <a:latin typeface="+mn-lt"/>
              </a:rPr>
              <a:t>Step 5: Advance how the descriptions and themes will be represented in the qualitative narrative. </a:t>
            </a:r>
          </a:p>
          <a:p>
            <a:pPr marL="457200" indent="-457200" algn="l">
              <a:buFont typeface="Arial" panose="020B0604020202020204" pitchFamily="34" charset="0"/>
              <a:buChar char="•"/>
            </a:pPr>
            <a:r>
              <a:rPr lang="en-US" sz="3800" dirty="0">
                <a:latin typeface="+mn-lt"/>
              </a:rPr>
              <a:t>Step 6: Evaluate the lessons learned from the data and make interpretations (or meaning) of data. </a:t>
            </a:r>
          </a:p>
          <a:p>
            <a:pPr marL="457200" indent="-457200" algn="l">
              <a:buFont typeface="Arial" panose="020B0604020202020204" pitchFamily="34" charset="0"/>
              <a:buChar char="•"/>
            </a:pPr>
            <a:endParaRPr lang="en-US" dirty="0"/>
          </a:p>
          <a:p>
            <a:pPr marL="457200" indent="-457200" algn="l">
              <a:buFont typeface="Arial" panose="020B0604020202020204" pitchFamily="34" charset="0"/>
              <a:buChar char="•"/>
            </a:pPr>
            <a:endParaRPr lang="en-US" dirty="0"/>
          </a:p>
        </p:txBody>
      </p:sp>
      <p:sp>
        <p:nvSpPr>
          <p:cNvPr id="3" name="TextBox 2">
            <a:extLst>
              <a:ext uri="{FF2B5EF4-FFF2-40B4-BE49-F238E27FC236}">
                <a16:creationId xmlns:a16="http://schemas.microsoft.com/office/drawing/2014/main" id="{35C62B8D-FAFB-9D47-B940-53168659A574}"/>
              </a:ext>
            </a:extLst>
          </p:cNvPr>
          <p:cNvSpPr txBox="1"/>
          <p:nvPr/>
        </p:nvSpPr>
        <p:spPr>
          <a:xfrm>
            <a:off x="602166" y="100361"/>
            <a:ext cx="8129239" cy="400110"/>
          </a:xfrm>
          <a:prstGeom prst="rect">
            <a:avLst/>
          </a:prstGeom>
          <a:noFill/>
        </p:spPr>
        <p:txBody>
          <a:bodyPr wrap="square" rtlCol="0">
            <a:spAutoFit/>
          </a:bodyPr>
          <a:lstStyle/>
          <a:p>
            <a:pPr lvl="0"/>
            <a:r>
              <a:rPr lang="en-US" sz="2000" b="1" dirty="0">
                <a:solidFill>
                  <a:srgbClr val="112025"/>
                </a:solidFill>
              </a:rPr>
              <a:t>5- Analyzing the data </a:t>
            </a:r>
          </a:p>
        </p:txBody>
      </p:sp>
      <p:sp>
        <p:nvSpPr>
          <p:cNvPr id="4" name="5-Point Star 3">
            <a:extLst>
              <a:ext uri="{FF2B5EF4-FFF2-40B4-BE49-F238E27FC236}">
                <a16:creationId xmlns:a16="http://schemas.microsoft.com/office/drawing/2014/main" id="{AADCF834-C951-DC49-B02F-6AA899070507}"/>
              </a:ext>
            </a:extLst>
          </p:cNvPr>
          <p:cNvSpPr/>
          <p:nvPr/>
        </p:nvSpPr>
        <p:spPr>
          <a:xfrm>
            <a:off x="201370" y="100361"/>
            <a:ext cx="400796" cy="367990"/>
          </a:xfrm>
          <a:prstGeom prst="star5">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20467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0"/>
            <a:ext cx="9144000" cy="5143500"/>
          </a:xfrm>
          <a:prstGeom prst="rect">
            <a:avLst/>
          </a:prstGeom>
        </p:spPr>
      </p:pic>
      <p:sp>
        <p:nvSpPr>
          <p:cNvPr id="12" name="Rectangle 11"/>
          <p:cNvSpPr/>
          <p:nvPr/>
        </p:nvSpPr>
        <p:spPr>
          <a:xfrm>
            <a:off x="-19588" y="4878827"/>
            <a:ext cx="9163589" cy="278305"/>
          </a:xfrm>
          <a:prstGeom prst="rect">
            <a:avLst/>
          </a:prstGeom>
          <a:solidFill>
            <a:srgbClr val="FFBF35">
              <a:alpha val="87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806625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676D858-C4EA-764B-B94F-04D028362C15}"/>
              </a:ext>
            </a:extLst>
          </p:cNvPr>
          <p:cNvSpPr>
            <a:spLocks noGrp="1"/>
          </p:cNvSpPr>
          <p:nvPr>
            <p:ph type="body" sz="quarter" idx="10"/>
          </p:nvPr>
        </p:nvSpPr>
        <p:spPr>
          <a:xfrm>
            <a:off x="223024" y="1793125"/>
            <a:ext cx="8809464" cy="3880624"/>
          </a:xfrm>
        </p:spPr>
        <p:txBody>
          <a:bodyPr>
            <a:normAutofit/>
          </a:bodyPr>
          <a:lstStyle/>
          <a:p>
            <a:pPr algn="l"/>
            <a:r>
              <a:rPr lang="en-US" sz="1900" b="1" dirty="0"/>
              <a:t>The aims of the study were to (1) </a:t>
            </a:r>
            <a:r>
              <a:rPr lang="en-US" sz="1900" b="1" dirty="0">
                <a:solidFill>
                  <a:srgbClr val="FF0000"/>
                </a:solidFill>
              </a:rPr>
              <a:t>describe how and why </a:t>
            </a:r>
            <a:r>
              <a:rPr lang="en-US" sz="1900" b="1" dirty="0"/>
              <a:t>smokers start to vape and what products they use; (2) </a:t>
            </a:r>
            <a:r>
              <a:rPr lang="en-US" sz="1900" b="1" dirty="0">
                <a:solidFill>
                  <a:srgbClr val="FF0000"/>
                </a:solidFill>
              </a:rPr>
              <a:t>relate findings to the COM-B theory </a:t>
            </a:r>
            <a:r>
              <a:rPr lang="en-US" sz="1900" b="1" dirty="0"/>
              <a:t>of </a:t>
            </a:r>
            <a:r>
              <a:rPr lang="en-US" sz="1900" b="1" dirty="0" err="1"/>
              <a:t>behaviour</a:t>
            </a:r>
            <a:r>
              <a:rPr lang="en-US" sz="1900" b="1" dirty="0"/>
              <a:t> change (three conditions are necessary for </a:t>
            </a:r>
            <a:r>
              <a:rPr lang="en-US" sz="1900" b="1" dirty="0" err="1"/>
              <a:t>behaviour</a:t>
            </a:r>
            <a:r>
              <a:rPr lang="en-US" sz="1900" b="1" dirty="0"/>
              <a:t> change (B): capability (C), opportunity (O), and motivation (M)); and (3) to </a:t>
            </a:r>
            <a:r>
              <a:rPr lang="en-US" sz="1900" b="1" dirty="0">
                <a:solidFill>
                  <a:srgbClr val="FF0000"/>
                </a:solidFill>
              </a:rPr>
              <a:t>consider implications </a:t>
            </a:r>
            <a:r>
              <a:rPr lang="en-US" sz="1900" b="1" dirty="0"/>
              <a:t>for e-cigarette policy research. </a:t>
            </a:r>
            <a:r>
              <a:rPr lang="en-US" sz="1900" b="1" dirty="0">
                <a:solidFill>
                  <a:srgbClr val="FF0000"/>
                </a:solidFill>
              </a:rPr>
              <a:t>Semi-structured interviews </a:t>
            </a:r>
            <a:r>
              <a:rPr lang="en-US" sz="1900" b="1" dirty="0"/>
              <a:t>(n = 30) were conducted in London, UK, with smokers or ex-smokers who were currently using or had used e-cigarettes. </a:t>
            </a:r>
            <a:endParaRPr lang="en-US" dirty="0"/>
          </a:p>
        </p:txBody>
      </p:sp>
      <p:sp>
        <p:nvSpPr>
          <p:cNvPr id="6" name="TextBox 5">
            <a:extLst>
              <a:ext uri="{FF2B5EF4-FFF2-40B4-BE49-F238E27FC236}">
                <a16:creationId xmlns:a16="http://schemas.microsoft.com/office/drawing/2014/main" id="{F91B92D3-B7A7-3848-9C5A-5307B4D76EAA}"/>
              </a:ext>
            </a:extLst>
          </p:cNvPr>
          <p:cNvSpPr txBox="1"/>
          <p:nvPr/>
        </p:nvSpPr>
        <p:spPr>
          <a:xfrm>
            <a:off x="223024" y="869795"/>
            <a:ext cx="9132849" cy="984885"/>
          </a:xfrm>
          <a:prstGeom prst="rect">
            <a:avLst/>
          </a:prstGeom>
          <a:noFill/>
        </p:spPr>
        <p:txBody>
          <a:bodyPr wrap="square" rtlCol="0">
            <a:spAutoFit/>
          </a:bodyPr>
          <a:lstStyle/>
          <a:p>
            <a:r>
              <a:rPr lang="en-US" sz="2000" u="sng" dirty="0">
                <a:solidFill>
                  <a:srgbClr val="112025"/>
                </a:solidFill>
              </a:rPr>
              <a:t>How and Why Do Smokers Start Using E-Cigarettes? Qualitative Study of Vapers in London, UK:</a:t>
            </a:r>
          </a:p>
          <a:p>
            <a:endParaRPr lang="en-US" dirty="0"/>
          </a:p>
        </p:txBody>
      </p:sp>
      <p:sp>
        <p:nvSpPr>
          <p:cNvPr id="7" name="TextBox 6">
            <a:extLst>
              <a:ext uri="{FF2B5EF4-FFF2-40B4-BE49-F238E27FC236}">
                <a16:creationId xmlns:a16="http://schemas.microsoft.com/office/drawing/2014/main" id="{24867793-E0F6-1245-8A3A-480B4695B4F3}"/>
              </a:ext>
            </a:extLst>
          </p:cNvPr>
          <p:cNvSpPr txBox="1"/>
          <p:nvPr/>
        </p:nvSpPr>
        <p:spPr>
          <a:xfrm>
            <a:off x="2542478" y="4181707"/>
            <a:ext cx="6289288" cy="600164"/>
          </a:xfrm>
          <a:prstGeom prst="rect">
            <a:avLst/>
          </a:prstGeom>
          <a:noFill/>
        </p:spPr>
        <p:txBody>
          <a:bodyPr wrap="square" rtlCol="0">
            <a:spAutoFit/>
          </a:bodyPr>
          <a:lstStyle/>
          <a:p>
            <a:r>
              <a:rPr lang="en-US" sz="1100" dirty="0"/>
              <a:t>Wadsworth, E., Neale, J., McNeill, A., &amp; </a:t>
            </a:r>
            <a:r>
              <a:rPr lang="en-US" sz="1100" dirty="0" err="1"/>
              <a:t>Hitchman</a:t>
            </a:r>
            <a:r>
              <a:rPr lang="en-US" sz="1100" dirty="0"/>
              <a:t>, S. (2016). How and why do smokers start using e-cigarettes? Qualitative study of vapers in London, UK. International journal of environmental research and public health, 13(7), 661.</a:t>
            </a:r>
          </a:p>
        </p:txBody>
      </p:sp>
    </p:spTree>
    <p:extLst>
      <p:ext uri="{BB962C8B-B14F-4D97-AF65-F5344CB8AC3E}">
        <p14:creationId xmlns:p14="http://schemas.microsoft.com/office/powerpoint/2010/main" val="35512591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676D858-C4EA-764B-B94F-04D028362C15}"/>
              </a:ext>
            </a:extLst>
          </p:cNvPr>
          <p:cNvSpPr>
            <a:spLocks noGrp="1"/>
          </p:cNvSpPr>
          <p:nvPr>
            <p:ph type="body" sz="quarter" idx="10"/>
          </p:nvPr>
        </p:nvSpPr>
        <p:spPr>
          <a:xfrm>
            <a:off x="334536" y="1566530"/>
            <a:ext cx="8809464" cy="3880624"/>
          </a:xfrm>
        </p:spPr>
        <p:txBody>
          <a:bodyPr>
            <a:normAutofit/>
          </a:bodyPr>
          <a:lstStyle/>
          <a:p>
            <a:pPr algn="l"/>
            <a:r>
              <a:rPr lang="en-US" sz="1600" b="1" u="sng" dirty="0">
                <a:solidFill>
                  <a:srgbClr val="112025"/>
                </a:solidFill>
              </a:rPr>
              <a:t>Objective: </a:t>
            </a:r>
            <a:r>
              <a:rPr lang="en-US" sz="1600" b="1" dirty="0"/>
              <a:t>To gain </a:t>
            </a:r>
            <a:r>
              <a:rPr lang="en-US" sz="1600" b="1" dirty="0">
                <a:solidFill>
                  <a:srgbClr val="FF0000"/>
                </a:solidFill>
              </a:rPr>
              <a:t>an in-depth understanding </a:t>
            </a:r>
            <a:r>
              <a:rPr lang="en-US" sz="1600" b="1" dirty="0"/>
              <a:t>of what young adult electronic- or e-cigarette users like or dislike about e-cigarettes. We aimed to determine the reasons that may encourage young adults to use e-cigarettes or discourage them from using e-cigarettes.</a:t>
            </a:r>
          </a:p>
          <a:p>
            <a:pPr algn="l"/>
            <a:r>
              <a:rPr lang="en-US" sz="1600" b="1" u="sng" dirty="0"/>
              <a:t>Design:</a:t>
            </a:r>
            <a:r>
              <a:rPr lang="en-US" sz="1600" b="1" dirty="0"/>
              <a:t> Twelve </a:t>
            </a:r>
            <a:r>
              <a:rPr lang="en-US" sz="1600" b="1" dirty="0">
                <a:solidFill>
                  <a:srgbClr val="FF0000"/>
                </a:solidFill>
              </a:rPr>
              <a:t>focus group discussions </a:t>
            </a:r>
            <a:r>
              <a:rPr lang="en-US" sz="1600" b="1" dirty="0"/>
              <a:t>were conducted with 62 current daily e-cigarette users (63% men) of mean age = 25.1 years (standard deviation = 5.5). Data were </a:t>
            </a:r>
            <a:r>
              <a:rPr lang="en-US" sz="1600" b="1" dirty="0" err="1"/>
              <a:t>analysed</a:t>
            </a:r>
            <a:r>
              <a:rPr lang="en-US" sz="1600" b="1" dirty="0"/>
              <a:t> following principles of inductive content analysis.</a:t>
            </a:r>
          </a:p>
          <a:p>
            <a:pPr algn="l"/>
            <a:r>
              <a:rPr lang="en-US" sz="1600" b="1" u="sng" dirty="0"/>
              <a:t>Results:</a:t>
            </a:r>
            <a:r>
              <a:rPr lang="en-US" sz="1600" b="1" dirty="0"/>
              <a:t> Results indicated 12 </a:t>
            </a:r>
            <a:r>
              <a:rPr lang="en-US" sz="1600" b="1" dirty="0">
                <a:solidFill>
                  <a:srgbClr val="FF0000"/>
                </a:solidFill>
              </a:rPr>
              <a:t>categories of reasons </a:t>
            </a:r>
            <a:r>
              <a:rPr lang="en-US" sz="1600" b="1" dirty="0"/>
              <a:t>for liking e-cigarettes (e.g. recreation, smoking cessation) and 6 categories of reasons for not liking e-cigarettes (e.g. poor product quality, poor smoking experience).</a:t>
            </a:r>
          </a:p>
        </p:txBody>
      </p:sp>
      <p:sp>
        <p:nvSpPr>
          <p:cNvPr id="6" name="TextBox 5">
            <a:extLst>
              <a:ext uri="{FF2B5EF4-FFF2-40B4-BE49-F238E27FC236}">
                <a16:creationId xmlns:a16="http://schemas.microsoft.com/office/drawing/2014/main" id="{F91B92D3-B7A7-3848-9C5A-5307B4D76EAA}"/>
              </a:ext>
            </a:extLst>
          </p:cNvPr>
          <p:cNvSpPr txBox="1"/>
          <p:nvPr/>
        </p:nvSpPr>
        <p:spPr>
          <a:xfrm>
            <a:off x="223025" y="769434"/>
            <a:ext cx="8608742" cy="707886"/>
          </a:xfrm>
          <a:prstGeom prst="rect">
            <a:avLst/>
          </a:prstGeom>
          <a:noFill/>
        </p:spPr>
        <p:txBody>
          <a:bodyPr wrap="square" rtlCol="0">
            <a:spAutoFit/>
          </a:bodyPr>
          <a:lstStyle/>
          <a:p>
            <a:r>
              <a:rPr lang="en-US" sz="2000" u="sng" dirty="0">
                <a:solidFill>
                  <a:srgbClr val="112025"/>
                </a:solidFill>
              </a:rPr>
              <a:t>Young adult e-cigarette users’ reasons for liking and not liking e-cigarettes: A qualitative study:</a:t>
            </a:r>
            <a:endParaRPr lang="en-US" dirty="0"/>
          </a:p>
        </p:txBody>
      </p:sp>
      <p:sp>
        <p:nvSpPr>
          <p:cNvPr id="7" name="TextBox 6">
            <a:extLst>
              <a:ext uri="{FF2B5EF4-FFF2-40B4-BE49-F238E27FC236}">
                <a16:creationId xmlns:a16="http://schemas.microsoft.com/office/drawing/2014/main" id="{24867793-E0F6-1245-8A3A-480B4695B4F3}"/>
              </a:ext>
            </a:extLst>
          </p:cNvPr>
          <p:cNvSpPr txBox="1"/>
          <p:nvPr/>
        </p:nvSpPr>
        <p:spPr>
          <a:xfrm>
            <a:off x="2542478" y="4181707"/>
            <a:ext cx="6289288" cy="646331"/>
          </a:xfrm>
          <a:prstGeom prst="rect">
            <a:avLst/>
          </a:prstGeom>
          <a:noFill/>
        </p:spPr>
        <p:txBody>
          <a:bodyPr wrap="square" rtlCol="0">
            <a:spAutoFit/>
          </a:bodyPr>
          <a:lstStyle/>
          <a:p>
            <a:r>
              <a:rPr lang="en-US" sz="1200" dirty="0" err="1">
                <a:solidFill>
                  <a:srgbClr val="112025"/>
                </a:solidFill>
              </a:rPr>
              <a:t>Pokhrel</a:t>
            </a:r>
            <a:r>
              <a:rPr lang="en-US" sz="1200" dirty="0">
                <a:solidFill>
                  <a:srgbClr val="112025"/>
                </a:solidFill>
              </a:rPr>
              <a:t>, P., Herzog, T. A., </a:t>
            </a:r>
            <a:r>
              <a:rPr lang="en-US" sz="1200" dirty="0" err="1">
                <a:solidFill>
                  <a:srgbClr val="112025"/>
                </a:solidFill>
              </a:rPr>
              <a:t>Muranaka</a:t>
            </a:r>
            <a:r>
              <a:rPr lang="en-US" sz="1200" dirty="0">
                <a:solidFill>
                  <a:srgbClr val="112025"/>
                </a:solidFill>
              </a:rPr>
              <a:t>, N., &amp; Fagan, P. (2015). Young adult e-cigarette users’ reasons for liking and not liking e-cigarettes: a qualitative study. </a:t>
            </a:r>
            <a:r>
              <a:rPr lang="en-US" sz="1200" i="1" dirty="0">
                <a:solidFill>
                  <a:srgbClr val="112025"/>
                </a:solidFill>
              </a:rPr>
              <a:t>Psychology &amp; health</a:t>
            </a:r>
            <a:r>
              <a:rPr lang="en-US" sz="1200" dirty="0">
                <a:solidFill>
                  <a:srgbClr val="112025"/>
                </a:solidFill>
              </a:rPr>
              <a:t>, </a:t>
            </a:r>
            <a:r>
              <a:rPr lang="en-US" sz="1200" i="1" dirty="0">
                <a:solidFill>
                  <a:srgbClr val="112025"/>
                </a:solidFill>
              </a:rPr>
              <a:t>30</a:t>
            </a:r>
            <a:r>
              <a:rPr lang="en-US" sz="1200" dirty="0">
                <a:solidFill>
                  <a:srgbClr val="112025"/>
                </a:solidFill>
              </a:rPr>
              <a:t>(12), 1450-1469. </a:t>
            </a:r>
            <a:endParaRPr lang="en-US" sz="900" dirty="0">
              <a:solidFill>
                <a:srgbClr val="112025"/>
              </a:solidFill>
            </a:endParaRPr>
          </a:p>
        </p:txBody>
      </p:sp>
    </p:spTree>
    <p:extLst>
      <p:ext uri="{BB962C8B-B14F-4D97-AF65-F5344CB8AC3E}">
        <p14:creationId xmlns:p14="http://schemas.microsoft.com/office/powerpoint/2010/main" val="7045536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9"/>
          </p:nvPr>
        </p:nvSpPr>
        <p:spPr/>
        <p:txBody>
          <a:bodyPr/>
          <a:lstStyle/>
          <a:p>
            <a:r>
              <a:rPr lang="en-US" dirty="0"/>
              <a:t>5</a:t>
            </a:r>
          </a:p>
        </p:txBody>
      </p:sp>
      <p:sp>
        <p:nvSpPr>
          <p:cNvPr id="3" name="Text Placeholder 2"/>
          <p:cNvSpPr>
            <a:spLocks noGrp="1"/>
          </p:cNvSpPr>
          <p:nvPr>
            <p:ph type="body" sz="quarter" idx="18"/>
          </p:nvPr>
        </p:nvSpPr>
        <p:spPr>
          <a:xfrm>
            <a:off x="2319120" y="1747098"/>
            <a:ext cx="6005073" cy="1347788"/>
          </a:xfrm>
        </p:spPr>
        <p:txBody>
          <a:bodyPr/>
          <a:lstStyle/>
          <a:p>
            <a:pPr>
              <a:lnSpc>
                <a:spcPct val="120000"/>
              </a:lnSpc>
            </a:pPr>
            <a:r>
              <a:rPr lang="en-US" sz="3200" dirty="0">
                <a:solidFill>
                  <a:schemeClr val="tx1">
                    <a:lumMod val="75000"/>
                  </a:schemeClr>
                </a:solidFill>
                <a:latin typeface="Arial"/>
                <a:cs typeface="Arial"/>
              </a:rPr>
              <a:t>Strengths &amp; Weaknesses</a:t>
            </a:r>
          </a:p>
        </p:txBody>
      </p:sp>
    </p:spTree>
    <p:extLst>
      <p:ext uri="{BB962C8B-B14F-4D97-AF65-F5344CB8AC3E}">
        <p14:creationId xmlns:p14="http://schemas.microsoft.com/office/powerpoint/2010/main" val="16965489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36507939-04FA-AA4F-A168-0B0D536B7F5E}"/>
              </a:ext>
            </a:extLst>
          </p:cNvPr>
          <p:cNvGraphicFramePr/>
          <p:nvPr>
            <p:extLst>
              <p:ext uri="{D42A27DB-BD31-4B8C-83A1-F6EECF244321}">
                <p14:modId xmlns:p14="http://schemas.microsoft.com/office/powerpoint/2010/main" val="3018549140"/>
              </p:ext>
            </p:extLst>
          </p:nvPr>
        </p:nvGraphicFramePr>
        <p:xfrm>
          <a:off x="382771" y="223283"/>
          <a:ext cx="8516679" cy="44869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579628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081358" y="3485727"/>
            <a:ext cx="3740994" cy="1743940"/>
          </a:xfrm>
        </p:spPr>
        <p:txBody>
          <a:bodyPr>
            <a:normAutofit/>
          </a:bodyPr>
          <a:lstStyle/>
          <a:p>
            <a:pPr>
              <a:lnSpc>
                <a:spcPct val="90000"/>
              </a:lnSpc>
            </a:pPr>
            <a:r>
              <a:rPr lang="en-US" sz="2100" dirty="0" err="1">
                <a:latin typeface="Arial"/>
                <a:cs typeface="Arial"/>
              </a:rPr>
              <a:t>nmalamro@ksu.edu.sa</a:t>
            </a:r>
            <a:endParaRPr lang="en-US" sz="2100" dirty="0">
              <a:latin typeface="Arial"/>
              <a:cs typeface="Arial"/>
            </a:endParaRPr>
          </a:p>
        </p:txBody>
      </p:sp>
      <p:sp>
        <p:nvSpPr>
          <p:cNvPr id="4" name="Text Placeholder 3"/>
          <p:cNvSpPr>
            <a:spLocks noGrp="1"/>
          </p:cNvSpPr>
          <p:nvPr>
            <p:ph type="body" sz="quarter" idx="13"/>
          </p:nvPr>
        </p:nvSpPr>
        <p:spPr>
          <a:xfrm>
            <a:off x="5068006" y="1499461"/>
            <a:ext cx="3847394" cy="1754102"/>
          </a:xfrm>
        </p:spPr>
        <p:txBody>
          <a:bodyPr>
            <a:normAutofit fontScale="77500" lnSpcReduction="20000"/>
          </a:bodyPr>
          <a:lstStyle/>
          <a:p>
            <a:r>
              <a:rPr lang="en-US" b="1" dirty="0">
                <a:solidFill>
                  <a:schemeClr val="accent4">
                    <a:lumMod val="60000"/>
                    <a:lumOff val="40000"/>
                  </a:schemeClr>
                </a:solidFill>
                <a:latin typeface="Arial"/>
                <a:cs typeface="Arial"/>
              </a:rPr>
              <a:t>Office Hours (by appointment via email): </a:t>
            </a:r>
          </a:p>
          <a:p>
            <a:r>
              <a:rPr lang="en-US" dirty="0">
                <a:latin typeface="Arial"/>
                <a:cs typeface="Arial"/>
              </a:rPr>
              <a:t>Mondays &amp; Wednesdays</a:t>
            </a:r>
          </a:p>
          <a:p>
            <a:r>
              <a:rPr lang="en-US" dirty="0">
                <a:latin typeface="Arial"/>
                <a:cs typeface="Arial"/>
              </a:rPr>
              <a:t>11 AM – 1 PM</a:t>
            </a:r>
          </a:p>
          <a:p>
            <a:r>
              <a:rPr lang="en-US" dirty="0">
                <a:latin typeface="Arial"/>
                <a:cs typeface="Arial"/>
              </a:rPr>
              <a:t>College of Medicine West Building </a:t>
            </a:r>
          </a:p>
          <a:p>
            <a:r>
              <a:rPr lang="en-US" dirty="0">
                <a:latin typeface="Arial"/>
                <a:cs typeface="Arial"/>
              </a:rPr>
              <a:t>Level 1 - Office 4011034</a:t>
            </a:r>
          </a:p>
        </p:txBody>
      </p:sp>
      <p:sp>
        <p:nvSpPr>
          <p:cNvPr id="5" name="Text Placeholder 4"/>
          <p:cNvSpPr>
            <a:spLocks noGrp="1"/>
          </p:cNvSpPr>
          <p:nvPr>
            <p:ph type="body" sz="quarter" idx="14"/>
          </p:nvPr>
        </p:nvSpPr>
        <p:spPr>
          <a:xfrm>
            <a:off x="5035618" y="712181"/>
            <a:ext cx="3566286" cy="467676"/>
          </a:xfrm>
        </p:spPr>
        <p:txBody>
          <a:bodyPr/>
          <a:lstStyle/>
          <a:p>
            <a:r>
              <a:rPr lang="en-US" b="1">
                <a:latin typeface="Microsoft Sans Serif"/>
                <a:cs typeface="Microsoft Sans Serif"/>
              </a:rPr>
              <a:t>Thank you!</a:t>
            </a:r>
          </a:p>
        </p:txBody>
      </p:sp>
    </p:spTree>
    <p:extLst>
      <p:ext uri="{BB962C8B-B14F-4D97-AF65-F5344CB8AC3E}">
        <p14:creationId xmlns:p14="http://schemas.microsoft.com/office/powerpoint/2010/main" val="5971035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99FCDCD-B40C-5447-BE01-2FD6A6EBBCE4}"/>
              </a:ext>
            </a:extLst>
          </p:cNvPr>
          <p:cNvSpPr>
            <a:spLocks noGrp="1"/>
          </p:cNvSpPr>
          <p:nvPr>
            <p:ph type="body" sz="quarter" idx="10"/>
          </p:nvPr>
        </p:nvSpPr>
        <p:spPr>
          <a:xfrm>
            <a:off x="279509" y="838038"/>
            <a:ext cx="8548935" cy="4012029"/>
          </a:xfrm>
        </p:spPr>
        <p:txBody>
          <a:bodyPr>
            <a:normAutofit fontScale="70000" lnSpcReduction="20000"/>
          </a:bodyPr>
          <a:lstStyle/>
          <a:p>
            <a:pPr algn="l"/>
            <a:r>
              <a:rPr lang="en-US" sz="2600" b="1" u="sng" dirty="0">
                <a:solidFill>
                  <a:schemeClr val="tx1"/>
                </a:solidFill>
              </a:rPr>
              <a:t>References:</a:t>
            </a:r>
          </a:p>
          <a:p>
            <a:pPr marL="457200" indent="-457200" algn="l">
              <a:buFont typeface="Arial" panose="020B0604020202020204" pitchFamily="34" charset="0"/>
              <a:buChar char="•"/>
            </a:pPr>
            <a:r>
              <a:rPr lang="en-US" sz="2600" dirty="0">
                <a:latin typeface="+mn-lt"/>
              </a:rPr>
              <a:t>Mack, N. (2005). Qualitative research methods: A data collector’s field guide.</a:t>
            </a:r>
          </a:p>
          <a:p>
            <a:pPr marL="457200" indent="-457200" algn="l">
              <a:buFont typeface="Arial" panose="020B0604020202020204" pitchFamily="34" charset="0"/>
              <a:buChar char="•"/>
            </a:pPr>
            <a:r>
              <a:rPr lang="en-US" sz="2600" dirty="0">
                <a:latin typeface="+mn-lt"/>
              </a:rPr>
              <a:t>Maxwell, J. A. (2012). </a:t>
            </a:r>
            <a:r>
              <a:rPr lang="en-US" sz="2600" i="1" dirty="0">
                <a:latin typeface="+mn-lt"/>
              </a:rPr>
              <a:t>Qualitative research design: An interactive approach</a:t>
            </a:r>
            <a:r>
              <a:rPr lang="en-US" sz="2600" dirty="0">
                <a:latin typeface="+mn-lt"/>
              </a:rPr>
              <a:t> (Vol. 41). Sage publications.</a:t>
            </a:r>
          </a:p>
          <a:p>
            <a:pPr marL="457200" indent="-457200" algn="l">
              <a:buFont typeface="Arial" panose="020B0604020202020204" pitchFamily="34" charset="0"/>
              <a:buChar char="•"/>
            </a:pPr>
            <a:r>
              <a:rPr lang="en-US" sz="2600" dirty="0">
                <a:latin typeface="+mn-lt"/>
              </a:rPr>
              <a:t>Hancock, B., </a:t>
            </a:r>
            <a:r>
              <a:rPr lang="en-US" sz="2600" dirty="0" err="1">
                <a:latin typeface="+mn-lt"/>
              </a:rPr>
              <a:t>Ockleford</a:t>
            </a:r>
            <a:r>
              <a:rPr lang="en-US" sz="2600" dirty="0">
                <a:latin typeface="+mn-lt"/>
              </a:rPr>
              <a:t>, E., &amp; Windridge, K. (2001). </a:t>
            </a:r>
            <a:r>
              <a:rPr lang="en-US" sz="2600" i="1" dirty="0">
                <a:latin typeface="+mn-lt"/>
              </a:rPr>
              <a:t>An introduction to qualitative research</a:t>
            </a:r>
            <a:r>
              <a:rPr lang="en-US" sz="2600" dirty="0">
                <a:latin typeface="+mn-lt"/>
              </a:rPr>
              <a:t>. Trent focus group.</a:t>
            </a:r>
          </a:p>
          <a:p>
            <a:pPr marL="457200" indent="-457200" algn="l">
              <a:buFont typeface="Arial" panose="020B0604020202020204" pitchFamily="34" charset="0"/>
              <a:buChar char="•"/>
            </a:pPr>
            <a:r>
              <a:rPr lang="en-US" sz="2600" dirty="0">
                <a:latin typeface="+mn-lt"/>
              </a:rPr>
              <a:t>Creswell, J. W., &amp; Poth, C. N. (2017). </a:t>
            </a:r>
            <a:r>
              <a:rPr lang="en-US" sz="2600" i="1" dirty="0">
                <a:latin typeface="+mn-lt"/>
              </a:rPr>
              <a:t>Qualitative inquiry and research design: Choosing among five approaches</a:t>
            </a:r>
            <a:r>
              <a:rPr lang="en-US" sz="2600" dirty="0">
                <a:latin typeface="+mn-lt"/>
              </a:rPr>
              <a:t>. Sage publications.</a:t>
            </a:r>
          </a:p>
          <a:p>
            <a:pPr marL="457200" indent="-457200" algn="l">
              <a:buFont typeface="Arial" panose="020B0604020202020204" pitchFamily="34" charset="0"/>
              <a:buChar char="•"/>
            </a:pPr>
            <a:r>
              <a:rPr lang="en-US" sz="2600" dirty="0">
                <a:latin typeface="+mn-lt"/>
              </a:rPr>
              <a:t>Wadsworth, E., Neale, J., McNeill, A., &amp; </a:t>
            </a:r>
            <a:r>
              <a:rPr lang="en-US" sz="2600" dirty="0" err="1">
                <a:latin typeface="+mn-lt"/>
              </a:rPr>
              <a:t>Hitchman</a:t>
            </a:r>
            <a:r>
              <a:rPr lang="en-US" sz="2600" dirty="0">
                <a:latin typeface="+mn-lt"/>
              </a:rPr>
              <a:t>, S. (2016). How and why do smokers start using e-cigarettes? Qualitative study of vapers in London, UK. </a:t>
            </a:r>
            <a:r>
              <a:rPr lang="en-US" sz="2600" i="1" dirty="0">
                <a:latin typeface="+mn-lt"/>
              </a:rPr>
              <a:t>International journal of environmental research and public health</a:t>
            </a:r>
            <a:r>
              <a:rPr lang="en-US" sz="2600" dirty="0">
                <a:latin typeface="+mn-lt"/>
              </a:rPr>
              <a:t>, </a:t>
            </a:r>
            <a:r>
              <a:rPr lang="en-US" sz="2600" i="1" dirty="0">
                <a:latin typeface="+mn-lt"/>
              </a:rPr>
              <a:t>13</a:t>
            </a:r>
            <a:r>
              <a:rPr lang="en-US" sz="2600" dirty="0">
                <a:latin typeface="+mn-lt"/>
              </a:rPr>
              <a:t>(7), 661.</a:t>
            </a:r>
          </a:p>
          <a:p>
            <a:pPr marL="457200" indent="-457200" algn="l">
              <a:buFont typeface="Arial" panose="020B0604020202020204" pitchFamily="34" charset="0"/>
              <a:buChar char="•"/>
            </a:pPr>
            <a:r>
              <a:rPr lang="en-US" sz="2600" dirty="0" err="1">
                <a:solidFill>
                  <a:srgbClr val="112025"/>
                </a:solidFill>
                <a:latin typeface="+mn-lt"/>
              </a:rPr>
              <a:t>Pokhrel</a:t>
            </a:r>
            <a:r>
              <a:rPr lang="en-US" sz="2600" dirty="0">
                <a:solidFill>
                  <a:srgbClr val="112025"/>
                </a:solidFill>
                <a:latin typeface="+mn-lt"/>
              </a:rPr>
              <a:t>, P., Herzog, T. A., </a:t>
            </a:r>
            <a:r>
              <a:rPr lang="en-US" sz="2600" dirty="0" err="1">
                <a:solidFill>
                  <a:srgbClr val="112025"/>
                </a:solidFill>
                <a:latin typeface="+mn-lt"/>
              </a:rPr>
              <a:t>Muranaka</a:t>
            </a:r>
            <a:r>
              <a:rPr lang="en-US" sz="2600" dirty="0">
                <a:solidFill>
                  <a:srgbClr val="112025"/>
                </a:solidFill>
                <a:latin typeface="+mn-lt"/>
              </a:rPr>
              <a:t>, N., &amp; Fagan, P. (2015). Young adult e-cigarette users’ reasons for liking and not liking e-cigarettes: a qualitative study. </a:t>
            </a:r>
            <a:r>
              <a:rPr lang="en-US" sz="2600" i="1" dirty="0">
                <a:solidFill>
                  <a:srgbClr val="112025"/>
                </a:solidFill>
                <a:latin typeface="+mn-lt"/>
              </a:rPr>
              <a:t>Psychology &amp; health</a:t>
            </a:r>
            <a:r>
              <a:rPr lang="en-US" sz="2600" dirty="0">
                <a:solidFill>
                  <a:srgbClr val="112025"/>
                </a:solidFill>
                <a:latin typeface="+mn-lt"/>
              </a:rPr>
              <a:t>, </a:t>
            </a:r>
            <a:r>
              <a:rPr lang="en-US" sz="2600" i="1" dirty="0">
                <a:solidFill>
                  <a:srgbClr val="112025"/>
                </a:solidFill>
                <a:latin typeface="+mn-lt"/>
              </a:rPr>
              <a:t>30</a:t>
            </a:r>
            <a:r>
              <a:rPr lang="en-US" sz="2600" dirty="0">
                <a:solidFill>
                  <a:srgbClr val="112025"/>
                </a:solidFill>
                <a:latin typeface="+mn-lt"/>
              </a:rPr>
              <a:t>(12), 1450-1469. </a:t>
            </a:r>
          </a:p>
          <a:p>
            <a:pPr marL="457200" indent="-457200" algn="l">
              <a:buFont typeface="Arial" panose="020B0604020202020204" pitchFamily="34" charset="0"/>
              <a:buChar char="•"/>
            </a:pPr>
            <a:endParaRPr lang="en-US" sz="2600" dirty="0">
              <a:latin typeface="+mn-lt"/>
            </a:endParaRPr>
          </a:p>
          <a:p>
            <a:pPr marL="457200" indent="-457200" algn="l">
              <a:buFont typeface="Arial" panose="020B0604020202020204" pitchFamily="34" charset="0"/>
              <a:buChar char="•"/>
            </a:pPr>
            <a:endParaRPr lang="en-US" sz="1500" b="1" u="sng" dirty="0">
              <a:solidFill>
                <a:schemeClr val="tx1"/>
              </a:solidFill>
              <a:latin typeface="+mn-lt"/>
            </a:endParaRPr>
          </a:p>
        </p:txBody>
      </p:sp>
    </p:spTree>
    <p:extLst>
      <p:ext uri="{BB962C8B-B14F-4D97-AF65-F5344CB8AC3E}">
        <p14:creationId xmlns:p14="http://schemas.microsoft.com/office/powerpoint/2010/main" val="3650938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9"/>
          </p:nvPr>
        </p:nvSpPr>
        <p:spPr/>
        <p:txBody>
          <a:bodyPr/>
          <a:lstStyle/>
          <a:p>
            <a:r>
              <a:rPr lang="en-US" dirty="0"/>
              <a:t>1</a:t>
            </a:r>
          </a:p>
        </p:txBody>
      </p:sp>
      <p:sp>
        <p:nvSpPr>
          <p:cNvPr id="3" name="Text Placeholder 2"/>
          <p:cNvSpPr>
            <a:spLocks noGrp="1"/>
          </p:cNvSpPr>
          <p:nvPr>
            <p:ph type="body" sz="quarter" idx="18"/>
          </p:nvPr>
        </p:nvSpPr>
        <p:spPr>
          <a:xfrm>
            <a:off x="2107631" y="1669912"/>
            <a:ext cx="6144271" cy="1347788"/>
          </a:xfrm>
        </p:spPr>
        <p:txBody>
          <a:bodyPr/>
          <a:lstStyle/>
          <a:p>
            <a:pPr>
              <a:lnSpc>
                <a:spcPct val="120000"/>
              </a:lnSpc>
            </a:pPr>
            <a:r>
              <a:rPr lang="en-US" dirty="0">
                <a:solidFill>
                  <a:schemeClr val="tx1">
                    <a:lumMod val="75000"/>
                  </a:schemeClr>
                </a:solidFill>
                <a:latin typeface="Arial"/>
                <a:cs typeface="Arial"/>
              </a:rPr>
              <a:t>Definition of Qualitative Research</a:t>
            </a:r>
            <a:endParaRPr lang="en-US" sz="2800" dirty="0">
              <a:latin typeface="Microsoft Sans Serif"/>
              <a:cs typeface="Microsoft Sans Serif"/>
            </a:endParaRPr>
          </a:p>
        </p:txBody>
      </p:sp>
    </p:spTree>
    <p:extLst>
      <p:ext uri="{BB962C8B-B14F-4D97-AF65-F5344CB8AC3E}">
        <p14:creationId xmlns:p14="http://schemas.microsoft.com/office/powerpoint/2010/main" val="6834441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89ED7F8-1760-D44D-ACF4-2BE99FD6699B}"/>
              </a:ext>
            </a:extLst>
          </p:cNvPr>
          <p:cNvGrpSpPr/>
          <p:nvPr/>
        </p:nvGrpSpPr>
        <p:grpSpPr>
          <a:xfrm>
            <a:off x="1529524" y="77820"/>
            <a:ext cx="6495795" cy="4898211"/>
            <a:chOff x="663762" y="107003"/>
            <a:chExt cx="6495795" cy="4898211"/>
          </a:xfrm>
        </p:grpSpPr>
        <p:sp>
          <p:nvSpPr>
            <p:cNvPr id="6" name="Freeform 5">
              <a:extLst>
                <a:ext uri="{FF2B5EF4-FFF2-40B4-BE49-F238E27FC236}">
                  <a16:creationId xmlns:a16="http://schemas.microsoft.com/office/drawing/2014/main" id="{D25897BF-A837-8C4B-A18F-D98EC356A04B}"/>
                </a:ext>
              </a:extLst>
            </p:cNvPr>
            <p:cNvSpPr/>
            <p:nvPr/>
          </p:nvSpPr>
          <p:spPr>
            <a:xfrm>
              <a:off x="5703386" y="2813367"/>
              <a:ext cx="189934" cy="1934587"/>
            </a:xfrm>
            <a:custGeom>
              <a:avLst/>
              <a:gdLst/>
              <a:ahLst/>
              <a:cxnLst/>
              <a:rect l="0" t="0" r="0" b="0"/>
              <a:pathLst>
                <a:path>
                  <a:moveTo>
                    <a:pt x="0" y="0"/>
                  </a:moveTo>
                  <a:lnTo>
                    <a:pt x="0" y="1987547"/>
                  </a:lnTo>
                  <a:lnTo>
                    <a:pt x="158580" y="1987547"/>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7" name="Freeform 6">
              <a:extLst>
                <a:ext uri="{FF2B5EF4-FFF2-40B4-BE49-F238E27FC236}">
                  <a16:creationId xmlns:a16="http://schemas.microsoft.com/office/drawing/2014/main" id="{31DCCDED-0ED6-2D41-BBAA-FFC7E86519AB}"/>
                </a:ext>
              </a:extLst>
            </p:cNvPr>
            <p:cNvSpPr/>
            <p:nvPr/>
          </p:nvSpPr>
          <p:spPr>
            <a:xfrm>
              <a:off x="5703386" y="2813367"/>
              <a:ext cx="189934" cy="1203972"/>
            </a:xfrm>
            <a:custGeom>
              <a:avLst/>
              <a:gdLst/>
              <a:ahLst/>
              <a:cxnLst/>
              <a:rect l="0" t="0" r="0" b="0"/>
              <a:pathLst>
                <a:path>
                  <a:moveTo>
                    <a:pt x="0" y="0"/>
                  </a:moveTo>
                  <a:lnTo>
                    <a:pt x="0" y="1236931"/>
                  </a:lnTo>
                  <a:lnTo>
                    <a:pt x="158580" y="1236931"/>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8" name="Freeform 7">
              <a:extLst>
                <a:ext uri="{FF2B5EF4-FFF2-40B4-BE49-F238E27FC236}">
                  <a16:creationId xmlns:a16="http://schemas.microsoft.com/office/drawing/2014/main" id="{FF5B9209-0F60-7744-A7ED-01C33C02CC53}"/>
                </a:ext>
              </a:extLst>
            </p:cNvPr>
            <p:cNvSpPr/>
            <p:nvPr/>
          </p:nvSpPr>
          <p:spPr>
            <a:xfrm>
              <a:off x="5703386" y="2813367"/>
              <a:ext cx="189934" cy="473356"/>
            </a:xfrm>
            <a:custGeom>
              <a:avLst/>
              <a:gdLst/>
              <a:ahLst/>
              <a:cxnLst/>
              <a:rect l="0" t="0" r="0" b="0"/>
              <a:pathLst>
                <a:path>
                  <a:moveTo>
                    <a:pt x="0" y="0"/>
                  </a:moveTo>
                  <a:lnTo>
                    <a:pt x="0" y="486314"/>
                  </a:lnTo>
                  <a:lnTo>
                    <a:pt x="158580" y="486314"/>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 name="Freeform 8">
              <a:extLst>
                <a:ext uri="{FF2B5EF4-FFF2-40B4-BE49-F238E27FC236}">
                  <a16:creationId xmlns:a16="http://schemas.microsoft.com/office/drawing/2014/main" id="{324E396F-0256-A740-B292-53821B06E4B8}"/>
                </a:ext>
              </a:extLst>
            </p:cNvPr>
            <p:cNvSpPr/>
            <p:nvPr/>
          </p:nvSpPr>
          <p:spPr>
            <a:xfrm>
              <a:off x="5443806" y="2082752"/>
              <a:ext cx="766073" cy="216097"/>
            </a:xfrm>
            <a:custGeom>
              <a:avLst/>
              <a:gdLst/>
              <a:ahLst/>
              <a:cxnLst/>
              <a:rect l="0" t="0" r="0" b="0"/>
              <a:pathLst>
                <a:path>
                  <a:moveTo>
                    <a:pt x="0" y="0"/>
                  </a:moveTo>
                  <a:lnTo>
                    <a:pt x="0" y="111006"/>
                  </a:lnTo>
                  <a:lnTo>
                    <a:pt x="639609" y="111006"/>
                  </a:lnTo>
                  <a:lnTo>
                    <a:pt x="639609" y="222013"/>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0" name="Freeform 9">
              <a:extLst>
                <a:ext uri="{FF2B5EF4-FFF2-40B4-BE49-F238E27FC236}">
                  <a16:creationId xmlns:a16="http://schemas.microsoft.com/office/drawing/2014/main" id="{4EB66730-AFEB-7B4F-A938-295CFD22EB35}"/>
                </a:ext>
              </a:extLst>
            </p:cNvPr>
            <p:cNvSpPr/>
            <p:nvPr/>
          </p:nvSpPr>
          <p:spPr>
            <a:xfrm>
              <a:off x="4171238" y="2813367"/>
              <a:ext cx="189934" cy="473356"/>
            </a:xfrm>
            <a:custGeom>
              <a:avLst/>
              <a:gdLst/>
              <a:ahLst/>
              <a:cxnLst/>
              <a:rect l="0" t="0" r="0" b="0"/>
              <a:pathLst>
                <a:path>
                  <a:moveTo>
                    <a:pt x="0" y="0"/>
                  </a:moveTo>
                  <a:lnTo>
                    <a:pt x="0" y="486314"/>
                  </a:lnTo>
                  <a:lnTo>
                    <a:pt x="158580" y="486314"/>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1" name="Freeform 10">
              <a:extLst>
                <a:ext uri="{FF2B5EF4-FFF2-40B4-BE49-F238E27FC236}">
                  <a16:creationId xmlns:a16="http://schemas.microsoft.com/office/drawing/2014/main" id="{994B0358-A3E8-5648-B9BF-45DA34531466}"/>
                </a:ext>
              </a:extLst>
            </p:cNvPr>
            <p:cNvSpPr/>
            <p:nvPr/>
          </p:nvSpPr>
          <p:spPr>
            <a:xfrm>
              <a:off x="4677734" y="2082752"/>
              <a:ext cx="766073" cy="216097"/>
            </a:xfrm>
            <a:custGeom>
              <a:avLst/>
              <a:gdLst/>
              <a:ahLst/>
              <a:cxnLst/>
              <a:rect l="0" t="0" r="0" b="0"/>
              <a:pathLst>
                <a:path>
                  <a:moveTo>
                    <a:pt x="639609" y="0"/>
                  </a:moveTo>
                  <a:lnTo>
                    <a:pt x="639609" y="111006"/>
                  </a:lnTo>
                  <a:lnTo>
                    <a:pt x="0" y="111006"/>
                  </a:lnTo>
                  <a:lnTo>
                    <a:pt x="0" y="222013"/>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2" name="Freeform 11">
              <a:extLst>
                <a:ext uri="{FF2B5EF4-FFF2-40B4-BE49-F238E27FC236}">
                  <a16:creationId xmlns:a16="http://schemas.microsoft.com/office/drawing/2014/main" id="{687EED5D-0D24-B64C-9544-38DBE6D7BA7E}"/>
                </a:ext>
              </a:extLst>
            </p:cNvPr>
            <p:cNvSpPr/>
            <p:nvPr/>
          </p:nvSpPr>
          <p:spPr>
            <a:xfrm>
              <a:off x="4136417" y="1352136"/>
              <a:ext cx="1307389" cy="216097"/>
            </a:xfrm>
            <a:custGeom>
              <a:avLst/>
              <a:gdLst/>
              <a:ahLst/>
              <a:cxnLst/>
              <a:rect l="0" t="0" r="0" b="0"/>
              <a:pathLst>
                <a:path>
                  <a:moveTo>
                    <a:pt x="0" y="0"/>
                  </a:moveTo>
                  <a:lnTo>
                    <a:pt x="0" y="111006"/>
                  </a:lnTo>
                  <a:lnTo>
                    <a:pt x="1091565" y="111006"/>
                  </a:lnTo>
                  <a:lnTo>
                    <a:pt x="1091565" y="222013"/>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3" name="Freeform 12">
              <a:extLst>
                <a:ext uri="{FF2B5EF4-FFF2-40B4-BE49-F238E27FC236}">
                  <a16:creationId xmlns:a16="http://schemas.microsoft.com/office/drawing/2014/main" id="{4E05445E-F480-4C45-B86C-95E423283C43}"/>
                </a:ext>
              </a:extLst>
            </p:cNvPr>
            <p:cNvSpPr/>
            <p:nvPr/>
          </p:nvSpPr>
          <p:spPr>
            <a:xfrm>
              <a:off x="2322532" y="2082752"/>
              <a:ext cx="189934" cy="473356"/>
            </a:xfrm>
            <a:custGeom>
              <a:avLst/>
              <a:gdLst/>
              <a:ahLst/>
              <a:cxnLst/>
              <a:rect l="0" t="0" r="0" b="0"/>
              <a:pathLst>
                <a:path>
                  <a:moveTo>
                    <a:pt x="0" y="0"/>
                  </a:moveTo>
                  <a:lnTo>
                    <a:pt x="0" y="486314"/>
                  </a:lnTo>
                  <a:lnTo>
                    <a:pt x="158580" y="486314"/>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4" name="Freeform 13">
              <a:extLst>
                <a:ext uri="{FF2B5EF4-FFF2-40B4-BE49-F238E27FC236}">
                  <a16:creationId xmlns:a16="http://schemas.microsoft.com/office/drawing/2014/main" id="{1B67C726-E498-FF47-9CF1-1EB8EBDEA7B5}"/>
                </a:ext>
              </a:extLst>
            </p:cNvPr>
            <p:cNvSpPr/>
            <p:nvPr/>
          </p:nvSpPr>
          <p:spPr>
            <a:xfrm>
              <a:off x="2829028" y="1352136"/>
              <a:ext cx="1307389" cy="216097"/>
            </a:xfrm>
            <a:custGeom>
              <a:avLst/>
              <a:gdLst/>
              <a:ahLst/>
              <a:cxnLst/>
              <a:rect l="0" t="0" r="0" b="0"/>
              <a:pathLst>
                <a:path>
                  <a:moveTo>
                    <a:pt x="1091565" y="0"/>
                  </a:moveTo>
                  <a:lnTo>
                    <a:pt x="1091565" y="111006"/>
                  </a:lnTo>
                  <a:lnTo>
                    <a:pt x="0" y="111006"/>
                  </a:lnTo>
                  <a:lnTo>
                    <a:pt x="0" y="222013"/>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5" name="Freeform 14">
              <a:extLst>
                <a:ext uri="{FF2B5EF4-FFF2-40B4-BE49-F238E27FC236}">
                  <a16:creationId xmlns:a16="http://schemas.microsoft.com/office/drawing/2014/main" id="{77C19F14-D6E0-9640-8EE0-80911AE21742}"/>
                </a:ext>
              </a:extLst>
            </p:cNvPr>
            <p:cNvSpPr/>
            <p:nvPr/>
          </p:nvSpPr>
          <p:spPr>
            <a:xfrm>
              <a:off x="2874929" y="621521"/>
              <a:ext cx="1261488" cy="216097"/>
            </a:xfrm>
            <a:custGeom>
              <a:avLst/>
              <a:gdLst/>
              <a:ahLst/>
              <a:cxnLst/>
              <a:rect l="0" t="0" r="0" b="0"/>
              <a:pathLst>
                <a:path>
                  <a:moveTo>
                    <a:pt x="0" y="0"/>
                  </a:moveTo>
                  <a:lnTo>
                    <a:pt x="0" y="111006"/>
                  </a:lnTo>
                  <a:lnTo>
                    <a:pt x="1053241" y="111006"/>
                  </a:lnTo>
                  <a:lnTo>
                    <a:pt x="1053241" y="222013"/>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6" name="Freeform 15">
              <a:extLst>
                <a:ext uri="{FF2B5EF4-FFF2-40B4-BE49-F238E27FC236}">
                  <a16:creationId xmlns:a16="http://schemas.microsoft.com/office/drawing/2014/main" id="{84237A41-F1EB-5B4B-9A3E-E6D587F7C80F}"/>
                </a:ext>
              </a:extLst>
            </p:cNvPr>
            <p:cNvSpPr/>
            <p:nvPr/>
          </p:nvSpPr>
          <p:spPr>
            <a:xfrm>
              <a:off x="1930000" y="1352136"/>
              <a:ext cx="190466" cy="2665202"/>
            </a:xfrm>
            <a:custGeom>
              <a:avLst/>
              <a:gdLst/>
              <a:ahLst/>
              <a:cxnLst/>
              <a:rect l="0" t="0" r="0" b="0"/>
              <a:pathLst>
                <a:path>
                  <a:moveTo>
                    <a:pt x="159024" y="0"/>
                  </a:moveTo>
                  <a:lnTo>
                    <a:pt x="159024" y="2738163"/>
                  </a:lnTo>
                  <a:lnTo>
                    <a:pt x="0" y="2738163"/>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7" name="Freeform 16">
              <a:extLst>
                <a:ext uri="{FF2B5EF4-FFF2-40B4-BE49-F238E27FC236}">
                  <a16:creationId xmlns:a16="http://schemas.microsoft.com/office/drawing/2014/main" id="{28845FD3-FE58-0A4D-9883-AFBE9DA98AEF}"/>
                </a:ext>
              </a:extLst>
            </p:cNvPr>
            <p:cNvSpPr/>
            <p:nvPr/>
          </p:nvSpPr>
          <p:spPr>
            <a:xfrm>
              <a:off x="1930000" y="1352136"/>
              <a:ext cx="190466" cy="1934587"/>
            </a:xfrm>
            <a:custGeom>
              <a:avLst/>
              <a:gdLst/>
              <a:ahLst/>
              <a:cxnLst/>
              <a:rect l="0" t="0" r="0" b="0"/>
              <a:pathLst>
                <a:path>
                  <a:moveTo>
                    <a:pt x="159024" y="0"/>
                  </a:moveTo>
                  <a:lnTo>
                    <a:pt x="159024" y="1987547"/>
                  </a:lnTo>
                  <a:lnTo>
                    <a:pt x="0" y="1987547"/>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8" name="Freeform 17">
              <a:extLst>
                <a:ext uri="{FF2B5EF4-FFF2-40B4-BE49-F238E27FC236}">
                  <a16:creationId xmlns:a16="http://schemas.microsoft.com/office/drawing/2014/main" id="{6F2F6370-975A-804C-A98E-6761578F4EE9}"/>
                </a:ext>
              </a:extLst>
            </p:cNvPr>
            <p:cNvSpPr/>
            <p:nvPr/>
          </p:nvSpPr>
          <p:spPr>
            <a:xfrm>
              <a:off x="1930000" y="1352136"/>
              <a:ext cx="190466" cy="1203972"/>
            </a:xfrm>
            <a:custGeom>
              <a:avLst/>
              <a:gdLst/>
              <a:ahLst/>
              <a:cxnLst/>
              <a:rect l="0" t="0" r="0" b="0"/>
              <a:pathLst>
                <a:path>
                  <a:moveTo>
                    <a:pt x="159024" y="0"/>
                  </a:moveTo>
                  <a:lnTo>
                    <a:pt x="159024" y="1236931"/>
                  </a:lnTo>
                  <a:lnTo>
                    <a:pt x="0" y="1236931"/>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9" name="Freeform 18">
              <a:extLst>
                <a:ext uri="{FF2B5EF4-FFF2-40B4-BE49-F238E27FC236}">
                  <a16:creationId xmlns:a16="http://schemas.microsoft.com/office/drawing/2014/main" id="{A36EFB12-02F3-C249-B21C-6A5596F5B784}"/>
                </a:ext>
              </a:extLst>
            </p:cNvPr>
            <p:cNvSpPr/>
            <p:nvPr/>
          </p:nvSpPr>
          <p:spPr>
            <a:xfrm>
              <a:off x="1930000" y="1352136"/>
              <a:ext cx="190466" cy="473356"/>
            </a:xfrm>
            <a:custGeom>
              <a:avLst/>
              <a:gdLst/>
              <a:ahLst/>
              <a:cxnLst/>
              <a:rect l="0" t="0" r="0" b="0"/>
              <a:pathLst>
                <a:path>
                  <a:moveTo>
                    <a:pt x="159024" y="0"/>
                  </a:moveTo>
                  <a:lnTo>
                    <a:pt x="159024" y="486314"/>
                  </a:lnTo>
                  <a:lnTo>
                    <a:pt x="0" y="486314"/>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0" name="Freeform 19">
              <a:extLst>
                <a:ext uri="{FF2B5EF4-FFF2-40B4-BE49-F238E27FC236}">
                  <a16:creationId xmlns:a16="http://schemas.microsoft.com/office/drawing/2014/main" id="{2F544C0A-B02C-924F-943E-B49FF08C7EDE}"/>
                </a:ext>
              </a:extLst>
            </p:cNvPr>
            <p:cNvSpPr/>
            <p:nvPr/>
          </p:nvSpPr>
          <p:spPr>
            <a:xfrm>
              <a:off x="1613972" y="621521"/>
              <a:ext cx="1260956" cy="216097"/>
            </a:xfrm>
            <a:custGeom>
              <a:avLst/>
              <a:gdLst/>
              <a:ahLst/>
              <a:cxnLst/>
              <a:rect l="0" t="0" r="0" b="0"/>
              <a:pathLst>
                <a:path>
                  <a:moveTo>
                    <a:pt x="1052797" y="0"/>
                  </a:moveTo>
                  <a:lnTo>
                    <a:pt x="1052797" y="111006"/>
                  </a:lnTo>
                  <a:lnTo>
                    <a:pt x="0" y="111006"/>
                  </a:lnTo>
                  <a:lnTo>
                    <a:pt x="0" y="222013"/>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1" name="Freeform 20">
              <a:extLst>
                <a:ext uri="{FF2B5EF4-FFF2-40B4-BE49-F238E27FC236}">
                  <a16:creationId xmlns:a16="http://schemas.microsoft.com/office/drawing/2014/main" id="{6E6CF542-3C9E-A946-89AA-BF360DD13934}"/>
                </a:ext>
              </a:extLst>
            </p:cNvPr>
            <p:cNvSpPr/>
            <p:nvPr/>
          </p:nvSpPr>
          <p:spPr>
            <a:xfrm>
              <a:off x="2241810" y="107003"/>
              <a:ext cx="1266237" cy="514518"/>
            </a:xfrm>
            <a:custGeom>
              <a:avLst/>
              <a:gdLst>
                <a:gd name="connsiteX0" fmla="*/ 0 w 1057206"/>
                <a:gd name="connsiteY0" fmla="*/ 0 h 528603"/>
                <a:gd name="connsiteX1" fmla="*/ 1057206 w 1057206"/>
                <a:gd name="connsiteY1" fmla="*/ 0 h 528603"/>
                <a:gd name="connsiteX2" fmla="*/ 1057206 w 1057206"/>
                <a:gd name="connsiteY2" fmla="*/ 528603 h 528603"/>
                <a:gd name="connsiteX3" fmla="*/ 0 w 1057206"/>
                <a:gd name="connsiteY3" fmla="*/ 528603 h 528603"/>
                <a:gd name="connsiteX4" fmla="*/ 0 w 1057206"/>
                <a:gd name="connsiteY4" fmla="*/ 0 h 5286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7206" h="528603">
                  <a:moveTo>
                    <a:pt x="0" y="0"/>
                  </a:moveTo>
                  <a:lnTo>
                    <a:pt x="1057206" y="0"/>
                  </a:lnTo>
                  <a:lnTo>
                    <a:pt x="1057206" y="528603"/>
                  </a:lnTo>
                  <a:lnTo>
                    <a:pt x="0" y="528603"/>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620" tIns="7620" rIns="7620" bIns="7620" numCol="1" spcCol="1270" anchor="ctr"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Arial"/>
                  <a:ea typeface="+mn-ea"/>
                  <a:cs typeface="+mn-cs"/>
                </a:rPr>
                <a:t>All Studies</a:t>
              </a:r>
            </a:p>
          </p:txBody>
        </p:sp>
        <p:sp>
          <p:nvSpPr>
            <p:cNvPr id="22" name="Freeform 21">
              <a:extLst>
                <a:ext uri="{FF2B5EF4-FFF2-40B4-BE49-F238E27FC236}">
                  <a16:creationId xmlns:a16="http://schemas.microsoft.com/office/drawing/2014/main" id="{6578E1B8-CEC2-D747-B152-22A08B85D155}"/>
                </a:ext>
              </a:extLst>
            </p:cNvPr>
            <p:cNvSpPr/>
            <p:nvPr/>
          </p:nvSpPr>
          <p:spPr>
            <a:xfrm>
              <a:off x="980854" y="837618"/>
              <a:ext cx="1341678" cy="514518"/>
            </a:xfrm>
            <a:custGeom>
              <a:avLst/>
              <a:gdLst>
                <a:gd name="connsiteX0" fmla="*/ 0 w 1057206"/>
                <a:gd name="connsiteY0" fmla="*/ 0 h 528603"/>
                <a:gd name="connsiteX1" fmla="*/ 1057206 w 1057206"/>
                <a:gd name="connsiteY1" fmla="*/ 0 h 528603"/>
                <a:gd name="connsiteX2" fmla="*/ 1057206 w 1057206"/>
                <a:gd name="connsiteY2" fmla="*/ 528603 h 528603"/>
                <a:gd name="connsiteX3" fmla="*/ 0 w 1057206"/>
                <a:gd name="connsiteY3" fmla="*/ 528603 h 528603"/>
                <a:gd name="connsiteX4" fmla="*/ 0 w 1057206"/>
                <a:gd name="connsiteY4" fmla="*/ 0 h 5286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7206" h="528603">
                  <a:moveTo>
                    <a:pt x="0" y="0"/>
                  </a:moveTo>
                  <a:lnTo>
                    <a:pt x="1057206" y="0"/>
                  </a:lnTo>
                  <a:lnTo>
                    <a:pt x="1057206" y="528603"/>
                  </a:lnTo>
                  <a:lnTo>
                    <a:pt x="0" y="528603"/>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620" tIns="7620" rIns="7620" bIns="7620" numCol="1" spcCol="1270" anchor="ctr"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en-US" sz="1200" b="1" i="0" u="none" strike="noStrike" kern="1200" cap="none" spc="0" normalizeH="0" baseline="0" noProof="0" dirty="0">
                  <a:ln>
                    <a:noFill/>
                  </a:ln>
                  <a:solidFill>
                    <a:srgbClr val="F3EB39"/>
                  </a:solidFill>
                  <a:effectLst/>
                  <a:uLnTx/>
                  <a:uFillTx/>
                  <a:latin typeface="Arial"/>
                  <a:ea typeface="+mn-ea"/>
                  <a:cs typeface="+mn-cs"/>
                </a:rPr>
                <a:t>Descriptive (PO)</a:t>
              </a:r>
            </a:p>
          </p:txBody>
        </p:sp>
        <p:sp>
          <p:nvSpPr>
            <p:cNvPr id="23" name="Freeform 22">
              <a:extLst>
                <a:ext uri="{FF2B5EF4-FFF2-40B4-BE49-F238E27FC236}">
                  <a16:creationId xmlns:a16="http://schemas.microsoft.com/office/drawing/2014/main" id="{27F9E28B-7EB9-9646-9A6D-6181F35F37FE}"/>
                </a:ext>
              </a:extLst>
            </p:cNvPr>
            <p:cNvSpPr/>
            <p:nvPr/>
          </p:nvSpPr>
          <p:spPr>
            <a:xfrm>
              <a:off x="663762" y="1568234"/>
              <a:ext cx="1266237" cy="514518"/>
            </a:xfrm>
            <a:custGeom>
              <a:avLst/>
              <a:gdLst>
                <a:gd name="connsiteX0" fmla="*/ 0 w 1057206"/>
                <a:gd name="connsiteY0" fmla="*/ 0 h 528603"/>
                <a:gd name="connsiteX1" fmla="*/ 1057206 w 1057206"/>
                <a:gd name="connsiteY1" fmla="*/ 0 h 528603"/>
                <a:gd name="connsiteX2" fmla="*/ 1057206 w 1057206"/>
                <a:gd name="connsiteY2" fmla="*/ 528603 h 528603"/>
                <a:gd name="connsiteX3" fmla="*/ 0 w 1057206"/>
                <a:gd name="connsiteY3" fmla="*/ 528603 h 528603"/>
                <a:gd name="connsiteX4" fmla="*/ 0 w 1057206"/>
                <a:gd name="connsiteY4" fmla="*/ 0 h 5286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7206" h="528603">
                  <a:moveTo>
                    <a:pt x="0" y="0"/>
                  </a:moveTo>
                  <a:lnTo>
                    <a:pt x="1057206" y="0"/>
                  </a:lnTo>
                  <a:lnTo>
                    <a:pt x="1057206" y="528603"/>
                  </a:lnTo>
                  <a:lnTo>
                    <a:pt x="0" y="528603"/>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620" tIns="7620" rIns="7620" bIns="7620" numCol="1" spcCol="1270" anchor="ctr"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a:ea typeface="+mn-ea"/>
                  <a:cs typeface="+mn-cs"/>
                </a:rPr>
                <a:t>Case report</a:t>
              </a:r>
            </a:p>
          </p:txBody>
        </p:sp>
        <p:sp>
          <p:nvSpPr>
            <p:cNvPr id="24" name="Freeform 23">
              <a:extLst>
                <a:ext uri="{FF2B5EF4-FFF2-40B4-BE49-F238E27FC236}">
                  <a16:creationId xmlns:a16="http://schemas.microsoft.com/office/drawing/2014/main" id="{FDA71213-C6C3-704F-8CF5-AF890275CC92}"/>
                </a:ext>
              </a:extLst>
            </p:cNvPr>
            <p:cNvSpPr/>
            <p:nvPr/>
          </p:nvSpPr>
          <p:spPr>
            <a:xfrm>
              <a:off x="663762" y="2298850"/>
              <a:ext cx="1266237" cy="514518"/>
            </a:xfrm>
            <a:custGeom>
              <a:avLst/>
              <a:gdLst>
                <a:gd name="connsiteX0" fmla="*/ 0 w 1057206"/>
                <a:gd name="connsiteY0" fmla="*/ 0 h 528603"/>
                <a:gd name="connsiteX1" fmla="*/ 1057206 w 1057206"/>
                <a:gd name="connsiteY1" fmla="*/ 0 h 528603"/>
                <a:gd name="connsiteX2" fmla="*/ 1057206 w 1057206"/>
                <a:gd name="connsiteY2" fmla="*/ 528603 h 528603"/>
                <a:gd name="connsiteX3" fmla="*/ 0 w 1057206"/>
                <a:gd name="connsiteY3" fmla="*/ 528603 h 528603"/>
                <a:gd name="connsiteX4" fmla="*/ 0 w 1057206"/>
                <a:gd name="connsiteY4" fmla="*/ 0 h 5286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7206" h="528603">
                  <a:moveTo>
                    <a:pt x="0" y="0"/>
                  </a:moveTo>
                  <a:lnTo>
                    <a:pt x="1057206" y="0"/>
                  </a:lnTo>
                  <a:lnTo>
                    <a:pt x="1057206" y="528603"/>
                  </a:lnTo>
                  <a:lnTo>
                    <a:pt x="0" y="528603"/>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620" tIns="7620" rIns="7620" bIns="7620" numCol="1" spcCol="1270" anchor="ctr"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a:ea typeface="+mn-ea"/>
                  <a:cs typeface="+mn-cs"/>
                </a:rPr>
                <a:t>Case series</a:t>
              </a:r>
            </a:p>
          </p:txBody>
        </p:sp>
        <p:sp>
          <p:nvSpPr>
            <p:cNvPr id="25" name="Freeform 24">
              <a:extLst>
                <a:ext uri="{FF2B5EF4-FFF2-40B4-BE49-F238E27FC236}">
                  <a16:creationId xmlns:a16="http://schemas.microsoft.com/office/drawing/2014/main" id="{BD0CFCF9-DF98-544A-BA85-52D1A0EC7099}"/>
                </a:ext>
              </a:extLst>
            </p:cNvPr>
            <p:cNvSpPr/>
            <p:nvPr/>
          </p:nvSpPr>
          <p:spPr>
            <a:xfrm>
              <a:off x="663762" y="3029465"/>
              <a:ext cx="1266237" cy="514518"/>
            </a:xfrm>
            <a:custGeom>
              <a:avLst/>
              <a:gdLst>
                <a:gd name="connsiteX0" fmla="*/ 0 w 1057206"/>
                <a:gd name="connsiteY0" fmla="*/ 0 h 528603"/>
                <a:gd name="connsiteX1" fmla="*/ 1057206 w 1057206"/>
                <a:gd name="connsiteY1" fmla="*/ 0 h 528603"/>
                <a:gd name="connsiteX2" fmla="*/ 1057206 w 1057206"/>
                <a:gd name="connsiteY2" fmla="*/ 528603 h 528603"/>
                <a:gd name="connsiteX3" fmla="*/ 0 w 1057206"/>
                <a:gd name="connsiteY3" fmla="*/ 528603 h 528603"/>
                <a:gd name="connsiteX4" fmla="*/ 0 w 1057206"/>
                <a:gd name="connsiteY4" fmla="*/ 0 h 5286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7206" h="528603">
                  <a:moveTo>
                    <a:pt x="0" y="0"/>
                  </a:moveTo>
                  <a:lnTo>
                    <a:pt x="1057206" y="0"/>
                  </a:lnTo>
                  <a:lnTo>
                    <a:pt x="1057206" y="528603"/>
                  </a:lnTo>
                  <a:lnTo>
                    <a:pt x="0" y="528603"/>
                  </a:lnTo>
                  <a:lnTo>
                    <a:pt x="0" y="0"/>
                  </a:lnTo>
                  <a:close/>
                </a:path>
              </a:pathLst>
            </a:custGeom>
            <a:solidFill>
              <a:schemeClr val="accent1">
                <a:lumMod val="25000"/>
                <a:lumOff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620" tIns="7620" rIns="7620" bIns="7620" numCol="1" spcCol="1270" anchor="ctr"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en-US" sz="1200" b="0" i="0" u="none" strike="noStrike" kern="1200" cap="none" spc="0" normalizeH="0" baseline="0" noProof="0">
                  <a:ln>
                    <a:noFill/>
                  </a:ln>
                  <a:solidFill>
                    <a:srgbClr val="112025"/>
                  </a:solidFill>
                  <a:effectLst/>
                  <a:uLnTx/>
                  <a:uFillTx/>
                  <a:latin typeface="Arial"/>
                  <a:ea typeface="+mn-ea"/>
                  <a:cs typeface="+mn-cs"/>
                </a:rPr>
                <a:t>Cross-sectional (survey)</a:t>
              </a:r>
              <a:endParaRPr kumimoji="0" lang="en-US" sz="1200" b="0" i="0" u="none" strike="noStrike" kern="1200" cap="none" spc="0" normalizeH="0" baseline="0" noProof="0" dirty="0">
                <a:ln>
                  <a:noFill/>
                </a:ln>
                <a:solidFill>
                  <a:srgbClr val="112025"/>
                </a:solidFill>
                <a:effectLst/>
                <a:uLnTx/>
                <a:uFillTx/>
                <a:latin typeface="Arial"/>
                <a:ea typeface="+mn-ea"/>
                <a:cs typeface="+mn-cs"/>
              </a:endParaRPr>
            </a:p>
          </p:txBody>
        </p:sp>
        <p:sp>
          <p:nvSpPr>
            <p:cNvPr id="26" name="Freeform 25">
              <a:extLst>
                <a:ext uri="{FF2B5EF4-FFF2-40B4-BE49-F238E27FC236}">
                  <a16:creationId xmlns:a16="http://schemas.microsoft.com/office/drawing/2014/main" id="{ACE0D7C5-E2BA-C246-81E6-47FD598CE34C}"/>
                </a:ext>
              </a:extLst>
            </p:cNvPr>
            <p:cNvSpPr/>
            <p:nvPr/>
          </p:nvSpPr>
          <p:spPr>
            <a:xfrm>
              <a:off x="663762" y="3760081"/>
              <a:ext cx="1266237" cy="514518"/>
            </a:xfrm>
            <a:custGeom>
              <a:avLst/>
              <a:gdLst>
                <a:gd name="connsiteX0" fmla="*/ 0 w 1057206"/>
                <a:gd name="connsiteY0" fmla="*/ 0 h 528603"/>
                <a:gd name="connsiteX1" fmla="*/ 1057206 w 1057206"/>
                <a:gd name="connsiteY1" fmla="*/ 0 h 528603"/>
                <a:gd name="connsiteX2" fmla="*/ 1057206 w 1057206"/>
                <a:gd name="connsiteY2" fmla="*/ 528603 h 528603"/>
                <a:gd name="connsiteX3" fmla="*/ 0 w 1057206"/>
                <a:gd name="connsiteY3" fmla="*/ 528603 h 528603"/>
                <a:gd name="connsiteX4" fmla="*/ 0 w 1057206"/>
                <a:gd name="connsiteY4" fmla="*/ 0 h 5286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7206" h="528603">
                  <a:moveTo>
                    <a:pt x="0" y="0"/>
                  </a:moveTo>
                  <a:lnTo>
                    <a:pt x="1057206" y="0"/>
                  </a:lnTo>
                  <a:lnTo>
                    <a:pt x="1057206" y="528603"/>
                  </a:lnTo>
                  <a:lnTo>
                    <a:pt x="0" y="528603"/>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620" tIns="7620" rIns="7620" bIns="7620" numCol="1" spcCol="1270" anchor="ctr"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a:ea typeface="+mn-ea"/>
                  <a:cs typeface="+mn-cs"/>
                </a:rPr>
                <a:t>Qualitative</a:t>
              </a:r>
            </a:p>
          </p:txBody>
        </p:sp>
        <p:sp>
          <p:nvSpPr>
            <p:cNvPr id="27" name="Freeform 26">
              <a:extLst>
                <a:ext uri="{FF2B5EF4-FFF2-40B4-BE49-F238E27FC236}">
                  <a16:creationId xmlns:a16="http://schemas.microsoft.com/office/drawing/2014/main" id="{0992B724-FD24-9243-8E3C-EC91734DA887}"/>
                </a:ext>
              </a:extLst>
            </p:cNvPr>
            <p:cNvSpPr/>
            <p:nvPr/>
          </p:nvSpPr>
          <p:spPr>
            <a:xfrm>
              <a:off x="3456865" y="837618"/>
              <a:ext cx="1388114" cy="514518"/>
            </a:xfrm>
            <a:custGeom>
              <a:avLst/>
              <a:gdLst>
                <a:gd name="connsiteX0" fmla="*/ 0 w 1057206"/>
                <a:gd name="connsiteY0" fmla="*/ 0 h 528603"/>
                <a:gd name="connsiteX1" fmla="*/ 1057206 w 1057206"/>
                <a:gd name="connsiteY1" fmla="*/ 0 h 528603"/>
                <a:gd name="connsiteX2" fmla="*/ 1057206 w 1057206"/>
                <a:gd name="connsiteY2" fmla="*/ 528603 h 528603"/>
                <a:gd name="connsiteX3" fmla="*/ 0 w 1057206"/>
                <a:gd name="connsiteY3" fmla="*/ 528603 h 528603"/>
                <a:gd name="connsiteX4" fmla="*/ 0 w 1057206"/>
                <a:gd name="connsiteY4" fmla="*/ 0 h 5286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7206" h="528603">
                  <a:moveTo>
                    <a:pt x="0" y="0"/>
                  </a:moveTo>
                  <a:lnTo>
                    <a:pt x="1057206" y="0"/>
                  </a:lnTo>
                  <a:lnTo>
                    <a:pt x="1057206" y="528603"/>
                  </a:lnTo>
                  <a:lnTo>
                    <a:pt x="0" y="528603"/>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620" tIns="7620" rIns="7620" bIns="7620" numCol="1" spcCol="1270" anchor="ctr"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en-US" sz="1200" b="1" i="0" u="none" strike="noStrike" kern="1200" cap="none" spc="0" normalizeH="0" baseline="0" noProof="0" dirty="0">
                  <a:ln>
                    <a:noFill/>
                  </a:ln>
                  <a:solidFill>
                    <a:srgbClr val="F3EB39"/>
                  </a:solidFill>
                  <a:effectLst/>
                  <a:uLnTx/>
                  <a:uFillTx/>
                  <a:latin typeface="Arial"/>
                  <a:ea typeface="+mn-ea"/>
                  <a:cs typeface="+mn-cs"/>
                </a:rPr>
                <a:t>Analytical (PICO)</a:t>
              </a:r>
            </a:p>
          </p:txBody>
        </p:sp>
        <p:sp>
          <p:nvSpPr>
            <p:cNvPr id="28" name="Freeform 27">
              <a:extLst>
                <a:ext uri="{FF2B5EF4-FFF2-40B4-BE49-F238E27FC236}">
                  <a16:creationId xmlns:a16="http://schemas.microsoft.com/office/drawing/2014/main" id="{A8605B5F-6871-8847-A4D7-922498ED5107}"/>
                </a:ext>
              </a:extLst>
            </p:cNvPr>
            <p:cNvSpPr/>
            <p:nvPr/>
          </p:nvSpPr>
          <p:spPr>
            <a:xfrm>
              <a:off x="2195909" y="1568234"/>
              <a:ext cx="1266237" cy="514518"/>
            </a:xfrm>
            <a:custGeom>
              <a:avLst/>
              <a:gdLst>
                <a:gd name="connsiteX0" fmla="*/ 0 w 1057206"/>
                <a:gd name="connsiteY0" fmla="*/ 0 h 528603"/>
                <a:gd name="connsiteX1" fmla="*/ 1057206 w 1057206"/>
                <a:gd name="connsiteY1" fmla="*/ 0 h 528603"/>
                <a:gd name="connsiteX2" fmla="*/ 1057206 w 1057206"/>
                <a:gd name="connsiteY2" fmla="*/ 528603 h 528603"/>
                <a:gd name="connsiteX3" fmla="*/ 0 w 1057206"/>
                <a:gd name="connsiteY3" fmla="*/ 528603 h 528603"/>
                <a:gd name="connsiteX4" fmla="*/ 0 w 1057206"/>
                <a:gd name="connsiteY4" fmla="*/ 0 h 5286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7206" h="528603">
                  <a:moveTo>
                    <a:pt x="0" y="0"/>
                  </a:moveTo>
                  <a:lnTo>
                    <a:pt x="1057206" y="0"/>
                  </a:lnTo>
                  <a:lnTo>
                    <a:pt x="1057206" y="528603"/>
                  </a:lnTo>
                  <a:lnTo>
                    <a:pt x="0" y="528603"/>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620" tIns="7620" rIns="7620" bIns="7620" numCol="1" spcCol="1270" anchor="ctr"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a:ea typeface="+mn-ea"/>
                  <a:cs typeface="+mn-cs"/>
                </a:rPr>
                <a:t>Experimental</a:t>
              </a:r>
            </a:p>
          </p:txBody>
        </p:sp>
        <p:sp>
          <p:nvSpPr>
            <p:cNvPr id="29" name="Freeform 28">
              <a:extLst>
                <a:ext uri="{FF2B5EF4-FFF2-40B4-BE49-F238E27FC236}">
                  <a16:creationId xmlns:a16="http://schemas.microsoft.com/office/drawing/2014/main" id="{18DBCA25-1F34-634A-A776-60F609E28405}"/>
                </a:ext>
              </a:extLst>
            </p:cNvPr>
            <p:cNvSpPr/>
            <p:nvPr/>
          </p:nvSpPr>
          <p:spPr>
            <a:xfrm>
              <a:off x="2512468" y="2298850"/>
              <a:ext cx="1266237" cy="514518"/>
            </a:xfrm>
            <a:custGeom>
              <a:avLst/>
              <a:gdLst>
                <a:gd name="connsiteX0" fmla="*/ 0 w 1057206"/>
                <a:gd name="connsiteY0" fmla="*/ 0 h 528603"/>
                <a:gd name="connsiteX1" fmla="*/ 1057206 w 1057206"/>
                <a:gd name="connsiteY1" fmla="*/ 0 h 528603"/>
                <a:gd name="connsiteX2" fmla="*/ 1057206 w 1057206"/>
                <a:gd name="connsiteY2" fmla="*/ 528603 h 528603"/>
                <a:gd name="connsiteX3" fmla="*/ 0 w 1057206"/>
                <a:gd name="connsiteY3" fmla="*/ 528603 h 528603"/>
                <a:gd name="connsiteX4" fmla="*/ 0 w 1057206"/>
                <a:gd name="connsiteY4" fmla="*/ 0 h 5286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7206" h="528603">
                  <a:moveTo>
                    <a:pt x="0" y="0"/>
                  </a:moveTo>
                  <a:lnTo>
                    <a:pt x="1057206" y="0"/>
                  </a:lnTo>
                  <a:lnTo>
                    <a:pt x="1057206" y="528603"/>
                  </a:lnTo>
                  <a:lnTo>
                    <a:pt x="0" y="528603"/>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620" tIns="7620" rIns="7620" bIns="7620" numCol="1" spcCol="1270" anchor="ctr"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a:ea typeface="+mn-ea"/>
                  <a:cs typeface="+mn-cs"/>
                </a:rPr>
                <a:t>Randomized Clinical Trials (RCTs)</a:t>
              </a:r>
            </a:p>
          </p:txBody>
        </p:sp>
        <p:sp>
          <p:nvSpPr>
            <p:cNvPr id="30" name="Freeform 29">
              <a:extLst>
                <a:ext uri="{FF2B5EF4-FFF2-40B4-BE49-F238E27FC236}">
                  <a16:creationId xmlns:a16="http://schemas.microsoft.com/office/drawing/2014/main" id="{6A306EB7-1D02-A445-BA3D-8ABCEC292362}"/>
                </a:ext>
              </a:extLst>
            </p:cNvPr>
            <p:cNvSpPr/>
            <p:nvPr/>
          </p:nvSpPr>
          <p:spPr>
            <a:xfrm>
              <a:off x="4810688" y="1568234"/>
              <a:ext cx="1266237" cy="514518"/>
            </a:xfrm>
            <a:custGeom>
              <a:avLst/>
              <a:gdLst>
                <a:gd name="connsiteX0" fmla="*/ 0 w 1057206"/>
                <a:gd name="connsiteY0" fmla="*/ 0 h 528603"/>
                <a:gd name="connsiteX1" fmla="*/ 1057206 w 1057206"/>
                <a:gd name="connsiteY1" fmla="*/ 0 h 528603"/>
                <a:gd name="connsiteX2" fmla="*/ 1057206 w 1057206"/>
                <a:gd name="connsiteY2" fmla="*/ 528603 h 528603"/>
                <a:gd name="connsiteX3" fmla="*/ 0 w 1057206"/>
                <a:gd name="connsiteY3" fmla="*/ 528603 h 528603"/>
                <a:gd name="connsiteX4" fmla="*/ 0 w 1057206"/>
                <a:gd name="connsiteY4" fmla="*/ 0 h 5286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7206" h="528603">
                  <a:moveTo>
                    <a:pt x="0" y="0"/>
                  </a:moveTo>
                  <a:lnTo>
                    <a:pt x="1057206" y="0"/>
                  </a:lnTo>
                  <a:lnTo>
                    <a:pt x="1057206" y="528603"/>
                  </a:lnTo>
                  <a:lnTo>
                    <a:pt x="0" y="528603"/>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620" tIns="7620" rIns="7620" bIns="7620" numCol="1" spcCol="1270" anchor="ctr"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a:ea typeface="+mn-ea"/>
                  <a:cs typeface="+mn-cs"/>
                </a:rPr>
                <a:t>Observational </a:t>
              </a:r>
            </a:p>
          </p:txBody>
        </p:sp>
        <p:sp>
          <p:nvSpPr>
            <p:cNvPr id="31" name="Freeform 30">
              <a:extLst>
                <a:ext uri="{FF2B5EF4-FFF2-40B4-BE49-F238E27FC236}">
                  <a16:creationId xmlns:a16="http://schemas.microsoft.com/office/drawing/2014/main" id="{BEE3EE4E-3F53-1F44-A15D-C70829982186}"/>
                </a:ext>
              </a:extLst>
            </p:cNvPr>
            <p:cNvSpPr/>
            <p:nvPr/>
          </p:nvSpPr>
          <p:spPr>
            <a:xfrm>
              <a:off x="4044615" y="2298850"/>
              <a:ext cx="1266237" cy="514518"/>
            </a:xfrm>
            <a:custGeom>
              <a:avLst/>
              <a:gdLst>
                <a:gd name="connsiteX0" fmla="*/ 0 w 1057206"/>
                <a:gd name="connsiteY0" fmla="*/ 0 h 528603"/>
                <a:gd name="connsiteX1" fmla="*/ 1057206 w 1057206"/>
                <a:gd name="connsiteY1" fmla="*/ 0 h 528603"/>
                <a:gd name="connsiteX2" fmla="*/ 1057206 w 1057206"/>
                <a:gd name="connsiteY2" fmla="*/ 528603 h 528603"/>
                <a:gd name="connsiteX3" fmla="*/ 0 w 1057206"/>
                <a:gd name="connsiteY3" fmla="*/ 528603 h 528603"/>
                <a:gd name="connsiteX4" fmla="*/ 0 w 1057206"/>
                <a:gd name="connsiteY4" fmla="*/ 0 h 5286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7206" h="528603">
                  <a:moveTo>
                    <a:pt x="0" y="0"/>
                  </a:moveTo>
                  <a:lnTo>
                    <a:pt x="1057206" y="0"/>
                  </a:lnTo>
                  <a:lnTo>
                    <a:pt x="1057206" y="528603"/>
                  </a:lnTo>
                  <a:lnTo>
                    <a:pt x="0" y="528603"/>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620" tIns="7620" rIns="7620" bIns="7620" numCol="1" spcCol="1270" anchor="ctr"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a:ea typeface="+mn-ea"/>
                  <a:cs typeface="+mn-cs"/>
                </a:rPr>
                <a:t>Group data</a:t>
              </a:r>
            </a:p>
          </p:txBody>
        </p:sp>
        <p:sp>
          <p:nvSpPr>
            <p:cNvPr id="32" name="Freeform 31">
              <a:extLst>
                <a:ext uri="{FF2B5EF4-FFF2-40B4-BE49-F238E27FC236}">
                  <a16:creationId xmlns:a16="http://schemas.microsoft.com/office/drawing/2014/main" id="{3C04FE72-DC6A-694C-91A3-6634CF7BF557}"/>
                </a:ext>
              </a:extLst>
            </p:cNvPr>
            <p:cNvSpPr/>
            <p:nvPr/>
          </p:nvSpPr>
          <p:spPr>
            <a:xfrm>
              <a:off x="4361174" y="3029465"/>
              <a:ext cx="1266237" cy="514518"/>
            </a:xfrm>
            <a:custGeom>
              <a:avLst/>
              <a:gdLst>
                <a:gd name="connsiteX0" fmla="*/ 0 w 1057206"/>
                <a:gd name="connsiteY0" fmla="*/ 0 h 528603"/>
                <a:gd name="connsiteX1" fmla="*/ 1057206 w 1057206"/>
                <a:gd name="connsiteY1" fmla="*/ 0 h 528603"/>
                <a:gd name="connsiteX2" fmla="*/ 1057206 w 1057206"/>
                <a:gd name="connsiteY2" fmla="*/ 528603 h 528603"/>
                <a:gd name="connsiteX3" fmla="*/ 0 w 1057206"/>
                <a:gd name="connsiteY3" fmla="*/ 528603 h 528603"/>
                <a:gd name="connsiteX4" fmla="*/ 0 w 1057206"/>
                <a:gd name="connsiteY4" fmla="*/ 0 h 5286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7206" h="528603">
                  <a:moveTo>
                    <a:pt x="0" y="0"/>
                  </a:moveTo>
                  <a:lnTo>
                    <a:pt x="1057206" y="0"/>
                  </a:lnTo>
                  <a:lnTo>
                    <a:pt x="1057206" y="528603"/>
                  </a:lnTo>
                  <a:lnTo>
                    <a:pt x="0" y="528603"/>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620" tIns="7620" rIns="7620" bIns="7620" numCol="1" spcCol="1270" anchor="ctr"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a:ea typeface="+mn-ea"/>
                  <a:cs typeface="+mn-cs"/>
                </a:rPr>
                <a:t>Ecological  study</a:t>
              </a:r>
            </a:p>
          </p:txBody>
        </p:sp>
        <p:sp>
          <p:nvSpPr>
            <p:cNvPr id="33" name="Freeform 32">
              <a:extLst>
                <a:ext uri="{FF2B5EF4-FFF2-40B4-BE49-F238E27FC236}">
                  <a16:creationId xmlns:a16="http://schemas.microsoft.com/office/drawing/2014/main" id="{306133D7-BE79-FF46-B7B2-AB512751B7FF}"/>
                </a:ext>
              </a:extLst>
            </p:cNvPr>
            <p:cNvSpPr/>
            <p:nvPr/>
          </p:nvSpPr>
          <p:spPr>
            <a:xfrm>
              <a:off x="5576762" y="2298850"/>
              <a:ext cx="1266237" cy="514518"/>
            </a:xfrm>
            <a:custGeom>
              <a:avLst/>
              <a:gdLst>
                <a:gd name="connsiteX0" fmla="*/ 0 w 1057206"/>
                <a:gd name="connsiteY0" fmla="*/ 0 h 528603"/>
                <a:gd name="connsiteX1" fmla="*/ 1057206 w 1057206"/>
                <a:gd name="connsiteY1" fmla="*/ 0 h 528603"/>
                <a:gd name="connsiteX2" fmla="*/ 1057206 w 1057206"/>
                <a:gd name="connsiteY2" fmla="*/ 528603 h 528603"/>
                <a:gd name="connsiteX3" fmla="*/ 0 w 1057206"/>
                <a:gd name="connsiteY3" fmla="*/ 528603 h 528603"/>
                <a:gd name="connsiteX4" fmla="*/ 0 w 1057206"/>
                <a:gd name="connsiteY4" fmla="*/ 0 h 5286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7206" h="528603">
                  <a:moveTo>
                    <a:pt x="0" y="0"/>
                  </a:moveTo>
                  <a:lnTo>
                    <a:pt x="1057206" y="0"/>
                  </a:lnTo>
                  <a:lnTo>
                    <a:pt x="1057206" y="528603"/>
                  </a:lnTo>
                  <a:lnTo>
                    <a:pt x="0" y="528603"/>
                  </a:lnTo>
                  <a:lnTo>
                    <a:pt x="0" y="0"/>
                  </a:lnTo>
                  <a:close/>
                </a:path>
              </a:pathLst>
            </a:custGeom>
            <a:solidFill>
              <a:srgbClr val="1C353D"/>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620" tIns="7620" rIns="7620" bIns="7620" numCol="1" spcCol="1270" anchor="ctr"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en-US" sz="1200" b="0" i="0" u="none" strike="noStrike" kern="1200" cap="none" spc="0" normalizeH="0" baseline="0" noProof="0">
                  <a:ln>
                    <a:noFill/>
                  </a:ln>
                  <a:solidFill>
                    <a:prstClr val="white"/>
                  </a:solidFill>
                  <a:effectLst/>
                  <a:uLnTx/>
                  <a:uFillTx/>
                  <a:latin typeface="Arial"/>
                  <a:ea typeface="+mn-ea"/>
                  <a:cs typeface="+mn-cs"/>
                </a:rPr>
                <a:t>Individual</a:t>
              </a:r>
              <a:endParaRPr kumimoji="0" lang="en-US" sz="1200" b="0" i="0" u="none" strike="noStrike" kern="1200" cap="none" spc="0" normalizeH="0" baseline="0" noProof="0" dirty="0">
                <a:ln>
                  <a:noFill/>
                </a:ln>
                <a:solidFill>
                  <a:prstClr val="white"/>
                </a:solidFill>
                <a:effectLst/>
                <a:uLnTx/>
                <a:uFillTx/>
                <a:latin typeface="Arial"/>
                <a:ea typeface="+mn-ea"/>
                <a:cs typeface="+mn-cs"/>
              </a:endParaRPr>
            </a:p>
          </p:txBody>
        </p:sp>
        <p:sp>
          <p:nvSpPr>
            <p:cNvPr id="34" name="Freeform 33">
              <a:extLst>
                <a:ext uri="{FF2B5EF4-FFF2-40B4-BE49-F238E27FC236}">
                  <a16:creationId xmlns:a16="http://schemas.microsoft.com/office/drawing/2014/main" id="{E0C8FEE9-3137-A74D-A760-E66D691BDA8F}"/>
                </a:ext>
              </a:extLst>
            </p:cNvPr>
            <p:cNvSpPr/>
            <p:nvPr/>
          </p:nvSpPr>
          <p:spPr>
            <a:xfrm>
              <a:off x="5893320" y="3029465"/>
              <a:ext cx="1266237" cy="514518"/>
            </a:xfrm>
            <a:custGeom>
              <a:avLst/>
              <a:gdLst>
                <a:gd name="connsiteX0" fmla="*/ 0 w 1057206"/>
                <a:gd name="connsiteY0" fmla="*/ 0 h 528603"/>
                <a:gd name="connsiteX1" fmla="*/ 1057206 w 1057206"/>
                <a:gd name="connsiteY1" fmla="*/ 0 h 528603"/>
                <a:gd name="connsiteX2" fmla="*/ 1057206 w 1057206"/>
                <a:gd name="connsiteY2" fmla="*/ 528603 h 528603"/>
                <a:gd name="connsiteX3" fmla="*/ 0 w 1057206"/>
                <a:gd name="connsiteY3" fmla="*/ 528603 h 528603"/>
                <a:gd name="connsiteX4" fmla="*/ 0 w 1057206"/>
                <a:gd name="connsiteY4" fmla="*/ 0 h 5286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7206" h="528603">
                  <a:moveTo>
                    <a:pt x="0" y="0"/>
                  </a:moveTo>
                  <a:lnTo>
                    <a:pt x="1057206" y="0"/>
                  </a:lnTo>
                  <a:lnTo>
                    <a:pt x="1057206" y="528603"/>
                  </a:lnTo>
                  <a:lnTo>
                    <a:pt x="0" y="528603"/>
                  </a:lnTo>
                  <a:lnTo>
                    <a:pt x="0" y="0"/>
                  </a:lnTo>
                  <a:close/>
                </a:path>
              </a:pathLst>
            </a:custGeom>
            <a:solidFill>
              <a:schemeClr val="accent1">
                <a:lumMod val="25000"/>
                <a:lumOff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620" tIns="7620" rIns="7620" bIns="7620" numCol="1" spcCol="1270" anchor="ctr"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en-US" sz="1200" b="0" i="0" u="none" strike="noStrike" kern="1200" cap="none" spc="0" normalizeH="0" baseline="0" noProof="0">
                  <a:ln>
                    <a:noFill/>
                  </a:ln>
                  <a:solidFill>
                    <a:srgbClr val="112025"/>
                  </a:solidFill>
                  <a:effectLst/>
                  <a:uLnTx/>
                  <a:uFillTx/>
                  <a:latin typeface="Arial"/>
                  <a:ea typeface="+mn-ea"/>
                  <a:cs typeface="+mn-cs"/>
                </a:rPr>
                <a:t>Cross-sectional (analytical)</a:t>
              </a:r>
              <a:endParaRPr kumimoji="0" lang="en-US" sz="1200" b="0" i="0" u="none" strike="noStrike" kern="1200" cap="none" spc="0" normalizeH="0" baseline="0" noProof="0" dirty="0">
                <a:ln>
                  <a:noFill/>
                </a:ln>
                <a:solidFill>
                  <a:prstClr val="white"/>
                </a:solidFill>
                <a:effectLst/>
                <a:uLnTx/>
                <a:uFillTx/>
                <a:latin typeface="Arial"/>
                <a:ea typeface="+mn-ea"/>
                <a:cs typeface="+mn-cs"/>
              </a:endParaRPr>
            </a:p>
          </p:txBody>
        </p:sp>
        <p:sp>
          <p:nvSpPr>
            <p:cNvPr id="35" name="Freeform 34">
              <a:extLst>
                <a:ext uri="{FF2B5EF4-FFF2-40B4-BE49-F238E27FC236}">
                  <a16:creationId xmlns:a16="http://schemas.microsoft.com/office/drawing/2014/main" id="{543EE9FA-F980-B244-8E8E-CD2FF0FF9876}"/>
                </a:ext>
              </a:extLst>
            </p:cNvPr>
            <p:cNvSpPr/>
            <p:nvPr/>
          </p:nvSpPr>
          <p:spPr>
            <a:xfrm>
              <a:off x="5893320" y="3760081"/>
              <a:ext cx="1266237" cy="514518"/>
            </a:xfrm>
            <a:custGeom>
              <a:avLst/>
              <a:gdLst>
                <a:gd name="connsiteX0" fmla="*/ 0 w 1057206"/>
                <a:gd name="connsiteY0" fmla="*/ 0 h 528603"/>
                <a:gd name="connsiteX1" fmla="*/ 1057206 w 1057206"/>
                <a:gd name="connsiteY1" fmla="*/ 0 h 528603"/>
                <a:gd name="connsiteX2" fmla="*/ 1057206 w 1057206"/>
                <a:gd name="connsiteY2" fmla="*/ 528603 h 528603"/>
                <a:gd name="connsiteX3" fmla="*/ 0 w 1057206"/>
                <a:gd name="connsiteY3" fmla="*/ 528603 h 528603"/>
                <a:gd name="connsiteX4" fmla="*/ 0 w 1057206"/>
                <a:gd name="connsiteY4" fmla="*/ 0 h 5286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7206" h="528603">
                  <a:moveTo>
                    <a:pt x="0" y="0"/>
                  </a:moveTo>
                  <a:lnTo>
                    <a:pt x="1057206" y="0"/>
                  </a:lnTo>
                  <a:lnTo>
                    <a:pt x="1057206" y="528603"/>
                  </a:lnTo>
                  <a:lnTo>
                    <a:pt x="0" y="528603"/>
                  </a:lnTo>
                  <a:lnTo>
                    <a:pt x="0" y="0"/>
                  </a:lnTo>
                  <a:close/>
                </a:path>
              </a:pathLst>
            </a:custGeom>
            <a:solidFill>
              <a:srgbClr val="1C353D"/>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620" tIns="7620" rIns="7620" bIns="7620" numCol="1" spcCol="1270" anchor="ctr"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en-US" sz="1200" b="0" i="0" u="none" strike="noStrike" kern="1200" cap="none" spc="0" normalizeH="0" baseline="0" noProof="0">
                  <a:ln>
                    <a:noFill/>
                  </a:ln>
                  <a:solidFill>
                    <a:prstClr val="white"/>
                  </a:solidFill>
                  <a:effectLst/>
                  <a:uLnTx/>
                  <a:uFillTx/>
                  <a:latin typeface="Arial"/>
                  <a:ea typeface="+mn-ea"/>
                  <a:cs typeface="+mn-cs"/>
                </a:rPr>
                <a:t>Cohort</a:t>
              </a:r>
              <a:endParaRPr kumimoji="0" lang="en-US" sz="1200" b="0" i="0" u="none" strike="noStrike" kern="1200" cap="none" spc="0" normalizeH="0" baseline="0" noProof="0" dirty="0">
                <a:ln>
                  <a:noFill/>
                </a:ln>
                <a:solidFill>
                  <a:prstClr val="white"/>
                </a:solidFill>
                <a:effectLst/>
                <a:uLnTx/>
                <a:uFillTx/>
                <a:latin typeface="Arial"/>
                <a:ea typeface="+mn-ea"/>
                <a:cs typeface="+mn-cs"/>
              </a:endParaRPr>
            </a:p>
          </p:txBody>
        </p:sp>
        <p:sp>
          <p:nvSpPr>
            <p:cNvPr id="36" name="Freeform 35">
              <a:extLst>
                <a:ext uri="{FF2B5EF4-FFF2-40B4-BE49-F238E27FC236}">
                  <a16:creationId xmlns:a16="http://schemas.microsoft.com/office/drawing/2014/main" id="{F038B959-76AD-9540-996C-A19DE4EF9EF3}"/>
                </a:ext>
              </a:extLst>
            </p:cNvPr>
            <p:cNvSpPr/>
            <p:nvPr/>
          </p:nvSpPr>
          <p:spPr>
            <a:xfrm>
              <a:off x="5893320" y="4490696"/>
              <a:ext cx="1266237" cy="514518"/>
            </a:xfrm>
            <a:custGeom>
              <a:avLst/>
              <a:gdLst>
                <a:gd name="connsiteX0" fmla="*/ 0 w 1057206"/>
                <a:gd name="connsiteY0" fmla="*/ 0 h 528603"/>
                <a:gd name="connsiteX1" fmla="*/ 1057206 w 1057206"/>
                <a:gd name="connsiteY1" fmla="*/ 0 h 528603"/>
                <a:gd name="connsiteX2" fmla="*/ 1057206 w 1057206"/>
                <a:gd name="connsiteY2" fmla="*/ 528603 h 528603"/>
                <a:gd name="connsiteX3" fmla="*/ 0 w 1057206"/>
                <a:gd name="connsiteY3" fmla="*/ 528603 h 528603"/>
                <a:gd name="connsiteX4" fmla="*/ 0 w 1057206"/>
                <a:gd name="connsiteY4" fmla="*/ 0 h 5286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7206" h="528603">
                  <a:moveTo>
                    <a:pt x="0" y="0"/>
                  </a:moveTo>
                  <a:lnTo>
                    <a:pt x="1057206" y="0"/>
                  </a:lnTo>
                  <a:lnTo>
                    <a:pt x="1057206" y="528603"/>
                  </a:lnTo>
                  <a:lnTo>
                    <a:pt x="0" y="528603"/>
                  </a:lnTo>
                  <a:lnTo>
                    <a:pt x="0" y="0"/>
                  </a:lnTo>
                  <a:close/>
                </a:path>
              </a:pathLst>
            </a:custGeom>
            <a:solidFill>
              <a:srgbClr val="1C353D"/>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620" tIns="7620" rIns="7620" bIns="7620" numCol="1" spcCol="1270" anchor="ctr"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en-US" sz="1200" b="0" i="0" u="none" strike="noStrike" kern="1200" cap="none" spc="0" normalizeH="0" baseline="0" noProof="0">
                  <a:ln>
                    <a:noFill/>
                  </a:ln>
                  <a:solidFill>
                    <a:prstClr val="white"/>
                  </a:solidFill>
                  <a:effectLst/>
                  <a:uLnTx/>
                  <a:uFillTx/>
                  <a:latin typeface="Arial"/>
                  <a:ea typeface="+mn-ea"/>
                  <a:cs typeface="+mn-cs"/>
                </a:rPr>
                <a:t>Case-Control</a:t>
              </a:r>
              <a:endParaRPr kumimoji="0" lang="en-US" sz="1200" b="0" i="0" u="none" strike="noStrike" kern="1200" cap="none" spc="0" normalizeH="0" baseline="0" noProof="0" dirty="0">
                <a:ln>
                  <a:noFill/>
                </a:ln>
                <a:solidFill>
                  <a:prstClr val="white"/>
                </a:solidFill>
                <a:effectLst/>
                <a:uLnTx/>
                <a:uFillTx/>
                <a:latin typeface="Arial"/>
                <a:ea typeface="+mn-ea"/>
                <a:cs typeface="+mn-cs"/>
              </a:endParaRPr>
            </a:p>
          </p:txBody>
        </p:sp>
      </p:grpSp>
      <p:sp>
        <p:nvSpPr>
          <p:cNvPr id="3" name="Left Brace 2">
            <a:extLst>
              <a:ext uri="{FF2B5EF4-FFF2-40B4-BE49-F238E27FC236}">
                <a16:creationId xmlns:a16="http://schemas.microsoft.com/office/drawing/2014/main" id="{CC2AB15B-B3E1-9644-8633-30C0CC90CA83}"/>
              </a:ext>
            </a:extLst>
          </p:cNvPr>
          <p:cNvSpPr/>
          <p:nvPr/>
        </p:nvSpPr>
        <p:spPr>
          <a:xfrm>
            <a:off x="1128450" y="808435"/>
            <a:ext cx="359923" cy="3653078"/>
          </a:xfrm>
          <a:prstGeom prst="leftBrace">
            <a:avLst/>
          </a:prstGeom>
          <a:ln w="2540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14141"/>
              </a:solidFill>
              <a:effectLst/>
              <a:uLnTx/>
              <a:uFillTx/>
              <a:latin typeface="Arial"/>
              <a:ea typeface="+mn-ea"/>
              <a:cs typeface="+mn-cs"/>
            </a:endParaRPr>
          </a:p>
        </p:txBody>
      </p:sp>
      <p:sp>
        <p:nvSpPr>
          <p:cNvPr id="4" name="TextBox 3">
            <a:extLst>
              <a:ext uri="{FF2B5EF4-FFF2-40B4-BE49-F238E27FC236}">
                <a16:creationId xmlns:a16="http://schemas.microsoft.com/office/drawing/2014/main" id="{73A1AD1F-B20B-BB4C-A0D3-0FA3F9988573}"/>
              </a:ext>
            </a:extLst>
          </p:cNvPr>
          <p:cNvSpPr txBox="1"/>
          <p:nvPr/>
        </p:nvSpPr>
        <p:spPr>
          <a:xfrm>
            <a:off x="527112" y="808435"/>
            <a:ext cx="461665" cy="3653078"/>
          </a:xfrm>
          <a:prstGeom prst="rect">
            <a:avLst/>
          </a:prstGeom>
          <a:noFill/>
          <a:ln w="15875">
            <a:solidFill>
              <a:srgbClr val="112025"/>
            </a:solidFill>
          </a:ln>
        </p:spPr>
        <p:txBody>
          <a:bodyPr vert="vert270"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solidFill>
                  <a:srgbClr val="414141"/>
                </a:solidFill>
                <a:effectLst/>
                <a:uLnTx/>
                <a:uFillTx/>
                <a:latin typeface="Arial"/>
                <a:ea typeface="+mn-ea"/>
                <a:cs typeface="+mn-cs"/>
              </a:rPr>
              <a:t>Generates</a:t>
            </a:r>
            <a:r>
              <a:rPr kumimoji="0" lang="en-US" sz="1800" b="1" i="0" u="none" strike="noStrike" kern="1200" cap="none" spc="0" normalizeH="0" baseline="0" noProof="0" dirty="0">
                <a:ln>
                  <a:noFill/>
                </a:ln>
                <a:solidFill>
                  <a:srgbClr val="414141"/>
                </a:solidFill>
                <a:effectLst/>
                <a:uLnTx/>
                <a:uFillTx/>
                <a:latin typeface="Arial"/>
                <a:ea typeface="+mn-ea"/>
                <a:cs typeface="+mn-cs"/>
              </a:rPr>
              <a:t> Hypotheses</a:t>
            </a:r>
          </a:p>
        </p:txBody>
      </p:sp>
      <p:sp>
        <p:nvSpPr>
          <p:cNvPr id="5" name="Right Brace 4">
            <a:extLst>
              <a:ext uri="{FF2B5EF4-FFF2-40B4-BE49-F238E27FC236}">
                <a16:creationId xmlns:a16="http://schemas.microsoft.com/office/drawing/2014/main" id="{A014E009-E3C0-7848-BF67-5EF47E837E58}"/>
              </a:ext>
            </a:extLst>
          </p:cNvPr>
          <p:cNvSpPr/>
          <p:nvPr/>
        </p:nvSpPr>
        <p:spPr>
          <a:xfrm>
            <a:off x="8027310" y="1322953"/>
            <a:ext cx="400151" cy="3725702"/>
          </a:xfrm>
          <a:prstGeom prst="rightBrace">
            <a:avLst>
              <a:gd name="adj1" fmla="val 8333"/>
              <a:gd name="adj2" fmla="val 50436"/>
            </a:avLst>
          </a:prstGeom>
          <a:ln w="2540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14141"/>
              </a:solidFill>
              <a:effectLst/>
              <a:uLnTx/>
              <a:uFillTx/>
              <a:latin typeface="Arial"/>
              <a:ea typeface="+mn-ea"/>
              <a:cs typeface="+mn-cs"/>
            </a:endParaRPr>
          </a:p>
        </p:txBody>
      </p:sp>
      <p:sp>
        <p:nvSpPr>
          <p:cNvPr id="37" name="TextBox 36">
            <a:extLst>
              <a:ext uri="{FF2B5EF4-FFF2-40B4-BE49-F238E27FC236}">
                <a16:creationId xmlns:a16="http://schemas.microsoft.com/office/drawing/2014/main" id="{F7CF76FC-56D1-CB40-80D4-76B167694D05}"/>
              </a:ext>
            </a:extLst>
          </p:cNvPr>
          <p:cNvSpPr txBox="1"/>
          <p:nvPr/>
        </p:nvSpPr>
        <p:spPr>
          <a:xfrm>
            <a:off x="8515323" y="1322953"/>
            <a:ext cx="461665" cy="3653078"/>
          </a:xfrm>
          <a:prstGeom prst="rect">
            <a:avLst/>
          </a:prstGeom>
          <a:noFill/>
          <a:ln w="19050">
            <a:solidFill>
              <a:srgbClr val="112025"/>
            </a:solidFill>
          </a:ln>
        </p:spPr>
        <p:txBody>
          <a:bodyPr vert="vert"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solidFill>
                  <a:srgbClr val="414141"/>
                </a:solidFill>
                <a:effectLst/>
                <a:uLnTx/>
                <a:uFillTx/>
                <a:latin typeface="Arial"/>
                <a:ea typeface="+mn-ea"/>
                <a:cs typeface="+mn-cs"/>
              </a:rPr>
              <a:t>Tests</a:t>
            </a:r>
            <a:r>
              <a:rPr kumimoji="0" lang="en-US" sz="1800" b="1" i="0" u="none" strike="noStrike" kern="1200" cap="none" spc="0" normalizeH="0" baseline="0" noProof="0" dirty="0">
                <a:ln>
                  <a:noFill/>
                </a:ln>
                <a:solidFill>
                  <a:srgbClr val="414141"/>
                </a:solidFill>
                <a:effectLst/>
                <a:uLnTx/>
                <a:uFillTx/>
                <a:latin typeface="Arial"/>
                <a:ea typeface="+mn-ea"/>
                <a:cs typeface="+mn-cs"/>
              </a:rPr>
              <a:t> Hypotheses</a:t>
            </a:r>
          </a:p>
        </p:txBody>
      </p:sp>
    </p:spTree>
    <p:extLst>
      <p:ext uri="{BB962C8B-B14F-4D97-AF65-F5344CB8AC3E}">
        <p14:creationId xmlns:p14="http://schemas.microsoft.com/office/powerpoint/2010/main" val="16541952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B069D07-B29E-6844-9AD4-3DD5DBC7A810}"/>
              </a:ext>
            </a:extLst>
          </p:cNvPr>
          <p:cNvSpPr>
            <a:spLocks noGrp="1"/>
          </p:cNvSpPr>
          <p:nvPr>
            <p:ph type="body" sz="quarter" idx="10"/>
          </p:nvPr>
        </p:nvSpPr>
        <p:spPr>
          <a:xfrm>
            <a:off x="524108" y="1626993"/>
            <a:ext cx="8263054" cy="1116013"/>
          </a:xfrm>
        </p:spPr>
        <p:txBody>
          <a:bodyPr/>
          <a:lstStyle/>
          <a:p>
            <a:r>
              <a:rPr lang="en-US" sz="2800" dirty="0"/>
              <a:t>Qualitative research study things in </a:t>
            </a:r>
            <a:r>
              <a:rPr lang="en-US" sz="2800" b="1" u="sng" dirty="0"/>
              <a:t>their natural settings</a:t>
            </a:r>
            <a:r>
              <a:rPr lang="en-US" sz="2800" dirty="0"/>
              <a:t>, attempting to make sense of, or interpret, phenomena in terms of the meanings people bring to them. </a:t>
            </a:r>
            <a:endParaRPr lang="en-US" sz="500" dirty="0"/>
          </a:p>
        </p:txBody>
      </p:sp>
    </p:spTree>
    <p:extLst>
      <p:ext uri="{BB962C8B-B14F-4D97-AF65-F5344CB8AC3E}">
        <p14:creationId xmlns:p14="http://schemas.microsoft.com/office/powerpoint/2010/main" val="5309053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9"/>
          </p:nvPr>
        </p:nvSpPr>
        <p:spPr/>
        <p:txBody>
          <a:bodyPr/>
          <a:lstStyle/>
          <a:p>
            <a:r>
              <a:rPr lang="en-US" dirty="0"/>
              <a:t>2</a:t>
            </a:r>
          </a:p>
        </p:txBody>
      </p:sp>
      <p:sp>
        <p:nvSpPr>
          <p:cNvPr id="3" name="Text Placeholder 2"/>
          <p:cNvSpPr>
            <a:spLocks noGrp="1"/>
          </p:cNvSpPr>
          <p:nvPr>
            <p:ph type="body" sz="quarter" idx="18"/>
          </p:nvPr>
        </p:nvSpPr>
        <p:spPr>
          <a:xfrm>
            <a:off x="2174538" y="1669912"/>
            <a:ext cx="6144271" cy="1347788"/>
          </a:xfrm>
        </p:spPr>
        <p:txBody>
          <a:bodyPr/>
          <a:lstStyle/>
          <a:p>
            <a:pPr>
              <a:lnSpc>
                <a:spcPct val="120000"/>
              </a:lnSpc>
            </a:pPr>
            <a:r>
              <a:rPr lang="en-US" dirty="0">
                <a:solidFill>
                  <a:schemeClr val="tx1">
                    <a:lumMod val="75000"/>
                  </a:schemeClr>
                </a:solidFill>
                <a:latin typeface="Arial"/>
                <a:cs typeface="Arial"/>
              </a:rPr>
              <a:t>Comparing Qualitative and Quantitative Studies</a:t>
            </a:r>
            <a:endParaRPr lang="en-US" sz="2800" dirty="0">
              <a:latin typeface="Microsoft Sans Serif"/>
              <a:cs typeface="Microsoft Sans Serif"/>
            </a:endParaRPr>
          </a:p>
        </p:txBody>
      </p:sp>
    </p:spTree>
    <p:extLst>
      <p:ext uri="{BB962C8B-B14F-4D97-AF65-F5344CB8AC3E}">
        <p14:creationId xmlns:p14="http://schemas.microsoft.com/office/powerpoint/2010/main" val="4819376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6D7054E9-E855-694B-8D4B-1382CB9862EF}"/>
              </a:ext>
            </a:extLst>
          </p:cNvPr>
          <p:cNvGraphicFramePr>
            <a:graphicFrameLocks noGrp="1"/>
          </p:cNvGraphicFramePr>
          <p:nvPr>
            <p:extLst>
              <p:ext uri="{D42A27DB-BD31-4B8C-83A1-F6EECF244321}">
                <p14:modId xmlns:p14="http://schemas.microsoft.com/office/powerpoint/2010/main" val="4245170405"/>
              </p:ext>
            </p:extLst>
          </p:nvPr>
        </p:nvGraphicFramePr>
        <p:xfrm>
          <a:off x="133814" y="267629"/>
          <a:ext cx="8920974" cy="4560850"/>
        </p:xfrm>
        <a:graphic>
          <a:graphicData uri="http://schemas.openxmlformats.org/drawingml/2006/table">
            <a:tbl>
              <a:tblPr firstRow="1" bandRow="1">
                <a:tableStyleId>{5C22544A-7EE6-4342-B048-85BDC9FD1C3A}</a:tableStyleId>
              </a:tblPr>
              <a:tblGrid>
                <a:gridCol w="1338147">
                  <a:extLst>
                    <a:ext uri="{9D8B030D-6E8A-4147-A177-3AD203B41FA5}">
                      <a16:colId xmlns:a16="http://schemas.microsoft.com/office/drawing/2014/main" val="776282519"/>
                    </a:ext>
                  </a:extLst>
                </a:gridCol>
                <a:gridCol w="3546088">
                  <a:extLst>
                    <a:ext uri="{9D8B030D-6E8A-4147-A177-3AD203B41FA5}">
                      <a16:colId xmlns:a16="http://schemas.microsoft.com/office/drawing/2014/main" val="3865971863"/>
                    </a:ext>
                  </a:extLst>
                </a:gridCol>
                <a:gridCol w="4036739">
                  <a:extLst>
                    <a:ext uri="{9D8B030D-6E8A-4147-A177-3AD203B41FA5}">
                      <a16:colId xmlns:a16="http://schemas.microsoft.com/office/drawing/2014/main" val="812571773"/>
                    </a:ext>
                  </a:extLst>
                </a:gridCol>
              </a:tblGrid>
              <a:tr h="416073">
                <a:tc>
                  <a:txBody>
                    <a:bodyPr/>
                    <a:lstStyle/>
                    <a:p>
                      <a:endParaRPr lang="en-US" sz="1600" b="1" dirty="0"/>
                    </a:p>
                  </a:txBody>
                  <a:tcPr/>
                </a:tc>
                <a:tc>
                  <a:txBody>
                    <a:bodyPr/>
                    <a:lstStyle/>
                    <a:p>
                      <a:r>
                        <a:rPr lang="en-US" sz="1600" dirty="0"/>
                        <a:t>Quantitative</a:t>
                      </a:r>
                    </a:p>
                  </a:txBody>
                  <a:tcPr/>
                </a:tc>
                <a:tc>
                  <a:txBody>
                    <a:bodyPr/>
                    <a:lstStyle/>
                    <a:p>
                      <a:r>
                        <a:rPr lang="en-US" sz="1600" dirty="0"/>
                        <a:t>Qualitative</a:t>
                      </a:r>
                    </a:p>
                  </a:txBody>
                  <a:tcPr/>
                </a:tc>
                <a:extLst>
                  <a:ext uri="{0D108BD9-81ED-4DB2-BD59-A6C34878D82A}">
                    <a16:rowId xmlns:a16="http://schemas.microsoft.com/office/drawing/2014/main" val="2527035417"/>
                  </a:ext>
                </a:extLst>
              </a:tr>
              <a:tr h="620085">
                <a:tc rowSpan="3">
                  <a:txBody>
                    <a:bodyPr/>
                    <a:lstStyle/>
                    <a:p>
                      <a:r>
                        <a:rPr lang="en-US" sz="1600" b="1" dirty="0"/>
                        <a:t>General framework </a:t>
                      </a:r>
                    </a:p>
                  </a:txBody>
                  <a:tcPr/>
                </a:tc>
                <a:tc>
                  <a:txBody>
                    <a:bodyPr/>
                    <a:lstStyle/>
                    <a:p>
                      <a:r>
                        <a:rPr lang="en-US" sz="1600" dirty="0"/>
                        <a:t>Seek to confirm hypotheses about phenomena (answer ”how many?”)</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effectLst/>
                          <a:latin typeface="+mn-lt"/>
                          <a:ea typeface="+mn-ea"/>
                          <a:cs typeface="+mn-cs"/>
                        </a:rPr>
                        <a:t>Seek to explore phenomena (answer “how?”)</a:t>
                      </a:r>
                    </a:p>
                  </a:txBody>
                  <a:tcPr/>
                </a:tc>
                <a:extLst>
                  <a:ext uri="{0D108BD9-81ED-4DB2-BD59-A6C34878D82A}">
                    <a16:rowId xmlns:a16="http://schemas.microsoft.com/office/drawing/2014/main" val="3563487742"/>
                  </a:ext>
                </a:extLst>
              </a:tr>
              <a:tr h="881173">
                <a:tc vMerge="1">
                  <a:txBody>
                    <a:bodyPr/>
                    <a:lstStyle/>
                    <a:p>
                      <a:endParaRPr lang="en-US"/>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effectLst/>
                          <a:latin typeface="+mn-lt"/>
                          <a:ea typeface="+mn-ea"/>
                          <a:cs typeface="+mn-cs"/>
                        </a:rPr>
                        <a:t>Instruments use more rigid style of eliciting and categorizing responses to questions </a:t>
                      </a:r>
                      <a:endParaRPr lang="en-US" sz="1600" dirty="0"/>
                    </a:p>
                  </a:txBody>
                  <a:tcPr/>
                </a:tc>
                <a:tc>
                  <a:txBody>
                    <a:bodyPr/>
                    <a:lstStyle/>
                    <a:p>
                      <a:r>
                        <a:rPr lang="en-US" sz="1600" dirty="0"/>
                        <a:t>Instruments use more flexible, iterative style of eliciting and categorizing responses to questions </a:t>
                      </a:r>
                    </a:p>
                  </a:txBody>
                  <a:tcPr/>
                </a:tc>
                <a:extLst>
                  <a:ext uri="{0D108BD9-81ED-4DB2-BD59-A6C34878D82A}">
                    <a16:rowId xmlns:a16="http://schemas.microsoft.com/office/drawing/2014/main" val="4190777085"/>
                  </a:ext>
                </a:extLst>
              </a:tr>
              <a:tr h="881173">
                <a:tc vMerge="1">
                  <a:txBody>
                    <a:bodyPr/>
                    <a:lstStyle/>
                    <a:p>
                      <a:endParaRPr lang="en-US"/>
                    </a:p>
                  </a:txBody>
                  <a:tcPr/>
                </a:tc>
                <a:tc>
                  <a:txBody>
                    <a:bodyPr/>
                    <a:lstStyle/>
                    <a:p>
                      <a:r>
                        <a:rPr lang="en-US" sz="1600" dirty="0"/>
                        <a:t>Use highly structured methods such as questionnaires, surveys, and structured observation </a:t>
                      </a:r>
                    </a:p>
                  </a:txBody>
                  <a:tcPr/>
                </a:tc>
                <a:tc>
                  <a:txBody>
                    <a:bodyPr/>
                    <a:lstStyle/>
                    <a:p>
                      <a:r>
                        <a:rPr lang="en-US" sz="1600" dirty="0"/>
                        <a:t>Use semi-structured methods such as in-depth interviews, focus groups, and participant observation </a:t>
                      </a:r>
                    </a:p>
                  </a:txBody>
                  <a:tcPr/>
                </a:tc>
                <a:extLst>
                  <a:ext uri="{0D108BD9-81ED-4DB2-BD59-A6C34878D82A}">
                    <a16:rowId xmlns:a16="http://schemas.microsoft.com/office/drawing/2014/main" val="2627952502"/>
                  </a:ext>
                </a:extLst>
              </a:tr>
              <a:tr h="1142261">
                <a:tc>
                  <a:txBody>
                    <a:bodyPr/>
                    <a:lstStyle/>
                    <a:p>
                      <a:r>
                        <a:rPr lang="en-US" sz="1600" b="1" dirty="0"/>
                        <a:t>Analytical objectives </a:t>
                      </a:r>
                    </a:p>
                  </a:txBody>
                  <a:tcPr/>
                </a:tc>
                <a:tc>
                  <a:txBody>
                    <a:bodyPr/>
                    <a:lstStyle/>
                    <a:p>
                      <a:pPr marL="285750" indent="-285750">
                        <a:buFont typeface="Arial" panose="020B0604020202020204" pitchFamily="34" charset="0"/>
                        <a:buChar char="•"/>
                      </a:pPr>
                      <a:r>
                        <a:rPr lang="en-US" sz="1600" kern="1200" dirty="0">
                          <a:solidFill>
                            <a:schemeClr val="dk1"/>
                          </a:solidFill>
                          <a:effectLst/>
                          <a:latin typeface="+mn-lt"/>
                          <a:ea typeface="+mn-ea"/>
                          <a:cs typeface="+mn-cs"/>
                        </a:rPr>
                        <a:t>To quantify relationships</a:t>
                      </a:r>
                    </a:p>
                    <a:p>
                      <a:pPr marL="285750" indent="-285750">
                        <a:buFont typeface="Arial" panose="020B0604020202020204" pitchFamily="34" charset="0"/>
                        <a:buChar char="•"/>
                      </a:pPr>
                      <a:r>
                        <a:rPr lang="en-US" sz="1600" kern="1200" dirty="0">
                          <a:solidFill>
                            <a:schemeClr val="dk1"/>
                          </a:solidFill>
                          <a:effectLst/>
                          <a:latin typeface="+mn-lt"/>
                          <a:ea typeface="+mn-ea"/>
                          <a:cs typeface="+mn-cs"/>
                        </a:rPr>
                        <a:t>To predict causal relationships </a:t>
                      </a:r>
                      <a:endParaRPr lang="en-US" sz="1600" dirty="0"/>
                    </a:p>
                    <a:p>
                      <a:pPr marL="285750" indent="-285750">
                        <a:buFont typeface="Arial" panose="020B0604020202020204" pitchFamily="34" charset="0"/>
                        <a:buChar char="•"/>
                      </a:pPr>
                      <a:r>
                        <a:rPr lang="en-US" sz="1600" kern="1200" dirty="0">
                          <a:solidFill>
                            <a:schemeClr val="dk1"/>
                          </a:solidFill>
                          <a:effectLst/>
                          <a:latin typeface="+mn-lt"/>
                          <a:ea typeface="+mn-ea"/>
                          <a:cs typeface="+mn-cs"/>
                        </a:rPr>
                        <a:t>To describe characteristics of a population </a:t>
                      </a:r>
                      <a:endParaRPr lang="en-US" sz="1600" dirty="0"/>
                    </a:p>
                  </a:txBody>
                  <a:tcPr/>
                </a:tc>
                <a:tc>
                  <a:txBody>
                    <a:bodyPr/>
                    <a:lstStyle/>
                    <a:p>
                      <a:pPr marL="285750" indent="-285750">
                        <a:buFont typeface="Arial" panose="020B0604020202020204" pitchFamily="34" charset="0"/>
                        <a:buChar char="•"/>
                      </a:pPr>
                      <a:r>
                        <a:rPr lang="en-US" sz="1600" dirty="0"/>
                        <a:t>To describe variation</a:t>
                      </a:r>
                    </a:p>
                    <a:p>
                      <a:pPr marL="285750" indent="-285750">
                        <a:buFont typeface="Arial" panose="020B0604020202020204" pitchFamily="34" charset="0"/>
                        <a:buChar char="•"/>
                      </a:pPr>
                      <a:r>
                        <a:rPr lang="en-US" sz="1600" dirty="0"/>
                        <a:t>To describe and explain relationships</a:t>
                      </a:r>
                    </a:p>
                    <a:p>
                      <a:pPr marL="285750" indent="-285750">
                        <a:buFont typeface="Arial" panose="020B0604020202020204" pitchFamily="34" charset="0"/>
                        <a:buChar char="•"/>
                      </a:pPr>
                      <a:r>
                        <a:rPr lang="en-US" sz="1600" dirty="0"/>
                        <a:t>To describe individual experiences</a:t>
                      </a:r>
                    </a:p>
                    <a:p>
                      <a:pPr marL="285750" indent="-285750">
                        <a:buFont typeface="Arial" panose="020B0604020202020204" pitchFamily="34" charset="0"/>
                        <a:buChar char="•"/>
                      </a:pPr>
                      <a:r>
                        <a:rPr lang="en-US" sz="1600" dirty="0"/>
                        <a:t>To describe group norms </a:t>
                      </a:r>
                    </a:p>
                  </a:txBody>
                  <a:tcPr/>
                </a:tc>
                <a:extLst>
                  <a:ext uri="{0D108BD9-81ED-4DB2-BD59-A6C34878D82A}">
                    <a16:rowId xmlns:a16="http://schemas.microsoft.com/office/drawing/2014/main" val="2418264951"/>
                  </a:ext>
                </a:extLst>
              </a:tr>
              <a:tr h="620085">
                <a:tc>
                  <a:txBody>
                    <a:bodyPr/>
                    <a:lstStyle/>
                    <a:p>
                      <a:r>
                        <a:rPr lang="en-US" sz="1600" b="1" dirty="0"/>
                        <a:t>Question format </a:t>
                      </a:r>
                    </a:p>
                  </a:txBody>
                  <a:tcPr/>
                </a:tc>
                <a:tc>
                  <a:txBody>
                    <a:bodyPr/>
                    <a:lstStyle/>
                    <a:p>
                      <a:r>
                        <a:rPr lang="en-US" sz="1600" dirty="0"/>
                        <a:t>Closed-ended </a:t>
                      </a:r>
                    </a:p>
                  </a:txBody>
                  <a:tcPr/>
                </a:tc>
                <a:tc>
                  <a:txBody>
                    <a:bodyPr/>
                    <a:lstStyle/>
                    <a:p>
                      <a:r>
                        <a:rPr lang="en-US" sz="1600" dirty="0"/>
                        <a:t>Open-ended </a:t>
                      </a:r>
                    </a:p>
                  </a:txBody>
                  <a:tcPr/>
                </a:tc>
                <a:extLst>
                  <a:ext uri="{0D108BD9-81ED-4DB2-BD59-A6C34878D82A}">
                    <a16:rowId xmlns:a16="http://schemas.microsoft.com/office/drawing/2014/main" val="2154355727"/>
                  </a:ext>
                </a:extLst>
              </a:tr>
            </a:tbl>
          </a:graphicData>
        </a:graphic>
      </p:graphicFrame>
    </p:spTree>
    <p:extLst>
      <p:ext uri="{BB962C8B-B14F-4D97-AF65-F5344CB8AC3E}">
        <p14:creationId xmlns:p14="http://schemas.microsoft.com/office/powerpoint/2010/main" val="8906306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ECF3F52B-9FF7-F240-90BA-FFA07B6E9BDC}"/>
              </a:ext>
            </a:extLst>
          </p:cNvPr>
          <p:cNvGraphicFramePr>
            <a:graphicFrameLocks noGrp="1"/>
          </p:cNvGraphicFramePr>
          <p:nvPr>
            <p:extLst>
              <p:ext uri="{D42A27DB-BD31-4B8C-83A1-F6EECF244321}">
                <p14:modId xmlns:p14="http://schemas.microsoft.com/office/powerpoint/2010/main" val="3405791551"/>
              </p:ext>
            </p:extLst>
          </p:nvPr>
        </p:nvGraphicFramePr>
        <p:xfrm>
          <a:off x="156117" y="356839"/>
          <a:ext cx="8842917" cy="4315523"/>
        </p:xfrm>
        <a:graphic>
          <a:graphicData uri="http://schemas.openxmlformats.org/drawingml/2006/table">
            <a:tbl>
              <a:tblPr firstRow="1" bandRow="1">
                <a:tableStyleId>{5C22544A-7EE6-4342-B048-85BDC9FD1C3A}</a:tableStyleId>
              </a:tblPr>
              <a:tblGrid>
                <a:gridCol w="1483112">
                  <a:extLst>
                    <a:ext uri="{9D8B030D-6E8A-4147-A177-3AD203B41FA5}">
                      <a16:colId xmlns:a16="http://schemas.microsoft.com/office/drawing/2014/main" val="3309351444"/>
                    </a:ext>
                  </a:extLst>
                </a:gridCol>
                <a:gridCol w="3323066">
                  <a:extLst>
                    <a:ext uri="{9D8B030D-6E8A-4147-A177-3AD203B41FA5}">
                      <a16:colId xmlns:a16="http://schemas.microsoft.com/office/drawing/2014/main" val="1388584763"/>
                    </a:ext>
                  </a:extLst>
                </a:gridCol>
                <a:gridCol w="4036739">
                  <a:extLst>
                    <a:ext uri="{9D8B030D-6E8A-4147-A177-3AD203B41FA5}">
                      <a16:colId xmlns:a16="http://schemas.microsoft.com/office/drawing/2014/main" val="4016038214"/>
                    </a:ext>
                  </a:extLst>
                </a:gridCol>
              </a:tblGrid>
              <a:tr h="426514">
                <a:tc>
                  <a:txBody>
                    <a:bodyPr/>
                    <a:lstStyle/>
                    <a:p>
                      <a:endParaRPr lang="en-US" sz="1600" b="1"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mn-lt"/>
                          <a:ea typeface="+mn-ea"/>
                          <a:cs typeface="+mn-cs"/>
                        </a:rPr>
                        <a:t>Quantitative</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mn-lt"/>
                          <a:ea typeface="+mn-ea"/>
                          <a:cs typeface="+mn-cs"/>
                        </a:rPr>
                        <a:t>Qualitative</a:t>
                      </a:r>
                    </a:p>
                  </a:txBody>
                  <a:tcPr/>
                </a:tc>
                <a:extLst>
                  <a:ext uri="{0D108BD9-81ED-4DB2-BD59-A6C34878D82A}">
                    <a16:rowId xmlns:a16="http://schemas.microsoft.com/office/drawing/2014/main" val="54644841"/>
                  </a:ext>
                </a:extLst>
              </a:tr>
              <a:tr h="68417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b="1" dirty="0"/>
                        <a:t>Data format </a:t>
                      </a:r>
                    </a:p>
                  </a:txBody>
                  <a:tcPr/>
                </a:tc>
                <a:tc>
                  <a:txBody>
                    <a:bodyPr/>
                    <a:lstStyle/>
                    <a:p>
                      <a:r>
                        <a:rPr lang="en-US" sz="1600" dirty="0"/>
                        <a:t>Numerical (obtained by assigning numerical values to responses) </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t>Textual (obtained from audiotapes, videotapes, and field notes) </a:t>
                      </a:r>
                    </a:p>
                  </a:txBody>
                  <a:tcPr/>
                </a:tc>
                <a:extLst>
                  <a:ext uri="{0D108BD9-81ED-4DB2-BD59-A6C34878D82A}">
                    <a16:rowId xmlns:a16="http://schemas.microsoft.com/office/drawing/2014/main" val="4119969830"/>
                  </a:ext>
                </a:extLst>
              </a:tr>
              <a:tr h="972253">
                <a:tc rowSpan="3">
                  <a:txBody>
                    <a:bodyPr/>
                    <a:lstStyle/>
                    <a:p>
                      <a:r>
                        <a:rPr lang="en-US" sz="1600" b="1" dirty="0"/>
                        <a:t>Flexibility in study design </a:t>
                      </a:r>
                    </a:p>
                  </a:txBody>
                  <a:tcPr/>
                </a:tc>
                <a:tc>
                  <a:txBody>
                    <a:bodyPr/>
                    <a:lstStyle/>
                    <a:p>
                      <a:r>
                        <a:rPr lang="en-US" sz="1600" dirty="0"/>
                        <a:t>Study design is stable from beginning to end </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latin typeface="+mn-lt"/>
                          <a:ea typeface="+mn-ea"/>
                          <a:cs typeface="+mn-cs"/>
                        </a:rPr>
                        <a:t>Some aspects of the study are flexible (for example, the addition, exclusion, or wording of particular interview questions) </a:t>
                      </a:r>
                    </a:p>
                  </a:txBody>
                  <a:tcPr/>
                </a:tc>
                <a:extLst>
                  <a:ext uri="{0D108BD9-81ED-4DB2-BD59-A6C34878D82A}">
                    <a16:rowId xmlns:a16="http://schemas.microsoft.com/office/drawing/2014/main" val="3990454598"/>
                  </a:ext>
                </a:extLst>
              </a:tr>
              <a:tr h="1260326">
                <a:tc vMerge="1">
                  <a:txBody>
                    <a:bodyPr/>
                    <a:lstStyle/>
                    <a:p>
                      <a:endParaRPr lang="en-US"/>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latin typeface="+mn-lt"/>
                          <a:ea typeface="+mn-ea"/>
                          <a:cs typeface="+mn-cs"/>
                        </a:rPr>
                        <a:t>Participant responses do not influence or determine how and which questions researchers ask next </a:t>
                      </a:r>
                    </a:p>
                  </a:txBody>
                  <a:tcPr/>
                </a:tc>
                <a:tc>
                  <a:txBody>
                    <a:bodyPr/>
                    <a:lstStyle/>
                    <a:p>
                      <a:r>
                        <a:rPr lang="en-US" sz="1600" dirty="0"/>
                        <a:t>Participant responses affect how and which questions researchers ask next </a:t>
                      </a:r>
                    </a:p>
                  </a:txBody>
                  <a:tcPr/>
                </a:tc>
                <a:extLst>
                  <a:ext uri="{0D108BD9-81ED-4DB2-BD59-A6C34878D82A}">
                    <a16:rowId xmlns:a16="http://schemas.microsoft.com/office/drawing/2014/main" val="2412578039"/>
                  </a:ext>
                </a:extLst>
              </a:tr>
              <a:tr h="972253">
                <a:tc vMerge="1">
                  <a:txBody>
                    <a:bodyPr/>
                    <a:lstStyle/>
                    <a:p>
                      <a:endParaRPr lang="en-US"/>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latin typeface="+mn-lt"/>
                          <a:ea typeface="+mn-ea"/>
                          <a:cs typeface="+mn-cs"/>
                        </a:rPr>
                        <a:t>Study design is subject to statistical assumptions and conditions </a:t>
                      </a:r>
                    </a:p>
                  </a:txBody>
                  <a:tcPr/>
                </a:tc>
                <a:tc>
                  <a:txBody>
                    <a:bodyPr/>
                    <a:lstStyle/>
                    <a:p>
                      <a:r>
                        <a:rPr lang="en-US" sz="1600" dirty="0"/>
                        <a:t>Study design is iterative, that is, data collection and research questions are adjusted according to what is learned </a:t>
                      </a:r>
                    </a:p>
                  </a:txBody>
                  <a:tcPr/>
                </a:tc>
                <a:extLst>
                  <a:ext uri="{0D108BD9-81ED-4DB2-BD59-A6C34878D82A}">
                    <a16:rowId xmlns:a16="http://schemas.microsoft.com/office/drawing/2014/main" val="1787027826"/>
                  </a:ext>
                </a:extLst>
              </a:tr>
            </a:tbl>
          </a:graphicData>
        </a:graphic>
      </p:graphicFrame>
    </p:spTree>
    <p:extLst>
      <p:ext uri="{BB962C8B-B14F-4D97-AF65-F5344CB8AC3E}">
        <p14:creationId xmlns:p14="http://schemas.microsoft.com/office/powerpoint/2010/main" val="38465940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9"/>
          </p:nvPr>
        </p:nvSpPr>
        <p:spPr>
          <a:xfrm>
            <a:off x="1096510" y="1446422"/>
            <a:ext cx="1270492" cy="2352328"/>
          </a:xfrm>
        </p:spPr>
        <p:txBody>
          <a:bodyPr/>
          <a:lstStyle/>
          <a:p>
            <a:r>
              <a:rPr lang="en-US" sz="6600" dirty="0"/>
              <a:t>3.1</a:t>
            </a:r>
          </a:p>
        </p:txBody>
      </p:sp>
      <p:sp>
        <p:nvSpPr>
          <p:cNvPr id="3" name="Text Placeholder 2"/>
          <p:cNvSpPr>
            <a:spLocks noGrp="1"/>
          </p:cNvSpPr>
          <p:nvPr>
            <p:ph type="body" sz="quarter" idx="18"/>
          </p:nvPr>
        </p:nvSpPr>
        <p:spPr>
          <a:xfrm>
            <a:off x="2174538" y="1669912"/>
            <a:ext cx="6144271" cy="1347788"/>
          </a:xfrm>
        </p:spPr>
        <p:txBody>
          <a:bodyPr/>
          <a:lstStyle/>
          <a:p>
            <a:pPr>
              <a:lnSpc>
                <a:spcPct val="120000"/>
              </a:lnSpc>
            </a:pPr>
            <a:r>
              <a:rPr lang="en-US" dirty="0">
                <a:solidFill>
                  <a:schemeClr val="tx1">
                    <a:lumMod val="75000"/>
                  </a:schemeClr>
                </a:solidFill>
                <a:latin typeface="Arial"/>
                <a:cs typeface="Arial"/>
              </a:rPr>
              <a:t>Qualitative Studies: Methods</a:t>
            </a:r>
            <a:endParaRPr lang="en-US" sz="2800" dirty="0">
              <a:latin typeface="Microsoft Sans Serif"/>
              <a:cs typeface="Microsoft Sans Serif"/>
            </a:endParaRPr>
          </a:p>
        </p:txBody>
      </p:sp>
    </p:spTree>
    <p:extLst>
      <p:ext uri="{BB962C8B-B14F-4D97-AF65-F5344CB8AC3E}">
        <p14:creationId xmlns:p14="http://schemas.microsoft.com/office/powerpoint/2010/main" val="798867763"/>
      </p:ext>
    </p:extLst>
  </p:cSld>
  <p:clrMapOvr>
    <a:masterClrMapping/>
  </p:clrMapOvr>
</p:sld>
</file>

<file path=ppt/theme/theme1.xml><?xml version="1.0" encoding="utf-8"?>
<a:theme xmlns:a="http://schemas.openxmlformats.org/drawingml/2006/main" name="Consumer">
  <a:themeElements>
    <a:clrScheme name="Template 1">
      <a:dk1>
        <a:srgbClr val="414141"/>
      </a:dk1>
      <a:lt1>
        <a:sysClr val="window" lastClr="FFFFFF"/>
      </a:lt1>
      <a:dk2>
        <a:srgbClr val="414141"/>
      </a:dk2>
      <a:lt2>
        <a:srgbClr val="FFFFFF"/>
      </a:lt2>
      <a:accent1>
        <a:srgbClr val="1C353D"/>
      </a:accent1>
      <a:accent2>
        <a:srgbClr val="FFBF35"/>
      </a:accent2>
      <a:accent3>
        <a:srgbClr val="FFEFA1"/>
      </a:accent3>
      <a:accent4>
        <a:srgbClr val="2EA962"/>
      </a:accent4>
      <a:accent5>
        <a:srgbClr val="F3EB39"/>
      </a:accent5>
      <a:accent6>
        <a:srgbClr val="6E54A6"/>
      </a:accent6>
      <a:hlink>
        <a:srgbClr val="F36019"/>
      </a:hlink>
      <a:folHlink>
        <a:srgbClr val="F36019"/>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72074</TotalTime>
  <Words>1943</Words>
  <Application>Microsoft Macintosh PowerPoint</Application>
  <PresentationFormat>On-screen Show (16:9)</PresentationFormat>
  <Paragraphs>205</Paragraphs>
  <Slides>27</Slides>
  <Notes>12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MS PGothic</vt:lpstr>
      <vt:lpstr>Arial</vt:lpstr>
      <vt:lpstr>Calibri</vt:lpstr>
      <vt:lpstr>Helvetica</vt:lpstr>
      <vt:lpstr>Helvetica Light</vt:lpstr>
      <vt:lpstr>Microsoft Sans Serif</vt:lpstr>
      <vt:lpstr>Palatino Linotype</vt:lpstr>
      <vt:lpstr>Wingdings</vt:lpstr>
      <vt:lpstr>Consumer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HubSpot</Company>
  <LinksUpToDate>false</LinksUpToDate>
  <SharedDoc>false</SharedDoc>
  <HyperlinkBase/>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Mike Volpe</dc:creator>
  <cp:keywords/>
  <dc:description/>
  <cp:lastModifiedBy>Nurah Alamro</cp:lastModifiedBy>
  <cp:revision>769</cp:revision>
  <cp:lastPrinted>2019-08-27T01:01:50Z</cp:lastPrinted>
  <dcterms:created xsi:type="dcterms:W3CDTF">2013-04-17T22:01:51Z</dcterms:created>
  <dcterms:modified xsi:type="dcterms:W3CDTF">2019-10-07T15:12:07Z</dcterms:modified>
  <cp:category/>
</cp:coreProperties>
</file>