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Palatino Linotype"/>
      <p:regular r:id="rId38"/>
      <p:bold r:id="rId39"/>
      <p:italic r:id="rId40"/>
      <p:boldItalic r:id="rId41"/>
    </p:embeddedFont>
    <p:embeddedFont>
      <p:font typeface="Helvetica Neue"/>
      <p:regular r:id="rId42"/>
      <p:bold r:id="rId43"/>
      <p:italic r:id="rId44"/>
      <p:boldItalic r:id="rId45"/>
    </p:embeddedFont>
    <p:embeddedFont>
      <p:font typeface="Helvetica Neue Ligh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31">
          <p15:clr>
            <a:srgbClr val="000000"/>
          </p15:clr>
        </p15:guide>
        <p15:guide id="2" orient="horz" pos="708">
          <p15:clr>
            <a:srgbClr val="000000"/>
          </p15:clr>
        </p15:guide>
        <p15:guide id="3" orient="horz" pos="207">
          <p15:clr>
            <a:srgbClr val="000000"/>
          </p15:clr>
        </p15:guide>
        <p15:guide id="4" pos="287">
          <p15:clr>
            <a:srgbClr val="000000"/>
          </p15:clr>
        </p15:guide>
        <p15:guide id="5" pos="5474">
          <p15:clr>
            <a:srgbClr val="000000"/>
          </p15:clr>
        </p15:guide>
        <p15:guide id="6" pos="2880">
          <p15:clr>
            <a:srgbClr val="000000"/>
          </p15:clr>
        </p15:guide>
        <p15:guide id="7" orient="horz" pos="3239">
          <p15:clr>
            <a:srgbClr val="000000"/>
          </p15:clr>
        </p15:guide>
        <p15:guide id="8" pos="5759">
          <p15:clr>
            <a:srgbClr val="000000"/>
          </p15:clr>
        </p15:guide>
      </p15:sldGuideLst>
    </p:ext>
    <p:ext uri="http://customooxmlschemas.google.com/">
      <go:slidesCustomData xmlns:go="http://customooxmlschemas.google.com/" r:id="rId50" roundtripDataSignature="AMtx7mi4zHiyi99nZR99MpE73Jqn4Tmw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204886F-6BBE-40B2-BCC4-0FB5E461747A}">
  <a:tblStyle styleId="{5204886F-6BBE-40B2-BCC4-0FB5E461747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8"/>
          </a:solidFill>
        </a:fill>
      </a:tcStyle>
    </a:wholeTbl>
    <a:band1H>
      <a:tcTxStyle/>
      <a:tcStyle>
        <a:fill>
          <a:solidFill>
            <a:srgbClr val="CBCCCD"/>
          </a:solidFill>
        </a:fill>
      </a:tcStyle>
    </a:band1H>
    <a:band2H>
      <a:tcTxStyle/>
    </a:band2H>
    <a:band1V>
      <a:tcTxStyle/>
      <a:tcStyle>
        <a:fill>
          <a:solidFill>
            <a:srgbClr val="CBCC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031" orient="horz"/>
        <p:guide pos="708" orient="horz"/>
        <p:guide pos="207" orient="horz"/>
        <p:guide pos="287"/>
        <p:guide pos="5474"/>
        <p:guide pos="2880"/>
        <p:guide pos="3239" orient="horz"/>
        <p:guide pos="575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alatinoLinotype-italic.fntdata"/><Relationship Id="rId42" Type="http://schemas.openxmlformats.org/officeDocument/2006/relationships/font" Target="fonts/HelveticaNeue-regular.fntdata"/><Relationship Id="rId41" Type="http://schemas.openxmlformats.org/officeDocument/2006/relationships/font" Target="fonts/PalatinoLinotype-boldItalic.fntdata"/><Relationship Id="rId44" Type="http://schemas.openxmlformats.org/officeDocument/2006/relationships/font" Target="fonts/HelveticaNeue-italic.fntdata"/><Relationship Id="rId43" Type="http://schemas.openxmlformats.org/officeDocument/2006/relationships/font" Target="fonts/HelveticaNeue-bold.fntdata"/><Relationship Id="rId46" Type="http://schemas.openxmlformats.org/officeDocument/2006/relationships/font" Target="fonts/HelveticaNeueLight-regular.fntdata"/><Relationship Id="rId45"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HelveticaNeueLight-italic.fntdata"/><Relationship Id="rId47" Type="http://schemas.openxmlformats.org/officeDocument/2006/relationships/font" Target="fonts/HelveticaNeueLight-bold.fntdata"/><Relationship Id="rId49" Type="http://schemas.openxmlformats.org/officeDocument/2006/relationships/font" Target="fonts/HelveticaNeueLigh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PalatinoLinotype-bold.fntdata"/><Relationship Id="rId38" Type="http://schemas.openxmlformats.org/officeDocument/2006/relationships/font" Target="fonts/PalatinoLinotype-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ritannica.com/science/breast-cancer" TargetMode="External"/><Relationship Id="rId3" Type="http://schemas.openxmlformats.org/officeDocument/2006/relationships/hyperlink" Target="https://www.merriam-webster.com/dictionary/consumptio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Research question facilitates study design selection! Remember from our last lecture.</a:t>
            </a:r>
            <a:endParaRPr/>
          </a:p>
        </p:txBody>
      </p:sp>
      <p:sp>
        <p:nvSpPr>
          <p:cNvPr id="160" name="Google Shape;16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Research question facilitates study design selection! Remember from our last lecture.</a:t>
            </a:r>
            <a:endParaRPr/>
          </a:p>
        </p:txBody>
      </p:sp>
      <p:sp>
        <p:nvSpPr>
          <p:cNvPr id="197" name="Google Shape;19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further illustrate, if one seeks to identify the etiologic factors (e.g. causal factors) behind an outcome (e.g. an MI), then each step in the epidemiologic framework provides new and important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Descriptive studies are useful for identifying hypotheses to test in analytic studies.  Case-control studies are then usually applied to evaluate if the hypothesized exposure is related to the outcome of interest.  Subsequently, cohort or longitudinal studies are applied to further define the importance of exposure to the causal agent for the development of the outcome.</a:t>
            </a:r>
            <a:endParaRPr/>
          </a:p>
          <a:p>
            <a:pPr indent="0" lvl="0" marL="0" rtl="0" algn="l">
              <a:spcBef>
                <a:spcPts val="0"/>
              </a:spcBef>
              <a:spcAft>
                <a:spcPts val="0"/>
              </a:spcAft>
              <a:buNone/>
            </a:pPr>
            <a:r>
              <a:t/>
            </a:r>
            <a:endParaRPr/>
          </a:p>
        </p:txBody>
      </p:sp>
      <p:sp>
        <p:nvSpPr>
          <p:cNvPr id="243" name="Google Shape;24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t>Directionality</a:t>
            </a:r>
            <a:r>
              <a:rPr lang="en-US" sz="1200"/>
              <a:t> = when exposure and outcome assigned or measured </a:t>
            </a:r>
            <a:endParaRPr/>
          </a:p>
          <a:p>
            <a:pPr indent="0" lvl="0" marL="0" marR="0" rtl="0" algn="l">
              <a:lnSpc>
                <a:spcPct val="100000"/>
              </a:lnSpc>
              <a:spcBef>
                <a:spcPts val="0"/>
              </a:spcBef>
              <a:spcAft>
                <a:spcPts val="0"/>
              </a:spcAft>
              <a:buClr>
                <a:schemeClr val="dk1"/>
              </a:buClr>
              <a:buSzPts val="1200"/>
              <a:buFont typeface="Calibri"/>
              <a:buNone/>
            </a:pPr>
            <a:r>
              <a:rPr b="1" lang="en-US" u="sng"/>
              <a:t>Ecological fallacy:</a:t>
            </a:r>
            <a:r>
              <a:rPr b="1" lang="en-US"/>
              <a:t> </a:t>
            </a:r>
            <a:r>
              <a:rPr b="0" i="0" lang="en-US" sz="1200" u="none" strike="noStrike">
                <a:solidFill>
                  <a:schemeClr val="dk1"/>
                </a:solidFill>
                <a:latin typeface="Calibri"/>
                <a:ea typeface="Calibri"/>
                <a:cs typeface="Calibri"/>
                <a:sym typeface="Calibri"/>
              </a:rPr>
              <a:t>refers to drawing inferences incorrectly from data on groups or about individuals in the groups.</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In an example, researchers found that death </a:t>
            </a:r>
            <a:r>
              <a:rPr b="0" i="0" lang="en-US" sz="1200" u="none" strike="noStrike">
                <a:solidFill>
                  <a:srgbClr val="112025"/>
                </a:solidFill>
                <a:latin typeface="Calibri"/>
                <a:ea typeface="Calibri"/>
                <a:cs typeface="Calibri"/>
                <a:sym typeface="Calibri"/>
              </a:rPr>
              <a:t>rates from </a:t>
            </a:r>
            <a:r>
              <a:rPr b="0" i="0" lang="en-US" sz="1200" u="sng">
                <a:solidFill>
                  <a:srgbClr val="112025"/>
                </a:solidFill>
                <a:latin typeface="Calibri"/>
                <a:ea typeface="Calibri"/>
                <a:cs typeface="Calibri"/>
                <a:sym typeface="Calibri"/>
                <a:hlinkClick r:id="rId2"/>
              </a:rPr>
              <a:t>breast cancer</a:t>
            </a:r>
            <a:r>
              <a:rPr b="0" i="0" lang="en-US" sz="1200" u="none" strike="noStrike">
                <a:solidFill>
                  <a:srgbClr val="112025"/>
                </a:solidFill>
                <a:latin typeface="Calibri"/>
                <a:ea typeface="Calibri"/>
                <a:cs typeface="Calibri"/>
                <a:sym typeface="Calibri"/>
              </a:rPr>
              <a:t> were significantly increased in countries where fat </a:t>
            </a:r>
            <a:r>
              <a:rPr b="0" i="0" lang="en-US" sz="1200" u="sng" strike="noStrike">
                <a:solidFill>
                  <a:srgbClr val="112025"/>
                </a:solidFill>
                <a:latin typeface="Calibri"/>
                <a:ea typeface="Calibri"/>
                <a:cs typeface="Calibri"/>
                <a:sym typeface="Calibri"/>
                <a:hlinkClick r:id="rId3"/>
              </a:rPr>
              <a:t>consumption</a:t>
            </a:r>
            <a:r>
              <a:rPr b="0" i="0" lang="en-US" sz="1200" u="none" strike="noStrike">
                <a:solidFill>
                  <a:schemeClr val="dk1"/>
                </a:solidFill>
                <a:latin typeface="Calibri"/>
                <a:ea typeface="Calibri"/>
                <a:cs typeface="Calibri"/>
                <a:sym typeface="Calibri"/>
              </a:rPr>
              <a:t> was high when compared with countries where fat consumption was low. This is an association for aggregate data in which the unit of observation is country. Thus, in countries with more fat in the diet and higher rates of breast cancer, women who eat fatty foods are not necessarily more likely to get breast cancer. One cannot be certain that the breast cancer cases had high fat intakes. </a:t>
            </a:r>
            <a:endParaRPr/>
          </a:p>
        </p:txBody>
      </p:sp>
      <p:sp>
        <p:nvSpPr>
          <p:cNvPr id="318" name="Google Shape;318;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Study designs in epidemiology are classified as either descriptive or analytic. Descriptive epidemiologic studies are used to assess and monitor the health of communities and identify health problems and priorities according to person, place, and time. Descriptive epidemiologic studies also lend support to more definitive evaluation using analytic methods. Analytic epidemiologic study designs employ comparison groups and are used to test one or more predetermined hypotheses about associations between exposure and outcome variables. Analytic epidemiology provides information on how and why a health-related state or event occurred.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study what, who, where, and when, or in other words, clinical data plus person, place, and time informa- tion, through descriptive epidemiology, which investigates the distribution of diseases or conditions.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study why and how, or in other words, causes, risk factors, and modes of transmission, through analytic epidemiology, which investigates the determinants of diseases or conditions.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endParaRPr/>
          </a:p>
        </p:txBody>
      </p:sp>
      <p:sp>
        <p:nvSpPr>
          <p:cNvPr id="129" name="Google Shape;12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Research question facilitates study design selection! Remember from our last lecture.</a:t>
            </a:r>
            <a:endParaRPr/>
          </a:p>
        </p:txBody>
      </p:sp>
      <p:sp>
        <p:nvSpPr>
          <p:cNvPr id="147" name="Google Shape;14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bg>
      <p:bgPr>
        <a:solidFill>
          <a:srgbClr val="1C353D"/>
        </a:solidFill>
      </p:bgPr>
    </p:bg>
    <p:spTree>
      <p:nvGrpSpPr>
        <p:cNvPr id="12" name="Shape 12"/>
        <p:cNvGrpSpPr/>
        <p:nvPr/>
      </p:nvGrpSpPr>
      <p:grpSpPr>
        <a:xfrm>
          <a:off x="0" y="0"/>
          <a:ext cx="0" cy="0"/>
          <a:chOff x="0" y="0"/>
          <a:chExt cx="0" cy="0"/>
        </a:xfrm>
      </p:grpSpPr>
      <p:sp>
        <p:nvSpPr>
          <p:cNvPr id="13" name="Google Shape;13;p33"/>
          <p:cNvSpPr txBox="1"/>
          <p:nvPr>
            <p:ph idx="1" type="body"/>
          </p:nvPr>
        </p:nvSpPr>
        <p:spPr>
          <a:xfrm>
            <a:off x="804334" y="1326444"/>
            <a:ext cx="7535333" cy="1408843"/>
          </a:xfrm>
          <a:prstGeom prst="rect">
            <a:avLst/>
          </a:prstGeom>
          <a:noFill/>
          <a:ln>
            <a:noFill/>
          </a:ln>
        </p:spPr>
        <p:txBody>
          <a:bodyPr anchorCtr="0" anchor="t" bIns="45700" lIns="91425" spcFirstLastPara="1" rIns="91425" wrap="square" tIns="45700">
            <a:normAutofit/>
          </a:bodyPr>
          <a:lstStyle>
            <a:lvl1pPr indent="-228600" lvl="0" marL="457200" algn="ctr">
              <a:spcBef>
                <a:spcPts val="1080"/>
              </a:spcBef>
              <a:spcAft>
                <a:spcPts val="0"/>
              </a:spcAft>
              <a:buSzPts val="5400"/>
              <a:buNone/>
              <a:defRPr b="1" sz="5400">
                <a:solidFill>
                  <a:srgbClr val="FFBF35"/>
                </a:solidFill>
                <a:latin typeface="Helvetica Neue"/>
                <a:ea typeface="Helvetica Neue"/>
                <a:cs typeface="Helvetica Neue"/>
                <a:sym typeface="Helvetica Neue"/>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33"/>
          <p:cNvSpPr txBox="1"/>
          <p:nvPr>
            <p:ph idx="2" type="body"/>
          </p:nvPr>
        </p:nvSpPr>
        <p:spPr>
          <a:xfrm>
            <a:off x="1890713" y="3189288"/>
            <a:ext cx="5275362" cy="508000"/>
          </a:xfrm>
          <a:prstGeom prst="rect">
            <a:avLst/>
          </a:prstGeom>
          <a:noFill/>
          <a:ln>
            <a:noFill/>
          </a:ln>
        </p:spPr>
        <p:txBody>
          <a:bodyPr anchorCtr="0" anchor="t" bIns="45700" lIns="91425" spcFirstLastPara="1" rIns="91425" wrap="square" tIns="45700">
            <a:noAutofit/>
          </a:bodyPr>
          <a:lstStyle>
            <a:lvl1pPr indent="-228600" lvl="0" marL="457200" algn="ctr">
              <a:spcBef>
                <a:spcPts val="560"/>
              </a:spcBef>
              <a:spcAft>
                <a:spcPts val="0"/>
              </a:spcAft>
              <a:buSzPts val="2800"/>
              <a:buNone/>
              <a:defRPr sz="2800">
                <a:solidFill>
                  <a:schemeClr val="lt1"/>
                </a:solidFill>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5" name="Google Shape;15;p33"/>
          <p:cNvCxnSpPr/>
          <p:nvPr/>
        </p:nvCxnSpPr>
        <p:spPr>
          <a:xfrm>
            <a:off x="1685030" y="3003399"/>
            <a:ext cx="5608045" cy="0"/>
          </a:xfrm>
          <a:prstGeom prst="straightConnector1">
            <a:avLst/>
          </a:prstGeom>
          <a:noFill/>
          <a:ln cap="flat" cmpd="sng" w="10775">
            <a:solidFill>
              <a:schemeClr val="lt1"/>
            </a:solidFill>
            <a:prstDash val="solid"/>
            <a:round/>
            <a:headEnd len="sm" w="sm" type="none"/>
            <a:tailEnd len="sm" w="sm" type="none"/>
          </a:ln>
        </p:spPr>
      </p:cxnSp>
      <p:cxnSp>
        <p:nvCxnSpPr>
          <p:cNvPr id="16" name="Google Shape;16;p33"/>
          <p:cNvCxnSpPr/>
          <p:nvPr/>
        </p:nvCxnSpPr>
        <p:spPr>
          <a:xfrm>
            <a:off x="1685030" y="3069369"/>
            <a:ext cx="5608045" cy="0"/>
          </a:xfrm>
          <a:prstGeom prst="straightConnector1">
            <a:avLst/>
          </a:prstGeom>
          <a:noFill/>
          <a:ln cap="flat" cmpd="sng" w="10775">
            <a:solidFill>
              <a:schemeClr val="l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pact Statement">
  <p:cSld name="Impact Statement">
    <p:bg>
      <p:bgPr>
        <a:solidFill>
          <a:srgbClr val="FFBF35"/>
        </a:solidFill>
      </p:bgPr>
    </p:bg>
    <p:spTree>
      <p:nvGrpSpPr>
        <p:cNvPr id="61" name="Shape 61"/>
        <p:cNvGrpSpPr/>
        <p:nvPr/>
      </p:nvGrpSpPr>
      <p:grpSpPr>
        <a:xfrm>
          <a:off x="0" y="0"/>
          <a:ext cx="0" cy="0"/>
          <a:chOff x="0" y="0"/>
          <a:chExt cx="0" cy="0"/>
        </a:xfrm>
      </p:grpSpPr>
      <p:sp>
        <p:nvSpPr>
          <p:cNvPr id="62" name="Google Shape;62;p42"/>
          <p:cNvSpPr txBox="1"/>
          <p:nvPr>
            <p:ph idx="1" type="body"/>
          </p:nvPr>
        </p:nvSpPr>
        <p:spPr>
          <a:xfrm>
            <a:off x="1297680" y="1251753"/>
            <a:ext cx="6790591" cy="2204660"/>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SzPts val="2800"/>
              <a:buNone/>
              <a:defRPr sz="2800">
                <a:solidFill>
                  <a:srgbClr val="202020"/>
                </a:solidFill>
                <a:latin typeface="Helvetica Neue"/>
                <a:ea typeface="Helvetica Neue"/>
                <a:cs typeface="Helvetica Neue"/>
                <a:sym typeface="Helvetica Neue"/>
              </a:defRPr>
            </a:lvl1pPr>
            <a:lvl2pPr indent="-228600" lvl="1" marL="914400" algn="l">
              <a:spcBef>
                <a:spcPts val="480"/>
              </a:spcBef>
              <a:spcAft>
                <a:spcPts val="0"/>
              </a:spcAft>
              <a:buSzPts val="2400"/>
              <a:buNone/>
              <a:defRPr>
                <a:solidFill>
                  <a:schemeClr val="lt1"/>
                </a:solidFill>
              </a:defRPr>
            </a:lvl2pPr>
            <a:lvl3pPr indent="-228600" lvl="2" marL="1371600" algn="l">
              <a:spcBef>
                <a:spcPts val="480"/>
              </a:spcBef>
              <a:spcAft>
                <a:spcPts val="0"/>
              </a:spcAft>
              <a:buSzPts val="2400"/>
              <a:buNone/>
              <a:defRPr>
                <a:solidFill>
                  <a:schemeClr val="lt1"/>
                </a:solidFill>
              </a:defRPr>
            </a:lvl3pPr>
            <a:lvl4pPr indent="-228600" lvl="3" marL="1828800" algn="l">
              <a:spcBef>
                <a:spcPts val="400"/>
              </a:spcBef>
              <a:spcAft>
                <a:spcPts val="0"/>
              </a:spcAft>
              <a:buSzPts val="2000"/>
              <a:buNone/>
              <a:defRPr>
                <a:solidFill>
                  <a:schemeClr val="lt1"/>
                </a:solidFill>
              </a:defRPr>
            </a:lvl4pPr>
            <a:lvl5pPr indent="-228600" lvl="4" marL="2286000" algn="l">
              <a:spcBef>
                <a:spcPts val="400"/>
              </a:spcBef>
              <a:spcAft>
                <a:spcPts val="0"/>
              </a:spcAft>
              <a:buSzPts val="2000"/>
              <a:buNone/>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 name="Google Shape;63;p42"/>
          <p:cNvSpPr txBox="1"/>
          <p:nvPr>
            <p:ph idx="2" type="body"/>
          </p:nvPr>
        </p:nvSpPr>
        <p:spPr>
          <a:xfrm>
            <a:off x="422853" y="192992"/>
            <a:ext cx="776190" cy="1315227"/>
          </a:xfrm>
          <a:prstGeom prst="rect">
            <a:avLst/>
          </a:prstGeom>
          <a:noFill/>
          <a:ln>
            <a:noFill/>
          </a:ln>
        </p:spPr>
        <p:txBody>
          <a:bodyPr anchorCtr="0" anchor="t" bIns="45700" lIns="91425" spcFirstLastPara="1" rIns="91425" wrap="square" tIns="45700">
            <a:noAutofit/>
          </a:bodyPr>
          <a:lstStyle>
            <a:lvl1pPr indent="-228600" lvl="0" marL="457200" algn="l">
              <a:spcBef>
                <a:spcPts val="3740"/>
              </a:spcBef>
              <a:spcAft>
                <a:spcPts val="0"/>
              </a:spcAft>
              <a:buSzPts val="18700"/>
              <a:buNone/>
              <a:defRPr b="1" sz="18700">
                <a:solidFill>
                  <a:schemeClr val="lt1"/>
                </a:solidFill>
                <a:latin typeface="Helvetica Neue"/>
                <a:ea typeface="Helvetica Neue"/>
                <a:cs typeface="Helvetica Neue"/>
                <a:sym typeface="Helvetica Neue"/>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42"/>
          <p:cNvSpPr txBox="1"/>
          <p:nvPr>
            <p:ph idx="3" type="body"/>
          </p:nvPr>
        </p:nvSpPr>
        <p:spPr>
          <a:xfrm>
            <a:off x="5987983" y="2079531"/>
            <a:ext cx="776190" cy="1315227"/>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3740"/>
              </a:spcBef>
              <a:spcAft>
                <a:spcPts val="0"/>
              </a:spcAft>
              <a:buClr>
                <a:srgbClr val="FFBF35"/>
              </a:buClr>
              <a:buSzPts val="18700"/>
              <a:buFont typeface="Arial"/>
              <a:buNone/>
              <a:defRPr b="1" sz="18700">
                <a:solidFill>
                  <a:schemeClr val="lt1"/>
                </a:solidFill>
                <a:latin typeface="Helvetica Neue"/>
                <a:ea typeface="Helvetica Neue"/>
                <a:cs typeface="Helvetica Neue"/>
                <a:sym typeface="Helvetica Neue"/>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ta Point">
  <p:cSld name="Data Point">
    <p:bg>
      <p:bgPr>
        <a:solidFill>
          <a:srgbClr val="F2F2F2"/>
        </a:solidFill>
      </p:bgPr>
    </p:bg>
    <p:spTree>
      <p:nvGrpSpPr>
        <p:cNvPr id="65" name="Shape 65"/>
        <p:cNvGrpSpPr/>
        <p:nvPr/>
      </p:nvGrpSpPr>
      <p:grpSpPr>
        <a:xfrm>
          <a:off x="0" y="0"/>
          <a:ext cx="0" cy="0"/>
          <a:chOff x="0" y="0"/>
          <a:chExt cx="0" cy="0"/>
        </a:xfrm>
      </p:grpSpPr>
      <p:sp>
        <p:nvSpPr>
          <p:cNvPr id="66" name="Google Shape;66;p43"/>
          <p:cNvSpPr/>
          <p:nvPr/>
        </p:nvSpPr>
        <p:spPr>
          <a:xfrm>
            <a:off x="0" y="-3545"/>
            <a:ext cx="449021" cy="5156598"/>
          </a:xfrm>
          <a:prstGeom prst="rect">
            <a:avLst/>
          </a:prstGeom>
          <a:solidFill>
            <a:srgbClr val="1C353D">
              <a:alpha val="8588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43"/>
          <p:cNvSpPr/>
          <p:nvPr/>
        </p:nvSpPr>
        <p:spPr>
          <a:xfrm>
            <a:off x="445641" y="55695"/>
            <a:ext cx="8701144" cy="5135146"/>
          </a:xfrm>
          <a:custGeom>
            <a:rect b="b" l="l" r="r" t="t"/>
            <a:pathLst>
              <a:path extrusionOk="0" h="5135146" w="8701144">
                <a:moveTo>
                  <a:pt x="0" y="3475413"/>
                </a:moveTo>
                <a:lnTo>
                  <a:pt x="1693437" y="2929595"/>
                </a:lnTo>
                <a:lnTo>
                  <a:pt x="3420296" y="2083020"/>
                </a:lnTo>
                <a:lnTo>
                  <a:pt x="5158297" y="1715429"/>
                </a:lnTo>
                <a:lnTo>
                  <a:pt x="6929721" y="1180750"/>
                </a:lnTo>
                <a:lnTo>
                  <a:pt x="8701144" y="0"/>
                </a:lnTo>
                <a:lnTo>
                  <a:pt x="8701144" y="5135146"/>
                </a:lnTo>
                <a:lnTo>
                  <a:pt x="11141" y="5090589"/>
                </a:lnTo>
                <a:cubicBezTo>
                  <a:pt x="7427" y="4552197"/>
                  <a:pt x="3714" y="4013805"/>
                  <a:pt x="0" y="3475413"/>
                </a:cubicBezTo>
                <a:close/>
              </a:path>
            </a:pathLst>
          </a:custGeom>
          <a:solidFill>
            <a:srgbClr val="FFDF9B"/>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68" name="Google Shape;68;p43"/>
          <p:cNvCxnSpPr/>
          <p:nvPr/>
        </p:nvCxnSpPr>
        <p:spPr>
          <a:xfrm rot="10800000">
            <a:off x="449021" y="835534"/>
            <a:ext cx="8694979" cy="0"/>
          </a:xfrm>
          <a:prstGeom prst="straightConnector1">
            <a:avLst/>
          </a:prstGeom>
          <a:noFill/>
          <a:ln cap="flat" cmpd="sng" w="10775">
            <a:solidFill>
              <a:srgbClr val="BFBFBF"/>
            </a:solidFill>
            <a:prstDash val="dash"/>
            <a:round/>
            <a:headEnd len="sm" w="sm" type="none"/>
            <a:tailEnd len="sm" w="sm" type="none"/>
          </a:ln>
        </p:spPr>
      </p:cxnSp>
      <p:cxnSp>
        <p:nvCxnSpPr>
          <p:cNvPr id="69" name="Google Shape;69;p43"/>
          <p:cNvCxnSpPr/>
          <p:nvPr/>
        </p:nvCxnSpPr>
        <p:spPr>
          <a:xfrm rot="10800000">
            <a:off x="478870" y="1745394"/>
            <a:ext cx="8694979" cy="0"/>
          </a:xfrm>
          <a:prstGeom prst="straightConnector1">
            <a:avLst/>
          </a:prstGeom>
          <a:noFill/>
          <a:ln cap="flat" cmpd="sng" w="10775">
            <a:solidFill>
              <a:srgbClr val="BFBFBF"/>
            </a:solidFill>
            <a:prstDash val="dash"/>
            <a:round/>
            <a:headEnd len="sm" w="sm" type="none"/>
            <a:tailEnd len="sm" w="sm" type="none"/>
          </a:ln>
        </p:spPr>
      </p:cxnSp>
      <p:cxnSp>
        <p:nvCxnSpPr>
          <p:cNvPr id="70" name="Google Shape;70;p43"/>
          <p:cNvCxnSpPr/>
          <p:nvPr/>
        </p:nvCxnSpPr>
        <p:spPr>
          <a:xfrm rot="10800000">
            <a:off x="449021" y="2644118"/>
            <a:ext cx="8694979" cy="0"/>
          </a:xfrm>
          <a:prstGeom prst="straightConnector1">
            <a:avLst/>
          </a:prstGeom>
          <a:noFill/>
          <a:ln cap="flat" cmpd="sng" w="10775">
            <a:solidFill>
              <a:srgbClr val="BFBFBF"/>
            </a:solidFill>
            <a:prstDash val="dash"/>
            <a:round/>
            <a:headEnd len="sm" w="sm" type="none"/>
            <a:tailEnd len="sm" w="sm" type="none"/>
          </a:ln>
        </p:spPr>
      </p:cxnSp>
      <p:cxnSp>
        <p:nvCxnSpPr>
          <p:cNvPr id="71" name="Google Shape;71;p43"/>
          <p:cNvCxnSpPr/>
          <p:nvPr/>
        </p:nvCxnSpPr>
        <p:spPr>
          <a:xfrm rot="10800000">
            <a:off x="478870" y="3509419"/>
            <a:ext cx="8694979" cy="0"/>
          </a:xfrm>
          <a:prstGeom prst="straightConnector1">
            <a:avLst/>
          </a:prstGeom>
          <a:noFill/>
          <a:ln cap="flat" cmpd="sng" w="10775">
            <a:solidFill>
              <a:srgbClr val="BFBFBF"/>
            </a:solidFill>
            <a:prstDash val="dash"/>
            <a:round/>
            <a:headEnd len="sm" w="sm" type="none"/>
            <a:tailEnd len="sm" w="sm" type="none"/>
          </a:ln>
        </p:spPr>
      </p:cxnSp>
      <p:cxnSp>
        <p:nvCxnSpPr>
          <p:cNvPr id="72" name="Google Shape;72;p43"/>
          <p:cNvCxnSpPr/>
          <p:nvPr/>
        </p:nvCxnSpPr>
        <p:spPr>
          <a:xfrm rot="10800000">
            <a:off x="478870" y="4341305"/>
            <a:ext cx="8694979" cy="0"/>
          </a:xfrm>
          <a:prstGeom prst="straightConnector1">
            <a:avLst/>
          </a:prstGeom>
          <a:noFill/>
          <a:ln cap="flat" cmpd="sng" w="10775">
            <a:solidFill>
              <a:srgbClr val="BFBFBF"/>
            </a:solidFill>
            <a:prstDash val="dash"/>
            <a:round/>
            <a:headEnd len="sm" w="sm" type="none"/>
            <a:tailEnd len="sm" w="sm" type="none"/>
          </a:ln>
        </p:spPr>
      </p:cxnSp>
      <p:cxnSp>
        <p:nvCxnSpPr>
          <p:cNvPr id="73" name="Google Shape;73;p43"/>
          <p:cNvCxnSpPr/>
          <p:nvPr/>
        </p:nvCxnSpPr>
        <p:spPr>
          <a:xfrm>
            <a:off x="2139077" y="0"/>
            <a:ext cx="0" cy="5143500"/>
          </a:xfrm>
          <a:prstGeom prst="straightConnector1">
            <a:avLst/>
          </a:prstGeom>
          <a:noFill/>
          <a:ln cap="flat" cmpd="sng" w="10775">
            <a:solidFill>
              <a:srgbClr val="CFCFCF"/>
            </a:solidFill>
            <a:prstDash val="solid"/>
            <a:round/>
            <a:headEnd len="sm" w="sm" type="none"/>
            <a:tailEnd len="sm" w="sm" type="none"/>
          </a:ln>
        </p:spPr>
      </p:cxnSp>
      <p:cxnSp>
        <p:nvCxnSpPr>
          <p:cNvPr id="74" name="Google Shape;74;p43"/>
          <p:cNvCxnSpPr/>
          <p:nvPr/>
        </p:nvCxnSpPr>
        <p:spPr>
          <a:xfrm>
            <a:off x="3862363" y="7593"/>
            <a:ext cx="0" cy="5143500"/>
          </a:xfrm>
          <a:prstGeom prst="straightConnector1">
            <a:avLst/>
          </a:prstGeom>
          <a:noFill/>
          <a:ln cap="flat" cmpd="sng" w="10775">
            <a:solidFill>
              <a:srgbClr val="CFCFCF"/>
            </a:solidFill>
            <a:prstDash val="solid"/>
            <a:round/>
            <a:headEnd len="sm" w="sm" type="none"/>
            <a:tailEnd len="sm" w="sm" type="none"/>
          </a:ln>
        </p:spPr>
      </p:cxnSp>
      <p:cxnSp>
        <p:nvCxnSpPr>
          <p:cNvPr id="75" name="Google Shape;75;p43"/>
          <p:cNvCxnSpPr/>
          <p:nvPr/>
        </p:nvCxnSpPr>
        <p:spPr>
          <a:xfrm>
            <a:off x="5596788" y="-3546"/>
            <a:ext cx="0" cy="5143500"/>
          </a:xfrm>
          <a:prstGeom prst="straightConnector1">
            <a:avLst/>
          </a:prstGeom>
          <a:noFill/>
          <a:ln cap="flat" cmpd="sng" w="10775">
            <a:solidFill>
              <a:srgbClr val="CFCFCF"/>
            </a:solidFill>
            <a:prstDash val="solid"/>
            <a:round/>
            <a:headEnd len="sm" w="sm" type="none"/>
            <a:tailEnd len="sm" w="sm" type="none"/>
          </a:ln>
        </p:spPr>
      </p:cxnSp>
      <p:cxnSp>
        <p:nvCxnSpPr>
          <p:cNvPr id="76" name="Google Shape;76;p43"/>
          <p:cNvCxnSpPr/>
          <p:nvPr/>
        </p:nvCxnSpPr>
        <p:spPr>
          <a:xfrm>
            <a:off x="7375778" y="-3546"/>
            <a:ext cx="0" cy="5143500"/>
          </a:xfrm>
          <a:prstGeom prst="straightConnector1">
            <a:avLst/>
          </a:prstGeom>
          <a:noFill/>
          <a:ln cap="flat" cmpd="sng" w="10775">
            <a:solidFill>
              <a:srgbClr val="CFCFCF"/>
            </a:solidFill>
            <a:prstDash val="solid"/>
            <a:round/>
            <a:headEnd len="sm" w="sm" type="none"/>
            <a:tailEnd len="sm" w="sm" type="none"/>
          </a:ln>
        </p:spPr>
      </p:cxnSp>
      <p:sp>
        <p:nvSpPr>
          <p:cNvPr id="77" name="Google Shape;77;p43"/>
          <p:cNvSpPr txBox="1"/>
          <p:nvPr>
            <p:ph idx="1" type="body"/>
          </p:nvPr>
        </p:nvSpPr>
        <p:spPr>
          <a:xfrm>
            <a:off x="478870" y="3119849"/>
            <a:ext cx="8728075" cy="756862"/>
          </a:xfrm>
          <a:prstGeom prst="rect">
            <a:avLst/>
          </a:prstGeom>
          <a:noFill/>
          <a:ln>
            <a:noFill/>
          </a:ln>
        </p:spPr>
        <p:txBody>
          <a:bodyPr anchorCtr="0" anchor="t" bIns="45700" lIns="91425" spcFirstLastPara="1" rIns="91425" wrap="square" tIns="45700">
            <a:noAutofit/>
          </a:bodyPr>
          <a:lstStyle>
            <a:lvl1pPr indent="-228600" lvl="0" marL="457200" algn="ctr">
              <a:spcBef>
                <a:spcPts val="1080"/>
              </a:spcBef>
              <a:spcAft>
                <a:spcPts val="0"/>
              </a:spcAft>
              <a:buSzPts val="5400"/>
              <a:buNone/>
              <a:defRPr b="1" sz="5400">
                <a:latin typeface="Arial"/>
                <a:ea typeface="Arial"/>
                <a:cs typeface="Arial"/>
                <a:sym typeface="Arial"/>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43"/>
          <p:cNvSpPr txBox="1"/>
          <p:nvPr>
            <p:ph idx="2" type="body"/>
          </p:nvPr>
        </p:nvSpPr>
        <p:spPr>
          <a:xfrm>
            <a:off x="2439874" y="3876711"/>
            <a:ext cx="4668837" cy="679450"/>
          </a:xfrm>
          <a:prstGeom prst="rect">
            <a:avLst/>
          </a:prstGeom>
          <a:noFill/>
          <a:ln>
            <a:noFill/>
          </a:ln>
        </p:spPr>
        <p:txBody>
          <a:bodyPr anchorCtr="0" anchor="t" bIns="45700" lIns="91425" spcFirstLastPara="1" rIns="91425" wrap="square" tIns="45700">
            <a:normAutofit/>
          </a:bodyPr>
          <a:lstStyle>
            <a:lvl1pPr indent="-228600" lvl="0" marL="457200" algn="ctr">
              <a:spcBef>
                <a:spcPts val="640"/>
              </a:spcBef>
              <a:spcAft>
                <a:spcPts val="0"/>
              </a:spcAft>
              <a:buSzPts val="3200"/>
              <a:buNone/>
              <a:defRPr>
                <a:latin typeface="Helvetica Neue"/>
                <a:ea typeface="Helvetica Neue"/>
                <a:cs typeface="Helvetica Neue"/>
                <a:sym typeface="Helvetica Neue"/>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
  <p:cSld name="Agenda ">
    <p:bg>
      <p:bgPr>
        <a:solidFill>
          <a:srgbClr val="F2F2F2"/>
        </a:solidFill>
      </p:bgPr>
    </p:bg>
    <p:spTree>
      <p:nvGrpSpPr>
        <p:cNvPr id="17" name="Shape 17"/>
        <p:cNvGrpSpPr/>
        <p:nvPr/>
      </p:nvGrpSpPr>
      <p:grpSpPr>
        <a:xfrm>
          <a:off x="0" y="0"/>
          <a:ext cx="0" cy="0"/>
          <a:chOff x="0" y="0"/>
          <a:chExt cx="0" cy="0"/>
        </a:xfrm>
      </p:grpSpPr>
      <p:sp>
        <p:nvSpPr>
          <p:cNvPr id="18" name="Google Shape;18;p34"/>
          <p:cNvSpPr txBox="1"/>
          <p:nvPr>
            <p:ph idx="1" type="body"/>
          </p:nvPr>
        </p:nvSpPr>
        <p:spPr>
          <a:xfrm>
            <a:off x="455614" y="342464"/>
            <a:ext cx="8231186" cy="448488"/>
          </a:xfrm>
          <a:prstGeom prst="rect">
            <a:avLst/>
          </a:prstGeom>
          <a:noFill/>
          <a:ln>
            <a:noFill/>
          </a:ln>
        </p:spPr>
        <p:txBody>
          <a:bodyPr anchorCtr="0" anchor="t" bIns="45700" lIns="91425" spcFirstLastPara="1" rIns="91425" wrap="square" tIns="45700">
            <a:noAutofit/>
          </a:bodyPr>
          <a:lstStyle>
            <a:lvl1pPr indent="-228600" lvl="0" marL="457200" algn="l">
              <a:lnSpc>
                <a:spcPct val="80000"/>
              </a:lnSpc>
              <a:spcBef>
                <a:spcPts val="800"/>
              </a:spcBef>
              <a:spcAft>
                <a:spcPts val="0"/>
              </a:spcAft>
              <a:buSzPts val="4000"/>
              <a:buNone/>
              <a:defRPr b="0" i="0" sz="4000">
                <a:solidFill>
                  <a:srgbClr val="202020"/>
                </a:solidFill>
                <a:latin typeface="Helvetica Neue"/>
                <a:ea typeface="Helvetica Neue"/>
                <a:cs typeface="Helvetica Neue"/>
                <a:sym typeface="Helvetica Neue"/>
              </a:defRPr>
            </a:lvl1pPr>
            <a:lvl2pPr indent="-381000" lvl="1" marL="914400" algn="l">
              <a:spcBef>
                <a:spcPts val="480"/>
              </a:spcBef>
              <a:spcAft>
                <a:spcPts val="0"/>
              </a:spcAft>
              <a:buSzPts val="2400"/>
              <a:buChar char="•"/>
              <a:defRPr>
                <a:solidFill>
                  <a:srgbClr val="FFFFFF"/>
                </a:solidFill>
              </a:defRPr>
            </a:lvl2pPr>
            <a:lvl3pPr indent="-381000" lvl="2" marL="1371600" algn="l">
              <a:spcBef>
                <a:spcPts val="480"/>
              </a:spcBef>
              <a:spcAft>
                <a:spcPts val="0"/>
              </a:spcAft>
              <a:buSzPts val="2400"/>
              <a:buChar char="•"/>
              <a:defRPr>
                <a:solidFill>
                  <a:srgbClr val="FFFFFF"/>
                </a:solidFill>
              </a:defRPr>
            </a:lvl3pPr>
            <a:lvl4pPr indent="-355600" lvl="3" marL="1828800" algn="l">
              <a:spcBef>
                <a:spcPts val="400"/>
              </a:spcBef>
              <a:spcAft>
                <a:spcPts val="0"/>
              </a:spcAft>
              <a:buSzPts val="2000"/>
              <a:buChar char="•"/>
              <a:defRPr>
                <a:solidFill>
                  <a:srgbClr val="FFFFFF"/>
                </a:solidFill>
              </a:defRPr>
            </a:lvl4pPr>
            <a:lvl5pPr indent="-355600" lvl="4" marL="2286000" algn="l">
              <a:spcBef>
                <a:spcPts val="400"/>
              </a:spcBef>
              <a:spcAft>
                <a:spcPts val="0"/>
              </a:spcAft>
              <a:buSzPts val="2000"/>
              <a:buChar char="•"/>
              <a:defRPr>
                <a:solidFill>
                  <a:srgbClr val="FFFFF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 name="Google Shape;19;p34"/>
          <p:cNvSpPr/>
          <p:nvPr/>
        </p:nvSpPr>
        <p:spPr>
          <a:xfrm>
            <a:off x="0" y="1523331"/>
            <a:ext cx="9144000" cy="532164"/>
          </a:xfrm>
          <a:prstGeom prst="rect">
            <a:avLst/>
          </a:prstGeom>
          <a:solidFill>
            <a:srgbClr val="FFDF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34"/>
          <p:cNvSpPr/>
          <p:nvPr/>
        </p:nvSpPr>
        <p:spPr>
          <a:xfrm>
            <a:off x="504646" y="1336787"/>
            <a:ext cx="972924" cy="884478"/>
          </a:xfrm>
          <a:prstGeom prst="ellipse">
            <a:avLst/>
          </a:prstGeom>
          <a:solidFill>
            <a:srgbClr val="FFDF9B"/>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34"/>
          <p:cNvSpPr/>
          <p:nvPr/>
        </p:nvSpPr>
        <p:spPr>
          <a:xfrm>
            <a:off x="634151" y="1454519"/>
            <a:ext cx="713914" cy="64901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 name="Google Shape;22;p34"/>
          <p:cNvSpPr txBox="1"/>
          <p:nvPr>
            <p:ph idx="2" type="body"/>
          </p:nvPr>
        </p:nvSpPr>
        <p:spPr>
          <a:xfrm>
            <a:off x="778984" y="1414851"/>
            <a:ext cx="7019737" cy="3219034"/>
          </a:xfrm>
          <a:prstGeom prst="rect">
            <a:avLst/>
          </a:prstGeom>
          <a:noFill/>
          <a:ln>
            <a:noFill/>
          </a:ln>
        </p:spPr>
        <p:txBody>
          <a:bodyPr anchorCtr="0" anchor="t" bIns="45700" lIns="91425" spcFirstLastPara="1" rIns="91425" wrap="square" tIns="45700">
            <a:normAutofit/>
          </a:bodyPr>
          <a:lstStyle>
            <a:lvl1pPr indent="-457200" lvl="0" marL="457200" algn="l">
              <a:lnSpc>
                <a:spcPct val="150000"/>
              </a:lnSpc>
              <a:spcBef>
                <a:spcPts val="480"/>
              </a:spcBef>
              <a:spcAft>
                <a:spcPts val="0"/>
              </a:spcAft>
              <a:buClr>
                <a:schemeClr val="dk1"/>
              </a:buClr>
              <a:buSzPts val="3600"/>
              <a:buFont typeface="Noto Sans Symbols"/>
              <a:buAutoNum type="arabicPlain"/>
              <a:defRPr b="0" i="0" sz="2400">
                <a:solidFill>
                  <a:srgbClr val="202020"/>
                </a:solidFill>
                <a:latin typeface="Arial"/>
                <a:ea typeface="Arial"/>
                <a:cs typeface="Arial"/>
                <a:sym typeface="Arial"/>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s Background">
  <p:cSld name="Image as Background">
    <p:bg>
      <p:bgPr>
        <a:solidFill>
          <a:schemeClr val="lt1"/>
        </a:solidFill>
      </p:bgPr>
    </p:bg>
    <p:spTree>
      <p:nvGrpSpPr>
        <p:cNvPr id="23" name="Shape 23"/>
        <p:cNvGrpSpPr/>
        <p:nvPr/>
      </p:nvGrpSpPr>
      <p:grpSpPr>
        <a:xfrm>
          <a:off x="0" y="0"/>
          <a:ext cx="0" cy="0"/>
          <a:chOff x="0" y="0"/>
          <a:chExt cx="0" cy="0"/>
        </a:xfrm>
      </p:grpSpPr>
      <p:sp>
        <p:nvSpPr>
          <p:cNvPr id="24" name="Google Shape;24;p35"/>
          <p:cNvSpPr/>
          <p:nvPr/>
        </p:nvSpPr>
        <p:spPr>
          <a:xfrm>
            <a:off x="0" y="4878827"/>
            <a:ext cx="9144001" cy="278305"/>
          </a:xfrm>
          <a:prstGeom prst="rect">
            <a:avLst/>
          </a:prstGeom>
          <a:solidFill>
            <a:srgbClr val="FFBF35">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 name="Google Shape;25;p35"/>
          <p:cNvSpPr/>
          <p:nvPr>
            <p:ph idx="2" type="pic"/>
          </p:nvPr>
        </p:nvSpPr>
        <p:spPr>
          <a:xfrm>
            <a:off x="0" y="0"/>
            <a:ext cx="9144000" cy="4878388"/>
          </a:xfrm>
          <a:prstGeom prst="rect">
            <a:avLst/>
          </a:prstGeom>
          <a:noFill/>
          <a:ln>
            <a:noFill/>
          </a:ln>
        </p:spPr>
        <p:txBody>
          <a:bodyPr anchorCtr="0" anchor="t" bIns="45700" lIns="91425" spcFirstLastPara="1" rIns="91425" wrap="square" tIns="45700">
            <a:normAutofit/>
          </a:bodyPr>
          <a:lstStyle>
            <a:lvl1pPr lvl="0" marR="0" rtl="0" algn="l">
              <a:spcBef>
                <a:spcPts val="560"/>
              </a:spcBef>
              <a:spcAft>
                <a:spcPts val="0"/>
              </a:spcAft>
              <a:buClr>
                <a:srgbClr val="FFBF35"/>
              </a:buClr>
              <a:buSzPts val="2800"/>
              <a:buFont typeface="Arial"/>
              <a:buNone/>
              <a:defRPr b="0" i="0" sz="2800" u="none" cap="none" strike="noStrike">
                <a:solidFill>
                  <a:srgbClr val="202020"/>
                </a:solidFill>
                <a:latin typeface="Helvetica Neue Light"/>
                <a:ea typeface="Helvetica Neue Light"/>
                <a:cs typeface="Helvetica Neue Light"/>
                <a:sym typeface="Helvetica Neue Light"/>
              </a:defRPr>
            </a:lvl1pPr>
            <a:lvl2pPr lvl="1" marR="0" rtl="0" algn="l">
              <a:spcBef>
                <a:spcPts val="480"/>
              </a:spcBef>
              <a:spcAft>
                <a:spcPts val="0"/>
              </a:spcAft>
              <a:buClr>
                <a:srgbClr val="FFBF35"/>
              </a:buClr>
              <a:buSzPts val="2400"/>
              <a:buFont typeface="Arial"/>
              <a:buChar char="•"/>
              <a:defRPr b="0" i="0" sz="2400" u="none" cap="none" strike="noStrike">
                <a:solidFill>
                  <a:srgbClr val="202020"/>
                </a:solidFill>
                <a:latin typeface="Helvetica Neue Light"/>
                <a:ea typeface="Helvetica Neue Light"/>
                <a:cs typeface="Helvetica Neue Light"/>
                <a:sym typeface="Helvetica Neue Light"/>
              </a:defRPr>
            </a:lvl2pPr>
            <a:lvl3pPr lvl="2" marR="0" rtl="0" algn="l">
              <a:spcBef>
                <a:spcPts val="480"/>
              </a:spcBef>
              <a:spcAft>
                <a:spcPts val="0"/>
              </a:spcAft>
              <a:buClr>
                <a:srgbClr val="FFBF35"/>
              </a:buClr>
              <a:buSzPts val="2400"/>
              <a:buFont typeface="Arial"/>
              <a:buChar char="•"/>
              <a:defRPr b="0" i="0" sz="2400" u="none" cap="none" strike="noStrike">
                <a:solidFill>
                  <a:srgbClr val="202020"/>
                </a:solidFill>
                <a:latin typeface="Helvetica Neue Light"/>
                <a:ea typeface="Helvetica Neue Light"/>
                <a:cs typeface="Helvetica Neue Light"/>
                <a:sym typeface="Helvetica Neue Light"/>
              </a:defRPr>
            </a:lvl3pPr>
            <a:lvl4pPr lvl="3" marR="0" rtl="0" algn="l">
              <a:spcBef>
                <a:spcPts val="400"/>
              </a:spcBef>
              <a:spcAft>
                <a:spcPts val="0"/>
              </a:spcAft>
              <a:buClr>
                <a:srgbClr val="FFBF35"/>
              </a:buClr>
              <a:buSzPts val="2000"/>
              <a:buFont typeface="Arial"/>
              <a:buChar char="•"/>
              <a:defRPr b="0" i="0" sz="2000" u="none" cap="none" strike="noStrike">
                <a:solidFill>
                  <a:srgbClr val="202020"/>
                </a:solidFill>
                <a:latin typeface="Helvetica Neue Light"/>
                <a:ea typeface="Helvetica Neue Light"/>
                <a:cs typeface="Helvetica Neue Light"/>
                <a:sym typeface="Helvetica Neue Light"/>
              </a:defRPr>
            </a:lvl4pPr>
            <a:lvl5pPr lvl="4" marR="0" rtl="0" algn="l">
              <a:spcBef>
                <a:spcPts val="400"/>
              </a:spcBef>
              <a:spcAft>
                <a:spcPts val="0"/>
              </a:spcAft>
              <a:buClr>
                <a:srgbClr val="FFBF35"/>
              </a:buClr>
              <a:buSzPts val="2000"/>
              <a:buFont typeface="Arial"/>
              <a:buChar char="•"/>
              <a:defRPr b="0" i="0" sz="2000" u="none" cap="none" strike="noStrike">
                <a:solidFill>
                  <a:srgbClr val="202020"/>
                </a:solidFill>
                <a:latin typeface="Helvetica Neue Light"/>
                <a:ea typeface="Helvetica Neue Light"/>
                <a:cs typeface="Helvetica Neue Light"/>
                <a:sym typeface="Helvetica Neue Light"/>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 Header Dark">
    <p:bg>
      <p:bgPr>
        <a:solidFill>
          <a:srgbClr val="1C353D"/>
        </a:solidFill>
      </p:bgPr>
    </p:bg>
    <p:spTree>
      <p:nvGrpSpPr>
        <p:cNvPr id="26" name="Shape 26"/>
        <p:cNvGrpSpPr/>
        <p:nvPr/>
      </p:nvGrpSpPr>
      <p:grpSpPr>
        <a:xfrm>
          <a:off x="0" y="0"/>
          <a:ext cx="0" cy="0"/>
          <a:chOff x="0" y="0"/>
          <a:chExt cx="0" cy="0"/>
        </a:xfrm>
      </p:grpSpPr>
      <p:sp>
        <p:nvSpPr>
          <p:cNvPr id="27" name="Google Shape;27;p36"/>
          <p:cNvSpPr/>
          <p:nvPr/>
        </p:nvSpPr>
        <p:spPr>
          <a:xfrm>
            <a:off x="1" y="2440846"/>
            <a:ext cx="9144000" cy="624637"/>
          </a:xfrm>
          <a:prstGeom prst="rect">
            <a:avLst/>
          </a:prstGeom>
          <a:solidFill>
            <a:srgbClr val="FFBF35"/>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 name="Google Shape;28;p36"/>
          <p:cNvSpPr/>
          <p:nvPr/>
        </p:nvSpPr>
        <p:spPr>
          <a:xfrm>
            <a:off x="1" y="1717254"/>
            <a:ext cx="9144000" cy="624637"/>
          </a:xfrm>
          <a:prstGeom prst="rect">
            <a:avLst/>
          </a:prstGeom>
          <a:solidFill>
            <a:srgbClr val="FFBF35"/>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 name="Google Shape;29;p36"/>
          <p:cNvSpPr txBox="1"/>
          <p:nvPr/>
        </p:nvSpPr>
        <p:spPr>
          <a:xfrm>
            <a:off x="-184473" y="1023486"/>
            <a:ext cx="2217380" cy="24006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5000" u="none" cap="none" strike="noStrike">
                <a:solidFill>
                  <a:srgbClr val="FFFFFF"/>
                </a:solidFill>
                <a:latin typeface="Palatino Linotype"/>
                <a:ea typeface="Palatino Linotype"/>
                <a:cs typeface="Palatino Linotype"/>
                <a:sym typeface="Palatino Linotype"/>
              </a:rPr>
              <a:t>{</a:t>
            </a:r>
            <a:endParaRPr/>
          </a:p>
        </p:txBody>
      </p:sp>
      <p:sp>
        <p:nvSpPr>
          <p:cNvPr id="30" name="Google Shape;30;p36"/>
          <p:cNvSpPr txBox="1"/>
          <p:nvPr/>
        </p:nvSpPr>
        <p:spPr>
          <a:xfrm>
            <a:off x="7120372" y="1033957"/>
            <a:ext cx="2217380" cy="24006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5000" u="none" cap="none" strike="noStrike">
                <a:solidFill>
                  <a:srgbClr val="FFFFFF"/>
                </a:solidFill>
                <a:latin typeface="Palatino Linotype"/>
                <a:ea typeface="Palatino Linotype"/>
                <a:cs typeface="Palatino Linotype"/>
                <a:sym typeface="Palatino Linotype"/>
              </a:rPr>
              <a:t>}</a:t>
            </a:r>
            <a:endParaRPr/>
          </a:p>
        </p:txBody>
      </p:sp>
      <p:sp>
        <p:nvSpPr>
          <p:cNvPr id="31" name="Google Shape;31;p36"/>
          <p:cNvSpPr txBox="1"/>
          <p:nvPr>
            <p:ph idx="1" type="body"/>
          </p:nvPr>
        </p:nvSpPr>
        <p:spPr>
          <a:xfrm>
            <a:off x="1230325" y="1167642"/>
            <a:ext cx="1270492" cy="2352328"/>
          </a:xfrm>
          <a:prstGeom prst="rect">
            <a:avLst/>
          </a:prstGeom>
          <a:noFill/>
          <a:ln>
            <a:noFill/>
          </a:ln>
        </p:spPr>
        <p:txBody>
          <a:bodyPr anchorCtr="0" anchor="t" bIns="45700" lIns="91425" spcFirstLastPara="1" rIns="91425" wrap="square" tIns="45700">
            <a:noAutofit/>
          </a:bodyPr>
          <a:lstStyle>
            <a:lvl1pPr indent="-228600" lvl="0" marL="457200" algn="l">
              <a:spcBef>
                <a:spcPts val="2760"/>
              </a:spcBef>
              <a:spcAft>
                <a:spcPts val="0"/>
              </a:spcAft>
              <a:buSzPts val="13800"/>
              <a:buNone/>
              <a:defRPr b="1" i="0" sz="13800">
                <a:solidFill>
                  <a:srgbClr val="FFFFFF"/>
                </a:solidFill>
                <a:latin typeface="Palatino Linotype"/>
                <a:ea typeface="Palatino Linotype"/>
                <a:cs typeface="Palatino Linotype"/>
                <a:sym typeface="Palatino Linotype"/>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36"/>
          <p:cNvSpPr txBox="1"/>
          <p:nvPr>
            <p:ph idx="2" type="body"/>
          </p:nvPr>
        </p:nvSpPr>
        <p:spPr>
          <a:xfrm>
            <a:off x="2651512" y="1631591"/>
            <a:ext cx="5222488" cy="1347788"/>
          </a:xfrm>
          <a:prstGeom prst="rect">
            <a:avLst/>
          </a:prstGeom>
          <a:noFill/>
          <a:ln>
            <a:noFill/>
          </a:ln>
        </p:spPr>
        <p:txBody>
          <a:bodyPr anchorCtr="0" anchor="t" bIns="45700" lIns="91425" spcFirstLastPara="1" rIns="91425" wrap="square" tIns="45700">
            <a:noAutofit/>
          </a:bodyPr>
          <a:lstStyle>
            <a:lvl1pPr indent="-228600" lvl="0" marL="457200" algn="l">
              <a:lnSpc>
                <a:spcPct val="130000"/>
              </a:lnSpc>
              <a:spcBef>
                <a:spcPts val="720"/>
              </a:spcBef>
              <a:spcAft>
                <a:spcPts val="0"/>
              </a:spcAft>
              <a:buSzPts val="3600"/>
              <a:buNone/>
              <a:defRPr b="1" sz="3600">
                <a:solidFill>
                  <a:srgbClr val="1C353D"/>
                </a:solidFill>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p:cSld name="Thank You">
    <p:bg>
      <p:bgPr>
        <a:solidFill>
          <a:srgbClr val="FFBF35"/>
        </a:solidFill>
      </p:bgPr>
    </p:bg>
    <p:spTree>
      <p:nvGrpSpPr>
        <p:cNvPr id="33" name="Shape 33"/>
        <p:cNvGrpSpPr/>
        <p:nvPr/>
      </p:nvGrpSpPr>
      <p:grpSpPr>
        <a:xfrm>
          <a:off x="0" y="0"/>
          <a:ext cx="0" cy="0"/>
          <a:chOff x="0" y="0"/>
          <a:chExt cx="0" cy="0"/>
        </a:xfrm>
      </p:grpSpPr>
      <p:cxnSp>
        <p:nvCxnSpPr>
          <p:cNvPr id="34" name="Google Shape;34;p37"/>
          <p:cNvCxnSpPr/>
          <p:nvPr/>
        </p:nvCxnSpPr>
        <p:spPr>
          <a:xfrm>
            <a:off x="1447866" y="1683152"/>
            <a:ext cx="5926667" cy="0"/>
          </a:xfrm>
          <a:prstGeom prst="straightConnector1">
            <a:avLst/>
          </a:prstGeom>
          <a:noFill/>
          <a:ln cap="flat" cmpd="sng" w="10775">
            <a:solidFill>
              <a:schemeClr val="lt1"/>
            </a:solidFill>
            <a:prstDash val="solid"/>
            <a:round/>
            <a:headEnd len="sm" w="sm" type="none"/>
            <a:tailEnd len="sm" w="sm" type="none"/>
          </a:ln>
        </p:spPr>
      </p:cxnSp>
      <p:cxnSp>
        <p:nvCxnSpPr>
          <p:cNvPr id="35" name="Google Shape;35;p37"/>
          <p:cNvCxnSpPr/>
          <p:nvPr/>
        </p:nvCxnSpPr>
        <p:spPr>
          <a:xfrm>
            <a:off x="1447866" y="1601215"/>
            <a:ext cx="5926667" cy="0"/>
          </a:xfrm>
          <a:prstGeom prst="straightConnector1">
            <a:avLst/>
          </a:prstGeom>
          <a:noFill/>
          <a:ln cap="flat" cmpd="sng" w="10775">
            <a:solidFill>
              <a:schemeClr val="lt1"/>
            </a:solidFill>
            <a:prstDash val="solid"/>
            <a:round/>
            <a:headEnd len="sm" w="sm" type="none"/>
            <a:tailEnd len="sm" w="sm" type="none"/>
          </a:ln>
        </p:spPr>
      </p:cxnSp>
      <p:cxnSp>
        <p:nvCxnSpPr>
          <p:cNvPr id="36" name="Google Shape;36;p37"/>
          <p:cNvCxnSpPr/>
          <p:nvPr/>
        </p:nvCxnSpPr>
        <p:spPr>
          <a:xfrm>
            <a:off x="1447866" y="3026016"/>
            <a:ext cx="5926667" cy="0"/>
          </a:xfrm>
          <a:prstGeom prst="straightConnector1">
            <a:avLst/>
          </a:prstGeom>
          <a:noFill/>
          <a:ln cap="flat" cmpd="sng" w="10775">
            <a:solidFill>
              <a:schemeClr val="lt1"/>
            </a:solidFill>
            <a:prstDash val="solid"/>
            <a:round/>
            <a:headEnd len="sm" w="sm" type="none"/>
            <a:tailEnd len="sm" w="sm" type="none"/>
          </a:ln>
        </p:spPr>
      </p:cxnSp>
      <p:cxnSp>
        <p:nvCxnSpPr>
          <p:cNvPr id="37" name="Google Shape;37;p37"/>
          <p:cNvCxnSpPr/>
          <p:nvPr/>
        </p:nvCxnSpPr>
        <p:spPr>
          <a:xfrm>
            <a:off x="1447866" y="2944079"/>
            <a:ext cx="5926667" cy="0"/>
          </a:xfrm>
          <a:prstGeom prst="straightConnector1">
            <a:avLst/>
          </a:prstGeom>
          <a:noFill/>
          <a:ln cap="flat" cmpd="sng" w="10775">
            <a:solidFill>
              <a:schemeClr val="lt1"/>
            </a:solidFill>
            <a:prstDash val="solid"/>
            <a:round/>
            <a:headEnd len="sm" w="sm" type="none"/>
            <a:tailEnd len="sm" w="sm" type="none"/>
          </a:ln>
        </p:spPr>
      </p:cxnSp>
      <p:sp>
        <p:nvSpPr>
          <p:cNvPr id="38" name="Google Shape;38;p37"/>
          <p:cNvSpPr txBox="1"/>
          <p:nvPr>
            <p:ph idx="1" type="body"/>
          </p:nvPr>
        </p:nvSpPr>
        <p:spPr>
          <a:xfrm>
            <a:off x="777014" y="1682750"/>
            <a:ext cx="7397555" cy="1116013"/>
          </a:xfrm>
          <a:prstGeom prst="rect">
            <a:avLst/>
          </a:prstGeom>
          <a:noFill/>
          <a:ln>
            <a:noFill/>
          </a:ln>
        </p:spPr>
        <p:txBody>
          <a:bodyPr anchorCtr="0" anchor="t" bIns="45700" lIns="91425" spcFirstLastPara="1" rIns="91425" wrap="square" tIns="45700">
            <a:noAutofit/>
          </a:bodyPr>
          <a:lstStyle>
            <a:lvl1pPr indent="-228600" lvl="0" marL="457200" algn="l">
              <a:spcBef>
                <a:spcPts val="1200"/>
              </a:spcBef>
              <a:spcAft>
                <a:spcPts val="0"/>
              </a:spcAft>
              <a:buSzPts val="6000"/>
              <a:buNone/>
              <a:defRPr sz="6000">
                <a:latin typeface="Helvetica Neue"/>
                <a:ea typeface="Helvetica Neue"/>
                <a:cs typeface="Helvetica Neue"/>
                <a:sym typeface="Helvetica Neue"/>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Light">
  <p:cSld name="Section Header Light">
    <p:bg>
      <p:bgPr>
        <a:solidFill>
          <a:srgbClr val="F2F2F2"/>
        </a:solidFill>
      </p:bgPr>
    </p:bg>
    <p:spTree>
      <p:nvGrpSpPr>
        <p:cNvPr id="39" name="Shape 39"/>
        <p:cNvGrpSpPr/>
        <p:nvPr/>
      </p:nvGrpSpPr>
      <p:grpSpPr>
        <a:xfrm>
          <a:off x="0" y="0"/>
          <a:ext cx="0" cy="0"/>
          <a:chOff x="0" y="0"/>
          <a:chExt cx="0" cy="0"/>
        </a:xfrm>
      </p:grpSpPr>
      <p:sp>
        <p:nvSpPr>
          <p:cNvPr id="40" name="Google Shape;40;p38"/>
          <p:cNvSpPr/>
          <p:nvPr/>
        </p:nvSpPr>
        <p:spPr>
          <a:xfrm>
            <a:off x="1" y="2440846"/>
            <a:ext cx="9144000" cy="624637"/>
          </a:xfrm>
          <a:prstGeom prst="rect">
            <a:avLst/>
          </a:prstGeom>
          <a:solidFill>
            <a:srgbClr val="FFBF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 name="Google Shape;41;p38"/>
          <p:cNvSpPr/>
          <p:nvPr/>
        </p:nvSpPr>
        <p:spPr>
          <a:xfrm>
            <a:off x="1" y="1717254"/>
            <a:ext cx="9144000" cy="624637"/>
          </a:xfrm>
          <a:prstGeom prst="rect">
            <a:avLst/>
          </a:prstGeom>
          <a:solidFill>
            <a:srgbClr val="FFBF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 name="Google Shape;42;p38"/>
          <p:cNvSpPr txBox="1"/>
          <p:nvPr>
            <p:ph idx="1" type="body"/>
          </p:nvPr>
        </p:nvSpPr>
        <p:spPr>
          <a:xfrm>
            <a:off x="2651512" y="1631591"/>
            <a:ext cx="5174289" cy="1347788"/>
          </a:xfrm>
          <a:prstGeom prst="rect">
            <a:avLst/>
          </a:prstGeom>
          <a:noFill/>
          <a:ln>
            <a:noFill/>
          </a:ln>
        </p:spPr>
        <p:txBody>
          <a:bodyPr anchorCtr="0" anchor="t" bIns="45700" lIns="91425" spcFirstLastPara="1" rIns="91425" wrap="square" tIns="45700">
            <a:noAutofit/>
          </a:bodyPr>
          <a:lstStyle>
            <a:lvl1pPr indent="-228600" lvl="0" marL="457200" algn="l">
              <a:lnSpc>
                <a:spcPct val="130000"/>
              </a:lnSpc>
              <a:spcBef>
                <a:spcPts val="720"/>
              </a:spcBef>
              <a:spcAft>
                <a:spcPts val="0"/>
              </a:spcAft>
              <a:buSzPts val="3600"/>
              <a:buNone/>
              <a:defRPr b="1" sz="3600">
                <a:solidFill>
                  <a:srgbClr val="1C353D"/>
                </a:solidFill>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38"/>
          <p:cNvSpPr txBox="1"/>
          <p:nvPr/>
        </p:nvSpPr>
        <p:spPr>
          <a:xfrm>
            <a:off x="-184473" y="1023486"/>
            <a:ext cx="2217380" cy="24006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0">
                <a:solidFill>
                  <a:srgbClr val="1C353D"/>
                </a:solidFill>
                <a:latin typeface="Palatino Linotype"/>
                <a:ea typeface="Palatino Linotype"/>
                <a:cs typeface="Palatino Linotype"/>
                <a:sym typeface="Palatino Linotype"/>
              </a:rPr>
              <a:t>{</a:t>
            </a:r>
            <a:endParaRPr/>
          </a:p>
        </p:txBody>
      </p:sp>
      <p:sp>
        <p:nvSpPr>
          <p:cNvPr id="44" name="Google Shape;44;p38"/>
          <p:cNvSpPr txBox="1"/>
          <p:nvPr/>
        </p:nvSpPr>
        <p:spPr>
          <a:xfrm>
            <a:off x="7120372" y="1033957"/>
            <a:ext cx="2217380" cy="24006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0">
                <a:solidFill>
                  <a:srgbClr val="1C353D"/>
                </a:solidFill>
                <a:latin typeface="Palatino Linotype"/>
                <a:ea typeface="Palatino Linotype"/>
                <a:cs typeface="Palatino Linotype"/>
                <a:sym typeface="Palatino Linotype"/>
              </a:rPr>
              <a:t>}</a:t>
            </a:r>
            <a:endParaRPr/>
          </a:p>
        </p:txBody>
      </p:sp>
      <p:sp>
        <p:nvSpPr>
          <p:cNvPr id="45" name="Google Shape;45;p38"/>
          <p:cNvSpPr txBox="1"/>
          <p:nvPr>
            <p:ph idx="2" type="body"/>
          </p:nvPr>
        </p:nvSpPr>
        <p:spPr>
          <a:xfrm>
            <a:off x="1230325" y="1167642"/>
            <a:ext cx="1270492" cy="2266972"/>
          </a:xfrm>
          <a:prstGeom prst="rect">
            <a:avLst/>
          </a:prstGeom>
          <a:noFill/>
          <a:ln>
            <a:noFill/>
          </a:ln>
        </p:spPr>
        <p:txBody>
          <a:bodyPr anchorCtr="0" anchor="t" bIns="45700" lIns="91425" spcFirstLastPara="1" rIns="91425" wrap="square" tIns="45700">
            <a:noAutofit/>
          </a:bodyPr>
          <a:lstStyle>
            <a:lvl1pPr indent="-228600" lvl="0" marL="457200" algn="l">
              <a:spcBef>
                <a:spcPts val="2760"/>
              </a:spcBef>
              <a:spcAft>
                <a:spcPts val="0"/>
              </a:spcAft>
              <a:buSzPts val="13800"/>
              <a:buNone/>
              <a:defRPr b="1" i="0" sz="13800">
                <a:solidFill>
                  <a:srgbClr val="1C353D"/>
                </a:solidFill>
                <a:latin typeface="Palatino Linotype"/>
                <a:ea typeface="Palatino Linotype"/>
                <a:cs typeface="Palatino Linotype"/>
                <a:sym typeface="Palatino Linotype"/>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46" name="Shape 46"/>
        <p:cNvGrpSpPr/>
        <p:nvPr/>
      </p:nvGrpSpPr>
      <p:grpSpPr>
        <a:xfrm>
          <a:off x="0" y="0"/>
          <a:ext cx="0" cy="0"/>
          <a:chOff x="0" y="0"/>
          <a:chExt cx="0" cy="0"/>
        </a:xfrm>
      </p:grpSpPr>
      <p:sp>
        <p:nvSpPr>
          <p:cNvPr id="47" name="Google Shape;47;p39"/>
          <p:cNvSpPr txBox="1"/>
          <p:nvPr>
            <p:ph idx="1" type="body"/>
          </p:nvPr>
        </p:nvSpPr>
        <p:spPr>
          <a:xfrm>
            <a:off x="346075" y="346075"/>
            <a:ext cx="8432800" cy="812800"/>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SzPts val="3200"/>
              <a:buNone/>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peaker Introduction ">
  <p:cSld name="Speaker Introduction ">
    <p:bg>
      <p:bgPr>
        <a:solidFill>
          <a:srgbClr val="1C353D"/>
        </a:solidFill>
      </p:bgPr>
    </p:bg>
    <p:spTree>
      <p:nvGrpSpPr>
        <p:cNvPr id="48" name="Shape 48"/>
        <p:cNvGrpSpPr/>
        <p:nvPr/>
      </p:nvGrpSpPr>
      <p:grpSpPr>
        <a:xfrm>
          <a:off x="0" y="0"/>
          <a:ext cx="0" cy="0"/>
          <a:chOff x="0" y="0"/>
          <a:chExt cx="0" cy="0"/>
        </a:xfrm>
      </p:grpSpPr>
      <p:cxnSp>
        <p:nvCxnSpPr>
          <p:cNvPr id="49" name="Google Shape;49;p40"/>
          <p:cNvCxnSpPr/>
          <p:nvPr/>
        </p:nvCxnSpPr>
        <p:spPr>
          <a:xfrm>
            <a:off x="5158633" y="3284907"/>
            <a:ext cx="3378215" cy="0"/>
          </a:xfrm>
          <a:prstGeom prst="straightConnector1">
            <a:avLst/>
          </a:prstGeom>
          <a:noFill/>
          <a:ln cap="flat" cmpd="sng" w="10775">
            <a:solidFill>
              <a:srgbClr val="A1E5BE"/>
            </a:solidFill>
            <a:prstDash val="solid"/>
            <a:round/>
            <a:headEnd len="sm" w="sm" type="none"/>
            <a:tailEnd len="sm" w="sm" type="none"/>
          </a:ln>
        </p:spPr>
      </p:cxnSp>
      <p:sp>
        <p:nvSpPr>
          <p:cNvPr id="50" name="Google Shape;50;p40"/>
          <p:cNvSpPr txBox="1"/>
          <p:nvPr>
            <p:ph idx="1" type="body"/>
          </p:nvPr>
        </p:nvSpPr>
        <p:spPr>
          <a:xfrm>
            <a:off x="5123691" y="3399560"/>
            <a:ext cx="3478213" cy="1419225"/>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SzPts val="2200"/>
              <a:buNone/>
              <a:defRPr sz="2200">
                <a:solidFill>
                  <a:srgbClr val="FFFFFF"/>
                </a:solidFill>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40"/>
          <p:cNvSpPr/>
          <p:nvPr>
            <p:ph idx="2" type="pic"/>
          </p:nvPr>
        </p:nvSpPr>
        <p:spPr>
          <a:xfrm>
            <a:off x="0" y="0"/>
            <a:ext cx="4689859" cy="51435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440"/>
              </a:spcBef>
              <a:spcAft>
                <a:spcPts val="0"/>
              </a:spcAft>
              <a:buClr>
                <a:schemeClr val="lt1"/>
              </a:buClr>
              <a:buSzPts val="2200"/>
              <a:buFont typeface="Arial"/>
              <a:buNone/>
              <a:defRPr b="0" i="0" sz="2200" u="none" cap="none" strike="noStrike">
                <a:solidFill>
                  <a:schemeClr val="lt1"/>
                </a:solidFill>
                <a:latin typeface="Helvetica Neue Light"/>
                <a:ea typeface="Helvetica Neue Light"/>
                <a:cs typeface="Helvetica Neue Light"/>
                <a:sym typeface="Helvetica Neue Light"/>
              </a:defRPr>
            </a:lvl1pPr>
            <a:lvl2pPr lvl="1" marR="0" rtl="0" algn="l">
              <a:spcBef>
                <a:spcPts val="480"/>
              </a:spcBef>
              <a:spcAft>
                <a:spcPts val="0"/>
              </a:spcAft>
              <a:buClr>
                <a:srgbClr val="FFBF35"/>
              </a:buClr>
              <a:buSzPts val="2400"/>
              <a:buFont typeface="Arial"/>
              <a:buChar char="•"/>
              <a:defRPr b="0" i="0" sz="2400" u="none" cap="none" strike="noStrike">
                <a:solidFill>
                  <a:srgbClr val="202020"/>
                </a:solidFill>
                <a:latin typeface="Helvetica Neue Light"/>
                <a:ea typeface="Helvetica Neue Light"/>
                <a:cs typeface="Helvetica Neue Light"/>
                <a:sym typeface="Helvetica Neue Light"/>
              </a:defRPr>
            </a:lvl2pPr>
            <a:lvl3pPr lvl="2" marR="0" rtl="0" algn="l">
              <a:spcBef>
                <a:spcPts val="480"/>
              </a:spcBef>
              <a:spcAft>
                <a:spcPts val="0"/>
              </a:spcAft>
              <a:buClr>
                <a:srgbClr val="FFBF35"/>
              </a:buClr>
              <a:buSzPts val="2400"/>
              <a:buFont typeface="Arial"/>
              <a:buChar char="•"/>
              <a:defRPr b="0" i="0" sz="2400" u="none" cap="none" strike="noStrike">
                <a:solidFill>
                  <a:srgbClr val="202020"/>
                </a:solidFill>
                <a:latin typeface="Helvetica Neue Light"/>
                <a:ea typeface="Helvetica Neue Light"/>
                <a:cs typeface="Helvetica Neue Light"/>
                <a:sym typeface="Helvetica Neue Light"/>
              </a:defRPr>
            </a:lvl3pPr>
            <a:lvl4pPr lvl="3" marR="0" rtl="0" algn="l">
              <a:spcBef>
                <a:spcPts val="400"/>
              </a:spcBef>
              <a:spcAft>
                <a:spcPts val="0"/>
              </a:spcAft>
              <a:buClr>
                <a:srgbClr val="FFBF35"/>
              </a:buClr>
              <a:buSzPts val="2000"/>
              <a:buFont typeface="Arial"/>
              <a:buChar char="•"/>
              <a:defRPr b="0" i="0" sz="2000" u="none" cap="none" strike="noStrike">
                <a:solidFill>
                  <a:srgbClr val="202020"/>
                </a:solidFill>
                <a:latin typeface="Helvetica Neue Light"/>
                <a:ea typeface="Helvetica Neue Light"/>
                <a:cs typeface="Helvetica Neue Light"/>
                <a:sym typeface="Helvetica Neue Light"/>
              </a:defRPr>
            </a:lvl4pPr>
            <a:lvl5pPr lvl="4" marR="0" rtl="0" algn="l">
              <a:spcBef>
                <a:spcPts val="400"/>
              </a:spcBef>
              <a:spcAft>
                <a:spcPts val="0"/>
              </a:spcAft>
              <a:buClr>
                <a:srgbClr val="FFBF35"/>
              </a:buClr>
              <a:buSzPts val="2000"/>
              <a:buFont typeface="Arial"/>
              <a:buChar char="•"/>
              <a:defRPr b="0" i="0" sz="2000" u="none" cap="none" strike="noStrike">
                <a:solidFill>
                  <a:srgbClr val="202020"/>
                </a:solidFill>
                <a:latin typeface="Helvetica Neue Light"/>
                <a:ea typeface="Helvetica Neue Light"/>
                <a:cs typeface="Helvetica Neue Light"/>
                <a:sym typeface="Helvetica Neue Light"/>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 name="Google Shape;52;p40"/>
          <p:cNvSpPr txBox="1"/>
          <p:nvPr>
            <p:ph idx="3" type="body"/>
          </p:nvPr>
        </p:nvSpPr>
        <p:spPr>
          <a:xfrm>
            <a:off x="5124450" y="1616075"/>
            <a:ext cx="3478213" cy="1335798"/>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SzPts val="2200"/>
              <a:buNone/>
              <a:defRPr sz="2200">
                <a:solidFill>
                  <a:srgbClr val="FFFFFF"/>
                </a:solidFill>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53" name="Google Shape;53;p40"/>
          <p:cNvCxnSpPr/>
          <p:nvPr/>
        </p:nvCxnSpPr>
        <p:spPr>
          <a:xfrm>
            <a:off x="5158633" y="3284907"/>
            <a:ext cx="3378215" cy="0"/>
          </a:xfrm>
          <a:prstGeom prst="straightConnector1">
            <a:avLst/>
          </a:prstGeom>
          <a:noFill/>
          <a:ln cap="flat" cmpd="sng" w="10775">
            <a:solidFill>
              <a:srgbClr val="A1E5BE"/>
            </a:solidFill>
            <a:prstDash val="solid"/>
            <a:round/>
            <a:headEnd len="sm" w="sm" type="none"/>
            <a:tailEnd len="sm" w="sm" type="none"/>
          </a:ln>
        </p:spPr>
      </p:cxnSp>
      <p:cxnSp>
        <p:nvCxnSpPr>
          <p:cNvPr id="54" name="Google Shape;54;p40"/>
          <p:cNvCxnSpPr/>
          <p:nvPr/>
        </p:nvCxnSpPr>
        <p:spPr>
          <a:xfrm>
            <a:off x="5158633" y="3284907"/>
            <a:ext cx="3378215" cy="0"/>
          </a:xfrm>
          <a:prstGeom prst="straightConnector1">
            <a:avLst/>
          </a:prstGeom>
          <a:noFill/>
          <a:ln cap="flat" cmpd="sng" w="10775">
            <a:solidFill>
              <a:srgbClr val="FFBF35"/>
            </a:solidFill>
            <a:prstDash val="solid"/>
            <a:round/>
            <a:headEnd len="sm" w="sm" type="none"/>
            <a:tailEnd len="sm" w="sm" type="none"/>
          </a:ln>
        </p:spPr>
      </p:cxnSp>
      <p:sp>
        <p:nvSpPr>
          <p:cNvPr id="55" name="Google Shape;55;p40"/>
          <p:cNvSpPr txBox="1"/>
          <p:nvPr>
            <p:ph idx="4" type="body"/>
          </p:nvPr>
        </p:nvSpPr>
        <p:spPr>
          <a:xfrm>
            <a:off x="5123691" y="712181"/>
            <a:ext cx="3566286" cy="467676"/>
          </a:xfrm>
          <a:prstGeom prst="rect">
            <a:avLst/>
          </a:prstGeom>
          <a:noFill/>
          <a:ln>
            <a:noFill/>
          </a:ln>
        </p:spPr>
        <p:txBody>
          <a:bodyPr anchorCtr="0" anchor="t" bIns="45700" lIns="91425" spcFirstLastPara="1" rIns="91425" wrap="square" tIns="45700">
            <a:noAutofit/>
          </a:bodyPr>
          <a:lstStyle>
            <a:lvl1pPr indent="-228600" lvl="0" marL="457200" marR="0" algn="l">
              <a:lnSpc>
                <a:spcPct val="80000"/>
              </a:lnSpc>
              <a:spcBef>
                <a:spcPts val="800"/>
              </a:spcBef>
              <a:spcAft>
                <a:spcPts val="0"/>
              </a:spcAft>
              <a:buSzPts val="4000"/>
              <a:buFont typeface="Arial"/>
              <a:buNone/>
              <a:defRPr b="0" i="0" sz="4000">
                <a:solidFill>
                  <a:schemeClr val="lt1"/>
                </a:solidFill>
                <a:latin typeface="Helvetica Neue"/>
                <a:ea typeface="Helvetica Neue"/>
                <a:cs typeface="Helvetica Neue"/>
                <a:sym typeface="Helvetica Neue"/>
              </a:defRPr>
            </a:lvl1pPr>
            <a:lvl2pPr indent="-381000" lvl="1" marL="914400" algn="l">
              <a:spcBef>
                <a:spcPts val="480"/>
              </a:spcBef>
              <a:spcAft>
                <a:spcPts val="0"/>
              </a:spcAft>
              <a:buSzPts val="2400"/>
              <a:buChar char="•"/>
              <a:defRPr>
                <a:solidFill>
                  <a:srgbClr val="FFFFFF"/>
                </a:solidFill>
              </a:defRPr>
            </a:lvl2pPr>
            <a:lvl3pPr indent="-381000" lvl="2" marL="1371600" algn="l">
              <a:spcBef>
                <a:spcPts val="480"/>
              </a:spcBef>
              <a:spcAft>
                <a:spcPts val="0"/>
              </a:spcAft>
              <a:buSzPts val="2400"/>
              <a:buChar char="•"/>
              <a:defRPr>
                <a:solidFill>
                  <a:srgbClr val="FFFFFF"/>
                </a:solidFill>
              </a:defRPr>
            </a:lvl3pPr>
            <a:lvl4pPr indent="-355600" lvl="3" marL="1828800" algn="l">
              <a:spcBef>
                <a:spcPts val="400"/>
              </a:spcBef>
              <a:spcAft>
                <a:spcPts val="0"/>
              </a:spcAft>
              <a:buSzPts val="2000"/>
              <a:buChar char="•"/>
              <a:defRPr>
                <a:solidFill>
                  <a:srgbClr val="FFFFFF"/>
                </a:solidFill>
              </a:defRPr>
            </a:lvl4pPr>
            <a:lvl5pPr indent="-355600" lvl="4" marL="2286000" algn="l">
              <a:spcBef>
                <a:spcPts val="400"/>
              </a:spcBef>
              <a:spcAft>
                <a:spcPts val="0"/>
              </a:spcAft>
              <a:buSzPts val="2000"/>
              <a:buChar char="•"/>
              <a:defRPr>
                <a:solidFill>
                  <a:srgbClr val="FFFFF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Image">
  <p:cSld name="Text + Image">
    <p:spTree>
      <p:nvGrpSpPr>
        <p:cNvPr id="56" name="Shape 56"/>
        <p:cNvGrpSpPr/>
        <p:nvPr/>
      </p:nvGrpSpPr>
      <p:grpSpPr>
        <a:xfrm>
          <a:off x="0" y="0"/>
          <a:ext cx="0" cy="0"/>
          <a:chOff x="0" y="0"/>
          <a:chExt cx="0" cy="0"/>
        </a:xfrm>
      </p:grpSpPr>
      <p:cxnSp>
        <p:nvCxnSpPr>
          <p:cNvPr id="57" name="Google Shape;57;p41"/>
          <p:cNvCxnSpPr/>
          <p:nvPr/>
        </p:nvCxnSpPr>
        <p:spPr>
          <a:xfrm>
            <a:off x="0" y="601513"/>
            <a:ext cx="9144000" cy="0"/>
          </a:xfrm>
          <a:prstGeom prst="straightConnector1">
            <a:avLst/>
          </a:prstGeom>
          <a:noFill/>
          <a:ln cap="flat" cmpd="sng" w="10775">
            <a:solidFill>
              <a:srgbClr val="FFBF35"/>
            </a:solidFill>
            <a:prstDash val="solid"/>
            <a:round/>
            <a:headEnd len="sm" w="sm" type="none"/>
            <a:tailEnd len="sm" w="sm" type="none"/>
          </a:ln>
        </p:spPr>
      </p:cxnSp>
      <p:cxnSp>
        <p:nvCxnSpPr>
          <p:cNvPr id="58" name="Google Shape;58;p41"/>
          <p:cNvCxnSpPr/>
          <p:nvPr/>
        </p:nvCxnSpPr>
        <p:spPr>
          <a:xfrm>
            <a:off x="7567" y="664801"/>
            <a:ext cx="9144000" cy="0"/>
          </a:xfrm>
          <a:prstGeom prst="straightConnector1">
            <a:avLst/>
          </a:prstGeom>
          <a:noFill/>
          <a:ln cap="flat" cmpd="sng" w="10775">
            <a:solidFill>
              <a:srgbClr val="FFBF35"/>
            </a:solidFill>
            <a:prstDash val="solid"/>
            <a:round/>
            <a:headEnd len="sm" w="sm" type="none"/>
            <a:tailEnd len="sm" w="sm" type="none"/>
          </a:ln>
        </p:spPr>
      </p:cxnSp>
      <p:sp>
        <p:nvSpPr>
          <p:cNvPr id="59" name="Google Shape;59;p41"/>
          <p:cNvSpPr/>
          <p:nvPr/>
        </p:nvSpPr>
        <p:spPr>
          <a:xfrm>
            <a:off x="0" y="4802980"/>
            <a:ext cx="9144000" cy="340519"/>
          </a:xfrm>
          <a:prstGeom prst="rect">
            <a:avLst/>
          </a:prstGeom>
          <a:solidFill>
            <a:srgbClr val="FFDF9B"/>
          </a:solidFill>
          <a:ln cap="flat" cmpd="sng" w="9525">
            <a:solidFill>
              <a:srgbClr val="FFBF3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 name="Google Shape;60;p41"/>
          <p:cNvSpPr txBox="1"/>
          <p:nvPr>
            <p:ph idx="1" type="body"/>
          </p:nvPr>
        </p:nvSpPr>
        <p:spPr>
          <a:xfrm>
            <a:off x="779891" y="1338184"/>
            <a:ext cx="7788275" cy="3454400"/>
          </a:xfrm>
          <a:prstGeom prst="rect">
            <a:avLst/>
          </a:prstGeom>
          <a:noFill/>
          <a:ln>
            <a:noFill/>
          </a:ln>
        </p:spPr>
        <p:txBody>
          <a:bodyPr anchorCtr="0" anchor="t" bIns="45700" lIns="91425" spcFirstLastPara="1" rIns="91425" wrap="square" tIns="45700">
            <a:normAutofit/>
          </a:bodyPr>
          <a:lstStyle>
            <a:lvl1pPr indent="-228600" lvl="0" marL="457200" algn="ctr">
              <a:spcBef>
                <a:spcPts val="640"/>
              </a:spcBef>
              <a:spcAft>
                <a:spcPts val="0"/>
              </a:spcAft>
              <a:buSzPts val="3200"/>
              <a:buNone/>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303030"/>
              </a:buClr>
              <a:buSzPts val="3600"/>
              <a:buFont typeface="Helvetica Neue"/>
              <a:buNone/>
              <a:defRPr b="1" i="0" sz="3600" u="none" cap="none" strike="noStrike">
                <a:solidFill>
                  <a:srgbClr val="30303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2"/>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rgbClr val="FFBF35"/>
              </a:buClr>
              <a:buSzPts val="3200"/>
              <a:buFont typeface="Arial"/>
              <a:buChar char="•"/>
              <a:defRPr b="0" i="0" sz="3200" u="none" cap="none" strike="noStrike">
                <a:solidFill>
                  <a:srgbClr val="202020"/>
                </a:solidFill>
                <a:latin typeface="Helvetica Neue Light"/>
                <a:ea typeface="Helvetica Neue Light"/>
                <a:cs typeface="Helvetica Neue Light"/>
                <a:sym typeface="Helvetica Neue Light"/>
              </a:defRPr>
            </a:lvl1pPr>
            <a:lvl2pPr indent="-381000" lvl="1" marL="914400" marR="0" rtl="0" algn="l">
              <a:spcBef>
                <a:spcPts val="480"/>
              </a:spcBef>
              <a:spcAft>
                <a:spcPts val="0"/>
              </a:spcAft>
              <a:buClr>
                <a:srgbClr val="FFBF35"/>
              </a:buClr>
              <a:buSzPts val="2400"/>
              <a:buFont typeface="Arial"/>
              <a:buChar char="•"/>
              <a:defRPr b="0" i="0" sz="2400" u="none" cap="none" strike="noStrike">
                <a:solidFill>
                  <a:srgbClr val="202020"/>
                </a:solidFill>
                <a:latin typeface="Helvetica Neue Light"/>
                <a:ea typeface="Helvetica Neue Light"/>
                <a:cs typeface="Helvetica Neue Light"/>
                <a:sym typeface="Helvetica Neue Light"/>
              </a:defRPr>
            </a:lvl2pPr>
            <a:lvl3pPr indent="-381000" lvl="2" marL="1371600" marR="0" rtl="0" algn="l">
              <a:spcBef>
                <a:spcPts val="480"/>
              </a:spcBef>
              <a:spcAft>
                <a:spcPts val="0"/>
              </a:spcAft>
              <a:buClr>
                <a:srgbClr val="FFBF35"/>
              </a:buClr>
              <a:buSzPts val="2400"/>
              <a:buFont typeface="Arial"/>
              <a:buChar char="•"/>
              <a:defRPr b="0" i="0" sz="2400" u="none" cap="none" strike="noStrike">
                <a:solidFill>
                  <a:srgbClr val="202020"/>
                </a:solidFill>
                <a:latin typeface="Helvetica Neue Light"/>
                <a:ea typeface="Helvetica Neue Light"/>
                <a:cs typeface="Helvetica Neue Light"/>
                <a:sym typeface="Helvetica Neue Light"/>
              </a:defRPr>
            </a:lvl3pPr>
            <a:lvl4pPr indent="-355600" lvl="3" marL="1828800" marR="0" rtl="0" algn="l">
              <a:spcBef>
                <a:spcPts val="400"/>
              </a:spcBef>
              <a:spcAft>
                <a:spcPts val="0"/>
              </a:spcAft>
              <a:buClr>
                <a:srgbClr val="FFBF35"/>
              </a:buClr>
              <a:buSzPts val="2000"/>
              <a:buFont typeface="Arial"/>
              <a:buChar char="•"/>
              <a:defRPr b="0" i="0" sz="2000" u="none" cap="none" strike="noStrike">
                <a:solidFill>
                  <a:srgbClr val="202020"/>
                </a:solidFill>
                <a:latin typeface="Helvetica Neue Light"/>
                <a:ea typeface="Helvetica Neue Light"/>
                <a:cs typeface="Helvetica Neue Light"/>
                <a:sym typeface="Helvetica Neue Light"/>
              </a:defRPr>
            </a:lvl4pPr>
            <a:lvl5pPr indent="-355600" lvl="4" marL="2286000" marR="0" rtl="0" algn="l">
              <a:spcBef>
                <a:spcPts val="400"/>
              </a:spcBef>
              <a:spcAft>
                <a:spcPts val="0"/>
              </a:spcAft>
              <a:buClr>
                <a:srgbClr val="FFBF35"/>
              </a:buClr>
              <a:buSzPts val="2000"/>
              <a:buFont typeface="Arial"/>
              <a:buChar char="•"/>
              <a:defRPr b="0" i="0" sz="2000" u="none" cap="none" strike="noStrike">
                <a:solidFill>
                  <a:srgbClr val="202020"/>
                </a:solidFill>
                <a:latin typeface="Helvetica Neue Light"/>
                <a:ea typeface="Helvetica Neue Light"/>
                <a:cs typeface="Helvetica Neue Light"/>
                <a:sym typeface="Helvetica Neue Light"/>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youtu.be/Jd3gFT0-C4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C353D"/>
        </a:solidFill>
      </p:bgPr>
    </p:bg>
    <p:spTree>
      <p:nvGrpSpPr>
        <p:cNvPr id="82" name="Shape 82"/>
        <p:cNvGrpSpPr/>
        <p:nvPr/>
      </p:nvGrpSpPr>
      <p:grpSpPr>
        <a:xfrm>
          <a:off x="0" y="0"/>
          <a:ext cx="0" cy="0"/>
          <a:chOff x="0" y="0"/>
          <a:chExt cx="0" cy="0"/>
        </a:xfrm>
      </p:grpSpPr>
      <p:sp>
        <p:nvSpPr>
          <p:cNvPr id="83" name="Google Shape;83;p1"/>
          <p:cNvSpPr txBox="1"/>
          <p:nvPr>
            <p:ph idx="4294967295" type="body"/>
          </p:nvPr>
        </p:nvSpPr>
        <p:spPr>
          <a:xfrm>
            <a:off x="736540" y="3188870"/>
            <a:ext cx="7505023" cy="149986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000"/>
              <a:buNone/>
            </a:pPr>
            <a:r>
              <a:rPr b="1" lang="en-US" sz="2000">
                <a:solidFill>
                  <a:schemeClr val="lt1"/>
                </a:solidFill>
                <a:latin typeface="Arial"/>
                <a:ea typeface="Arial"/>
                <a:cs typeface="Arial"/>
                <a:sym typeface="Arial"/>
              </a:rPr>
              <a:t>Nurah Alamro, MD. MPH. DrPH. </a:t>
            </a:r>
            <a:endParaRPr/>
          </a:p>
          <a:p>
            <a:pPr indent="0" lvl="0" marL="0" rtl="0" algn="ctr">
              <a:lnSpc>
                <a:spcPct val="110000"/>
              </a:lnSpc>
              <a:spcBef>
                <a:spcPts val="360"/>
              </a:spcBef>
              <a:spcAft>
                <a:spcPts val="0"/>
              </a:spcAft>
              <a:buSzPts val="1800"/>
              <a:buNone/>
            </a:pPr>
            <a:r>
              <a:rPr lang="en-US" sz="1800">
                <a:solidFill>
                  <a:srgbClr val="FFFFFF"/>
                </a:solidFill>
                <a:latin typeface="Helvetica Neue"/>
                <a:ea typeface="Helvetica Neue"/>
                <a:cs typeface="Helvetica Neue"/>
                <a:sym typeface="Helvetica Neue"/>
              </a:rPr>
              <a:t>Assistant Professor - Community Medicine Unit, Family &amp; Community Medicine Department</a:t>
            </a:r>
            <a:endParaRPr/>
          </a:p>
          <a:p>
            <a:pPr indent="0" lvl="0" marL="0" rtl="0" algn="ctr">
              <a:spcBef>
                <a:spcPts val="360"/>
              </a:spcBef>
              <a:spcAft>
                <a:spcPts val="0"/>
              </a:spcAft>
              <a:buSzPts val="1800"/>
              <a:buNone/>
            </a:pPr>
            <a:r>
              <a:rPr b="1" lang="en-US" sz="1800" u="sng">
                <a:solidFill>
                  <a:schemeClr val="lt1"/>
                </a:solidFill>
              </a:rPr>
              <a:t>nmalamro@ksu.edu.sa</a:t>
            </a:r>
            <a:endParaRPr/>
          </a:p>
          <a:p>
            <a:pPr indent="0" lvl="0" marL="0" rtl="0" algn="ctr">
              <a:spcBef>
                <a:spcPts val="360"/>
              </a:spcBef>
              <a:spcAft>
                <a:spcPts val="0"/>
              </a:spcAft>
              <a:buSzPts val="1800"/>
              <a:buNone/>
            </a:pPr>
            <a:r>
              <a:t/>
            </a:r>
            <a:endParaRPr sz="1800">
              <a:solidFill>
                <a:schemeClr val="lt1"/>
              </a:solidFill>
              <a:latin typeface="Helvetica Neue Light"/>
              <a:ea typeface="Helvetica Neue Light"/>
              <a:cs typeface="Helvetica Neue Light"/>
              <a:sym typeface="Helvetica Neue Light"/>
            </a:endParaRPr>
          </a:p>
        </p:txBody>
      </p:sp>
      <p:sp>
        <p:nvSpPr>
          <p:cNvPr id="84" name="Google Shape;84;p1"/>
          <p:cNvSpPr txBox="1"/>
          <p:nvPr>
            <p:ph idx="4294967295" type="body"/>
          </p:nvPr>
        </p:nvSpPr>
        <p:spPr>
          <a:xfrm>
            <a:off x="736541" y="742513"/>
            <a:ext cx="7505023" cy="10605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200"/>
              <a:buNone/>
            </a:pPr>
            <a:r>
              <a:rPr lang="en-US" sz="2200">
                <a:solidFill>
                  <a:srgbClr val="FFFFFF"/>
                </a:solidFill>
                <a:latin typeface="Helvetica Neue"/>
                <a:ea typeface="Helvetica Neue"/>
                <a:cs typeface="Helvetica Neue"/>
                <a:sym typeface="Helvetica Neue"/>
              </a:rPr>
              <a:t>CMED 305</a:t>
            </a:r>
            <a:endParaRPr/>
          </a:p>
        </p:txBody>
      </p:sp>
      <p:cxnSp>
        <p:nvCxnSpPr>
          <p:cNvPr id="85" name="Google Shape;85;p1"/>
          <p:cNvCxnSpPr/>
          <p:nvPr/>
        </p:nvCxnSpPr>
        <p:spPr>
          <a:xfrm>
            <a:off x="1685030" y="974860"/>
            <a:ext cx="1811751" cy="0"/>
          </a:xfrm>
          <a:prstGeom prst="straightConnector1">
            <a:avLst/>
          </a:prstGeom>
          <a:noFill/>
          <a:ln cap="flat" cmpd="sng" w="10775">
            <a:solidFill>
              <a:schemeClr val="lt1"/>
            </a:solidFill>
            <a:prstDash val="solid"/>
            <a:round/>
            <a:headEnd len="sm" w="sm" type="none"/>
            <a:tailEnd len="sm" w="sm" type="none"/>
          </a:ln>
        </p:spPr>
      </p:cxnSp>
      <p:cxnSp>
        <p:nvCxnSpPr>
          <p:cNvPr id="86" name="Google Shape;86;p1"/>
          <p:cNvCxnSpPr/>
          <p:nvPr/>
        </p:nvCxnSpPr>
        <p:spPr>
          <a:xfrm>
            <a:off x="1685030" y="3003399"/>
            <a:ext cx="5608045" cy="0"/>
          </a:xfrm>
          <a:prstGeom prst="straightConnector1">
            <a:avLst/>
          </a:prstGeom>
          <a:noFill/>
          <a:ln cap="flat" cmpd="sng" w="10775">
            <a:solidFill>
              <a:schemeClr val="lt1"/>
            </a:solidFill>
            <a:prstDash val="solid"/>
            <a:round/>
            <a:headEnd len="sm" w="sm" type="none"/>
            <a:tailEnd len="sm" w="sm" type="none"/>
          </a:ln>
        </p:spPr>
      </p:cxnSp>
      <p:cxnSp>
        <p:nvCxnSpPr>
          <p:cNvPr id="87" name="Google Shape;87;p1"/>
          <p:cNvCxnSpPr/>
          <p:nvPr/>
        </p:nvCxnSpPr>
        <p:spPr>
          <a:xfrm>
            <a:off x="5481324" y="974860"/>
            <a:ext cx="1811751" cy="0"/>
          </a:xfrm>
          <a:prstGeom prst="straightConnector1">
            <a:avLst/>
          </a:prstGeom>
          <a:noFill/>
          <a:ln cap="flat" cmpd="sng" w="10775">
            <a:solidFill>
              <a:schemeClr val="lt1"/>
            </a:solidFill>
            <a:prstDash val="solid"/>
            <a:round/>
            <a:headEnd len="sm" w="sm" type="none"/>
            <a:tailEnd len="sm" w="sm" type="none"/>
          </a:ln>
        </p:spPr>
      </p:cxnSp>
      <p:cxnSp>
        <p:nvCxnSpPr>
          <p:cNvPr id="88" name="Google Shape;88;p1"/>
          <p:cNvCxnSpPr/>
          <p:nvPr/>
        </p:nvCxnSpPr>
        <p:spPr>
          <a:xfrm>
            <a:off x="1685030" y="3069369"/>
            <a:ext cx="5608045" cy="0"/>
          </a:xfrm>
          <a:prstGeom prst="straightConnector1">
            <a:avLst/>
          </a:prstGeom>
          <a:noFill/>
          <a:ln cap="flat" cmpd="sng" w="10775">
            <a:solidFill>
              <a:schemeClr val="lt1"/>
            </a:solidFill>
            <a:prstDash val="solid"/>
            <a:round/>
            <a:headEnd len="sm" w="sm" type="none"/>
            <a:tailEnd len="sm" w="sm" type="none"/>
          </a:ln>
        </p:spPr>
      </p:cxnSp>
      <p:sp>
        <p:nvSpPr>
          <p:cNvPr id="89" name="Google Shape;89;p1"/>
          <p:cNvSpPr txBox="1"/>
          <p:nvPr>
            <p:ph idx="4294967295" type="body"/>
          </p:nvPr>
        </p:nvSpPr>
        <p:spPr>
          <a:xfrm>
            <a:off x="736540" y="1293948"/>
            <a:ext cx="7505023" cy="146780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4400"/>
              <a:buNone/>
            </a:pPr>
            <a:r>
              <a:rPr lang="en-US" sz="4400">
                <a:solidFill>
                  <a:srgbClr val="FFBF35"/>
                </a:solidFill>
                <a:latin typeface="Arial"/>
                <a:ea typeface="Arial"/>
                <a:cs typeface="Arial"/>
                <a:sym typeface="Arial"/>
              </a:rPr>
              <a:t>Introduction to Study Designs</a:t>
            </a:r>
            <a:endParaRPr/>
          </a:p>
        </p:txBody>
      </p:sp>
      <p:pic>
        <p:nvPicPr>
          <p:cNvPr id="90" name="Google Shape;90;p1"/>
          <p:cNvPicPr preferRelativeResize="0"/>
          <p:nvPr/>
        </p:nvPicPr>
        <p:blipFill rotWithShape="1">
          <a:blip r:embed="rId3">
            <a:alphaModFix/>
          </a:blip>
          <a:srcRect b="0" l="0" r="0" t="0"/>
          <a:stretch/>
        </p:blipFill>
        <p:spPr>
          <a:xfrm>
            <a:off x="6994187" y="146897"/>
            <a:ext cx="1874107" cy="6684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61" name="Shape 161"/>
        <p:cNvGrpSpPr/>
        <p:nvPr/>
      </p:nvGrpSpPr>
      <p:grpSpPr>
        <a:xfrm>
          <a:off x="0" y="0"/>
          <a:ext cx="0" cy="0"/>
          <a:chOff x="0" y="0"/>
          <a:chExt cx="0" cy="0"/>
        </a:xfrm>
      </p:grpSpPr>
      <p:sp>
        <p:nvSpPr>
          <p:cNvPr id="162" name="Google Shape;162;p10"/>
          <p:cNvSpPr/>
          <p:nvPr/>
        </p:nvSpPr>
        <p:spPr>
          <a:xfrm>
            <a:off x="5703386" y="2813367"/>
            <a:ext cx="189934" cy="1934587"/>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163" name="Google Shape;163;p10"/>
          <p:cNvSpPr/>
          <p:nvPr/>
        </p:nvSpPr>
        <p:spPr>
          <a:xfrm>
            <a:off x="5703386" y="2813367"/>
            <a:ext cx="189934" cy="1203972"/>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164" name="Google Shape;164;p10"/>
          <p:cNvSpPr/>
          <p:nvPr/>
        </p:nvSpPr>
        <p:spPr>
          <a:xfrm>
            <a:off x="5703386" y="2813367"/>
            <a:ext cx="189934" cy="473356"/>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165" name="Google Shape;165;p10"/>
          <p:cNvSpPr/>
          <p:nvPr/>
        </p:nvSpPr>
        <p:spPr>
          <a:xfrm>
            <a:off x="5443806" y="2082752"/>
            <a:ext cx="766073" cy="216097"/>
          </a:xfrm>
          <a:custGeom>
            <a:rect b="b" l="l" r="r" t="t"/>
            <a:pathLst>
              <a:path extrusionOk="0" h="120000" w="120000">
                <a:moveTo>
                  <a:pt x="0" y="0"/>
                </a:moveTo>
                <a:lnTo>
                  <a:pt x="0" y="61642"/>
                </a:lnTo>
                <a:lnTo>
                  <a:pt x="100190" y="61642"/>
                </a:lnTo>
                <a:lnTo>
                  <a:pt x="100190" y="123285"/>
                </a:lnTo>
              </a:path>
            </a:pathLst>
          </a:custGeom>
          <a:noFill/>
          <a:ln cap="flat" cmpd="sng" w="10775">
            <a:solidFill>
              <a:srgbClr val="192F37"/>
            </a:solidFill>
            <a:prstDash val="solid"/>
            <a:round/>
            <a:headEnd len="sm" w="sm" type="none"/>
            <a:tailEnd len="sm" w="sm" type="none"/>
          </a:ln>
        </p:spPr>
      </p:sp>
      <p:sp>
        <p:nvSpPr>
          <p:cNvPr id="166" name="Google Shape;166;p10"/>
          <p:cNvSpPr/>
          <p:nvPr/>
        </p:nvSpPr>
        <p:spPr>
          <a:xfrm>
            <a:off x="4171238" y="2813367"/>
            <a:ext cx="189934" cy="473356"/>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167" name="Google Shape;167;p10"/>
          <p:cNvSpPr/>
          <p:nvPr/>
        </p:nvSpPr>
        <p:spPr>
          <a:xfrm>
            <a:off x="4677734" y="2082752"/>
            <a:ext cx="766073" cy="216097"/>
          </a:xfrm>
          <a:custGeom>
            <a:rect b="b" l="l" r="r" t="t"/>
            <a:pathLst>
              <a:path extrusionOk="0" h="120000" w="120000">
                <a:moveTo>
                  <a:pt x="100190" y="0"/>
                </a:moveTo>
                <a:lnTo>
                  <a:pt x="100190" y="61642"/>
                </a:lnTo>
                <a:lnTo>
                  <a:pt x="0" y="61642"/>
                </a:lnTo>
                <a:lnTo>
                  <a:pt x="0" y="123285"/>
                </a:lnTo>
              </a:path>
            </a:pathLst>
          </a:custGeom>
          <a:noFill/>
          <a:ln cap="flat" cmpd="sng" w="10775">
            <a:solidFill>
              <a:srgbClr val="192F37"/>
            </a:solidFill>
            <a:prstDash val="solid"/>
            <a:round/>
            <a:headEnd len="sm" w="sm" type="none"/>
            <a:tailEnd len="sm" w="sm" type="none"/>
          </a:ln>
        </p:spPr>
      </p:sp>
      <p:sp>
        <p:nvSpPr>
          <p:cNvPr id="168" name="Google Shape;168;p10"/>
          <p:cNvSpPr/>
          <p:nvPr/>
        </p:nvSpPr>
        <p:spPr>
          <a:xfrm>
            <a:off x="4136417" y="1352136"/>
            <a:ext cx="1307389" cy="216097"/>
          </a:xfrm>
          <a:custGeom>
            <a:rect b="b" l="l" r="r" t="t"/>
            <a:pathLst>
              <a:path extrusionOk="0" h="120000" w="120000">
                <a:moveTo>
                  <a:pt x="0" y="0"/>
                </a:moveTo>
                <a:lnTo>
                  <a:pt x="0" y="61642"/>
                </a:lnTo>
                <a:lnTo>
                  <a:pt x="100190" y="61642"/>
                </a:lnTo>
                <a:lnTo>
                  <a:pt x="100190" y="123285"/>
                </a:lnTo>
              </a:path>
            </a:pathLst>
          </a:custGeom>
          <a:noFill/>
          <a:ln cap="flat" cmpd="sng" w="10775">
            <a:solidFill>
              <a:srgbClr val="192F37"/>
            </a:solidFill>
            <a:prstDash val="solid"/>
            <a:round/>
            <a:headEnd len="sm" w="sm" type="none"/>
            <a:tailEnd len="sm" w="sm" type="none"/>
          </a:ln>
        </p:spPr>
      </p:sp>
      <p:sp>
        <p:nvSpPr>
          <p:cNvPr id="169" name="Google Shape;169;p10"/>
          <p:cNvSpPr/>
          <p:nvPr/>
        </p:nvSpPr>
        <p:spPr>
          <a:xfrm>
            <a:off x="2322532" y="2082752"/>
            <a:ext cx="189934" cy="473356"/>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170" name="Google Shape;170;p10"/>
          <p:cNvSpPr/>
          <p:nvPr/>
        </p:nvSpPr>
        <p:spPr>
          <a:xfrm>
            <a:off x="2829028" y="1352136"/>
            <a:ext cx="1307389" cy="216097"/>
          </a:xfrm>
          <a:custGeom>
            <a:rect b="b" l="l" r="r" t="t"/>
            <a:pathLst>
              <a:path extrusionOk="0" h="120000" w="120000">
                <a:moveTo>
                  <a:pt x="100190" y="0"/>
                </a:moveTo>
                <a:lnTo>
                  <a:pt x="100190" y="61642"/>
                </a:lnTo>
                <a:lnTo>
                  <a:pt x="0" y="61642"/>
                </a:lnTo>
                <a:lnTo>
                  <a:pt x="0" y="123285"/>
                </a:lnTo>
              </a:path>
            </a:pathLst>
          </a:custGeom>
          <a:noFill/>
          <a:ln cap="flat" cmpd="sng" w="10775">
            <a:solidFill>
              <a:srgbClr val="192F37"/>
            </a:solidFill>
            <a:prstDash val="solid"/>
            <a:round/>
            <a:headEnd len="sm" w="sm" type="none"/>
            <a:tailEnd len="sm" w="sm" type="none"/>
          </a:ln>
        </p:spPr>
      </p:sp>
      <p:sp>
        <p:nvSpPr>
          <p:cNvPr id="171" name="Google Shape;171;p10"/>
          <p:cNvSpPr/>
          <p:nvPr/>
        </p:nvSpPr>
        <p:spPr>
          <a:xfrm>
            <a:off x="2874929" y="621521"/>
            <a:ext cx="1261488" cy="216097"/>
          </a:xfrm>
          <a:custGeom>
            <a:rect b="b" l="l" r="r" t="t"/>
            <a:pathLst>
              <a:path extrusionOk="0" h="120000" w="120000">
                <a:moveTo>
                  <a:pt x="0" y="0"/>
                </a:moveTo>
                <a:lnTo>
                  <a:pt x="0" y="61642"/>
                </a:lnTo>
                <a:lnTo>
                  <a:pt x="100190" y="61642"/>
                </a:lnTo>
                <a:lnTo>
                  <a:pt x="100190" y="123285"/>
                </a:lnTo>
              </a:path>
            </a:pathLst>
          </a:custGeom>
          <a:noFill/>
          <a:ln cap="flat" cmpd="sng" w="10775">
            <a:solidFill>
              <a:srgbClr val="162A30"/>
            </a:solidFill>
            <a:prstDash val="solid"/>
            <a:round/>
            <a:headEnd len="sm" w="sm" type="none"/>
            <a:tailEnd len="sm" w="sm" type="none"/>
          </a:ln>
        </p:spPr>
      </p:sp>
      <p:sp>
        <p:nvSpPr>
          <p:cNvPr id="172" name="Google Shape;172;p10"/>
          <p:cNvSpPr/>
          <p:nvPr/>
        </p:nvSpPr>
        <p:spPr>
          <a:xfrm>
            <a:off x="1930000" y="1352136"/>
            <a:ext cx="190466" cy="2665202"/>
          </a:xfrm>
          <a:custGeom>
            <a:rect b="b" l="l" r="r" t="t"/>
            <a:pathLst>
              <a:path extrusionOk="0" h="120000" w="120000">
                <a:moveTo>
                  <a:pt x="100190" y="0"/>
                </a:moveTo>
                <a:lnTo>
                  <a:pt x="100190" y="123285"/>
                </a:lnTo>
                <a:lnTo>
                  <a:pt x="0" y="123285"/>
                </a:lnTo>
              </a:path>
            </a:pathLst>
          </a:custGeom>
          <a:noFill/>
          <a:ln cap="flat" cmpd="sng" w="10775">
            <a:solidFill>
              <a:srgbClr val="192F37"/>
            </a:solidFill>
            <a:prstDash val="solid"/>
            <a:round/>
            <a:headEnd len="sm" w="sm" type="none"/>
            <a:tailEnd len="sm" w="sm" type="none"/>
          </a:ln>
        </p:spPr>
      </p:sp>
      <p:sp>
        <p:nvSpPr>
          <p:cNvPr id="173" name="Google Shape;173;p10"/>
          <p:cNvSpPr/>
          <p:nvPr/>
        </p:nvSpPr>
        <p:spPr>
          <a:xfrm>
            <a:off x="1930000" y="1352136"/>
            <a:ext cx="190466" cy="1934587"/>
          </a:xfrm>
          <a:custGeom>
            <a:rect b="b" l="l" r="r" t="t"/>
            <a:pathLst>
              <a:path extrusionOk="0" h="120000" w="120000">
                <a:moveTo>
                  <a:pt x="100190" y="0"/>
                </a:moveTo>
                <a:lnTo>
                  <a:pt x="100190" y="123285"/>
                </a:lnTo>
                <a:lnTo>
                  <a:pt x="0" y="123285"/>
                </a:lnTo>
              </a:path>
            </a:pathLst>
          </a:custGeom>
          <a:noFill/>
          <a:ln cap="flat" cmpd="sng" w="10775">
            <a:solidFill>
              <a:srgbClr val="192F37"/>
            </a:solidFill>
            <a:prstDash val="solid"/>
            <a:round/>
            <a:headEnd len="sm" w="sm" type="none"/>
            <a:tailEnd len="sm" w="sm" type="none"/>
          </a:ln>
        </p:spPr>
      </p:sp>
      <p:sp>
        <p:nvSpPr>
          <p:cNvPr id="174" name="Google Shape;174;p10"/>
          <p:cNvSpPr/>
          <p:nvPr/>
        </p:nvSpPr>
        <p:spPr>
          <a:xfrm>
            <a:off x="1930000" y="1352136"/>
            <a:ext cx="190466" cy="1203972"/>
          </a:xfrm>
          <a:custGeom>
            <a:rect b="b" l="l" r="r" t="t"/>
            <a:pathLst>
              <a:path extrusionOk="0" h="120000" w="120000">
                <a:moveTo>
                  <a:pt x="100190" y="0"/>
                </a:moveTo>
                <a:lnTo>
                  <a:pt x="100190" y="123285"/>
                </a:lnTo>
                <a:lnTo>
                  <a:pt x="0" y="123285"/>
                </a:lnTo>
              </a:path>
            </a:pathLst>
          </a:custGeom>
          <a:noFill/>
          <a:ln cap="flat" cmpd="sng" w="10775">
            <a:solidFill>
              <a:srgbClr val="192F37"/>
            </a:solidFill>
            <a:prstDash val="solid"/>
            <a:round/>
            <a:headEnd len="sm" w="sm" type="none"/>
            <a:tailEnd len="sm" w="sm" type="none"/>
          </a:ln>
        </p:spPr>
      </p:sp>
      <p:sp>
        <p:nvSpPr>
          <p:cNvPr id="175" name="Google Shape;175;p10"/>
          <p:cNvSpPr/>
          <p:nvPr/>
        </p:nvSpPr>
        <p:spPr>
          <a:xfrm>
            <a:off x="1930000" y="1352136"/>
            <a:ext cx="190466" cy="473356"/>
          </a:xfrm>
          <a:custGeom>
            <a:rect b="b" l="l" r="r" t="t"/>
            <a:pathLst>
              <a:path extrusionOk="0" h="120000" w="120000">
                <a:moveTo>
                  <a:pt x="100190" y="0"/>
                </a:moveTo>
                <a:lnTo>
                  <a:pt x="100190" y="123285"/>
                </a:lnTo>
                <a:lnTo>
                  <a:pt x="0" y="123285"/>
                </a:lnTo>
              </a:path>
            </a:pathLst>
          </a:custGeom>
          <a:noFill/>
          <a:ln cap="flat" cmpd="sng" w="10775">
            <a:solidFill>
              <a:srgbClr val="192F37"/>
            </a:solidFill>
            <a:prstDash val="solid"/>
            <a:round/>
            <a:headEnd len="sm" w="sm" type="none"/>
            <a:tailEnd len="sm" w="sm" type="none"/>
          </a:ln>
        </p:spPr>
      </p:sp>
      <p:sp>
        <p:nvSpPr>
          <p:cNvPr id="176" name="Google Shape;176;p10"/>
          <p:cNvSpPr/>
          <p:nvPr/>
        </p:nvSpPr>
        <p:spPr>
          <a:xfrm>
            <a:off x="1613972" y="621521"/>
            <a:ext cx="1260956" cy="216097"/>
          </a:xfrm>
          <a:custGeom>
            <a:rect b="b" l="l" r="r" t="t"/>
            <a:pathLst>
              <a:path extrusionOk="0" h="120000" w="120000">
                <a:moveTo>
                  <a:pt x="100190" y="0"/>
                </a:moveTo>
                <a:lnTo>
                  <a:pt x="100190" y="61642"/>
                </a:lnTo>
                <a:lnTo>
                  <a:pt x="0" y="61642"/>
                </a:lnTo>
                <a:lnTo>
                  <a:pt x="0" y="123285"/>
                </a:lnTo>
              </a:path>
            </a:pathLst>
          </a:custGeom>
          <a:noFill/>
          <a:ln cap="flat" cmpd="sng" w="10775">
            <a:solidFill>
              <a:srgbClr val="162A30"/>
            </a:solidFill>
            <a:prstDash val="solid"/>
            <a:round/>
            <a:headEnd len="sm" w="sm" type="none"/>
            <a:tailEnd len="sm" w="sm" type="none"/>
          </a:ln>
        </p:spPr>
      </p:sp>
      <p:sp>
        <p:nvSpPr>
          <p:cNvPr id="177" name="Google Shape;177;p10"/>
          <p:cNvSpPr/>
          <p:nvPr/>
        </p:nvSpPr>
        <p:spPr>
          <a:xfrm>
            <a:off x="2241810" y="107003"/>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All Studies</a:t>
            </a:r>
            <a:endParaRPr/>
          </a:p>
        </p:txBody>
      </p:sp>
      <p:sp>
        <p:nvSpPr>
          <p:cNvPr id="178" name="Google Shape;178;p10"/>
          <p:cNvSpPr/>
          <p:nvPr/>
        </p:nvSpPr>
        <p:spPr>
          <a:xfrm>
            <a:off x="980854" y="837618"/>
            <a:ext cx="1341678"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Descriptive (PO)</a:t>
            </a:r>
            <a:endParaRPr/>
          </a:p>
        </p:txBody>
      </p:sp>
      <p:sp>
        <p:nvSpPr>
          <p:cNvPr id="179" name="Google Shape;179;p10"/>
          <p:cNvSpPr/>
          <p:nvPr/>
        </p:nvSpPr>
        <p:spPr>
          <a:xfrm>
            <a:off x="663762" y="1568234"/>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Case report</a:t>
            </a:r>
            <a:endParaRPr/>
          </a:p>
        </p:txBody>
      </p:sp>
      <p:sp>
        <p:nvSpPr>
          <p:cNvPr id="180" name="Google Shape;180;p10"/>
          <p:cNvSpPr/>
          <p:nvPr/>
        </p:nvSpPr>
        <p:spPr>
          <a:xfrm>
            <a:off x="663762" y="2298850"/>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Case series</a:t>
            </a:r>
            <a:endParaRPr/>
          </a:p>
        </p:txBody>
      </p:sp>
      <p:sp>
        <p:nvSpPr>
          <p:cNvPr id="181" name="Google Shape;181;p10"/>
          <p:cNvSpPr/>
          <p:nvPr/>
        </p:nvSpPr>
        <p:spPr>
          <a:xfrm>
            <a:off x="663762" y="3029465"/>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B7D3D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112025"/>
              </a:buClr>
              <a:buSzPts val="1200"/>
              <a:buFont typeface="Arial"/>
              <a:buNone/>
            </a:pPr>
            <a:r>
              <a:rPr lang="en-US" sz="1200">
                <a:solidFill>
                  <a:srgbClr val="112025"/>
                </a:solidFill>
                <a:latin typeface="Arial"/>
                <a:ea typeface="Arial"/>
                <a:cs typeface="Arial"/>
                <a:sym typeface="Arial"/>
              </a:rPr>
              <a:t>Cross-sectional (survey)</a:t>
            </a:r>
            <a:endParaRPr sz="1200">
              <a:solidFill>
                <a:srgbClr val="112025"/>
              </a:solidFill>
              <a:latin typeface="Arial"/>
              <a:ea typeface="Arial"/>
              <a:cs typeface="Arial"/>
              <a:sym typeface="Arial"/>
            </a:endParaRPr>
          </a:p>
        </p:txBody>
      </p:sp>
      <p:sp>
        <p:nvSpPr>
          <p:cNvPr id="182" name="Google Shape;182;p10"/>
          <p:cNvSpPr/>
          <p:nvPr/>
        </p:nvSpPr>
        <p:spPr>
          <a:xfrm>
            <a:off x="663762" y="3760081"/>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Qualitative</a:t>
            </a:r>
            <a:endParaRPr/>
          </a:p>
        </p:txBody>
      </p:sp>
      <p:sp>
        <p:nvSpPr>
          <p:cNvPr id="183" name="Google Shape;183;p10"/>
          <p:cNvSpPr/>
          <p:nvPr/>
        </p:nvSpPr>
        <p:spPr>
          <a:xfrm>
            <a:off x="3456865" y="837618"/>
            <a:ext cx="1388114"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Analytical (PICO)</a:t>
            </a:r>
            <a:endParaRPr/>
          </a:p>
        </p:txBody>
      </p:sp>
      <p:sp>
        <p:nvSpPr>
          <p:cNvPr id="184" name="Google Shape;184;p10"/>
          <p:cNvSpPr/>
          <p:nvPr/>
        </p:nvSpPr>
        <p:spPr>
          <a:xfrm>
            <a:off x="2195909" y="1568234"/>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Experimental</a:t>
            </a:r>
            <a:endParaRPr/>
          </a:p>
        </p:txBody>
      </p:sp>
      <p:sp>
        <p:nvSpPr>
          <p:cNvPr id="185" name="Google Shape;185;p10"/>
          <p:cNvSpPr/>
          <p:nvPr/>
        </p:nvSpPr>
        <p:spPr>
          <a:xfrm>
            <a:off x="2512468" y="2298850"/>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Randomized Clinical Trials (RCTs)</a:t>
            </a:r>
            <a:endParaRPr/>
          </a:p>
        </p:txBody>
      </p:sp>
      <p:sp>
        <p:nvSpPr>
          <p:cNvPr id="186" name="Google Shape;186;p10"/>
          <p:cNvSpPr/>
          <p:nvPr/>
        </p:nvSpPr>
        <p:spPr>
          <a:xfrm>
            <a:off x="4810688" y="1568234"/>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Observational </a:t>
            </a:r>
            <a:endParaRPr/>
          </a:p>
        </p:txBody>
      </p:sp>
      <p:sp>
        <p:nvSpPr>
          <p:cNvPr id="187" name="Google Shape;187;p10"/>
          <p:cNvSpPr/>
          <p:nvPr/>
        </p:nvSpPr>
        <p:spPr>
          <a:xfrm>
            <a:off x="4044615" y="2298850"/>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Group data</a:t>
            </a:r>
            <a:endParaRPr/>
          </a:p>
        </p:txBody>
      </p:sp>
      <p:sp>
        <p:nvSpPr>
          <p:cNvPr id="188" name="Google Shape;188;p10"/>
          <p:cNvSpPr/>
          <p:nvPr/>
        </p:nvSpPr>
        <p:spPr>
          <a:xfrm>
            <a:off x="4361174" y="3029465"/>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Ecological  study</a:t>
            </a:r>
            <a:endParaRPr/>
          </a:p>
        </p:txBody>
      </p:sp>
      <p:sp>
        <p:nvSpPr>
          <p:cNvPr id="189" name="Google Shape;189;p10"/>
          <p:cNvSpPr/>
          <p:nvPr/>
        </p:nvSpPr>
        <p:spPr>
          <a:xfrm>
            <a:off x="5576762" y="2298850"/>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Individual</a:t>
            </a:r>
            <a:endParaRPr sz="1200">
              <a:solidFill>
                <a:schemeClr val="lt1"/>
              </a:solidFill>
              <a:latin typeface="Arial"/>
              <a:ea typeface="Arial"/>
              <a:cs typeface="Arial"/>
              <a:sym typeface="Arial"/>
            </a:endParaRPr>
          </a:p>
        </p:txBody>
      </p:sp>
      <p:sp>
        <p:nvSpPr>
          <p:cNvPr id="190" name="Google Shape;190;p10"/>
          <p:cNvSpPr/>
          <p:nvPr/>
        </p:nvSpPr>
        <p:spPr>
          <a:xfrm>
            <a:off x="5893320" y="3029465"/>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B7D3D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112025"/>
              </a:buClr>
              <a:buSzPts val="1200"/>
              <a:buFont typeface="Arial"/>
              <a:buNone/>
            </a:pPr>
            <a:r>
              <a:rPr lang="en-US" sz="1200">
                <a:solidFill>
                  <a:srgbClr val="112025"/>
                </a:solidFill>
                <a:latin typeface="Arial"/>
                <a:ea typeface="Arial"/>
                <a:cs typeface="Arial"/>
                <a:sym typeface="Arial"/>
              </a:rPr>
              <a:t>Cross-sectional (analytical)</a:t>
            </a:r>
            <a:endParaRPr sz="1200">
              <a:solidFill>
                <a:schemeClr val="lt1"/>
              </a:solidFill>
              <a:latin typeface="Arial"/>
              <a:ea typeface="Arial"/>
              <a:cs typeface="Arial"/>
              <a:sym typeface="Arial"/>
            </a:endParaRPr>
          </a:p>
        </p:txBody>
      </p:sp>
      <p:sp>
        <p:nvSpPr>
          <p:cNvPr id="191" name="Google Shape;191;p10"/>
          <p:cNvSpPr/>
          <p:nvPr/>
        </p:nvSpPr>
        <p:spPr>
          <a:xfrm>
            <a:off x="5893320" y="3760081"/>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Cohort</a:t>
            </a:r>
            <a:endParaRPr sz="1200">
              <a:solidFill>
                <a:schemeClr val="lt1"/>
              </a:solidFill>
              <a:latin typeface="Arial"/>
              <a:ea typeface="Arial"/>
              <a:cs typeface="Arial"/>
              <a:sym typeface="Arial"/>
            </a:endParaRPr>
          </a:p>
        </p:txBody>
      </p:sp>
      <p:sp>
        <p:nvSpPr>
          <p:cNvPr id="192" name="Google Shape;192;p10"/>
          <p:cNvSpPr/>
          <p:nvPr/>
        </p:nvSpPr>
        <p:spPr>
          <a:xfrm>
            <a:off x="5893320" y="4490696"/>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Case-Control</a:t>
            </a:r>
            <a:endParaRPr sz="1200">
              <a:solidFill>
                <a:schemeClr val="lt1"/>
              </a:solidFill>
              <a:latin typeface="Arial"/>
              <a:ea typeface="Arial"/>
              <a:cs typeface="Arial"/>
              <a:sym typeface="Arial"/>
            </a:endParaRPr>
          </a:p>
        </p:txBody>
      </p:sp>
      <p:sp>
        <p:nvSpPr>
          <p:cNvPr id="193" name="Google Shape;193;p10"/>
          <p:cNvSpPr txBox="1"/>
          <p:nvPr/>
        </p:nvSpPr>
        <p:spPr>
          <a:xfrm>
            <a:off x="6209879" y="252515"/>
            <a:ext cx="2758201"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The study “designs tree”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8" name="Shape 198"/>
        <p:cNvGrpSpPr/>
        <p:nvPr/>
      </p:nvGrpSpPr>
      <p:grpSpPr>
        <a:xfrm>
          <a:off x="0" y="0"/>
          <a:ext cx="0" cy="0"/>
          <a:chOff x="0" y="0"/>
          <a:chExt cx="0" cy="0"/>
        </a:xfrm>
      </p:grpSpPr>
      <p:grpSp>
        <p:nvGrpSpPr>
          <p:cNvPr id="199" name="Google Shape;199;p11"/>
          <p:cNvGrpSpPr/>
          <p:nvPr/>
        </p:nvGrpSpPr>
        <p:grpSpPr>
          <a:xfrm>
            <a:off x="1529524" y="77820"/>
            <a:ext cx="6495795" cy="4898211"/>
            <a:chOff x="663762" y="107003"/>
            <a:chExt cx="6495795" cy="4898211"/>
          </a:xfrm>
        </p:grpSpPr>
        <p:sp>
          <p:nvSpPr>
            <p:cNvPr id="200" name="Google Shape;200;p11"/>
            <p:cNvSpPr/>
            <p:nvPr/>
          </p:nvSpPr>
          <p:spPr>
            <a:xfrm>
              <a:off x="5703386" y="2813367"/>
              <a:ext cx="189934" cy="1934587"/>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201" name="Google Shape;201;p11"/>
            <p:cNvSpPr/>
            <p:nvPr/>
          </p:nvSpPr>
          <p:spPr>
            <a:xfrm>
              <a:off x="5703386" y="2813367"/>
              <a:ext cx="189934" cy="1203972"/>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202" name="Google Shape;202;p11"/>
            <p:cNvSpPr/>
            <p:nvPr/>
          </p:nvSpPr>
          <p:spPr>
            <a:xfrm>
              <a:off x="5703386" y="2813367"/>
              <a:ext cx="189934" cy="473356"/>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203" name="Google Shape;203;p11"/>
            <p:cNvSpPr/>
            <p:nvPr/>
          </p:nvSpPr>
          <p:spPr>
            <a:xfrm>
              <a:off x="5443806" y="2082752"/>
              <a:ext cx="766073" cy="216097"/>
            </a:xfrm>
            <a:custGeom>
              <a:rect b="b" l="l" r="r" t="t"/>
              <a:pathLst>
                <a:path extrusionOk="0" h="120000" w="120000">
                  <a:moveTo>
                    <a:pt x="0" y="0"/>
                  </a:moveTo>
                  <a:lnTo>
                    <a:pt x="0" y="61642"/>
                  </a:lnTo>
                  <a:lnTo>
                    <a:pt x="100190" y="61642"/>
                  </a:lnTo>
                  <a:lnTo>
                    <a:pt x="100190" y="123285"/>
                  </a:lnTo>
                </a:path>
              </a:pathLst>
            </a:custGeom>
            <a:noFill/>
            <a:ln cap="flat" cmpd="sng" w="10775">
              <a:solidFill>
                <a:srgbClr val="192F37"/>
              </a:solidFill>
              <a:prstDash val="solid"/>
              <a:round/>
              <a:headEnd len="sm" w="sm" type="none"/>
              <a:tailEnd len="sm" w="sm" type="none"/>
            </a:ln>
          </p:spPr>
        </p:sp>
        <p:sp>
          <p:nvSpPr>
            <p:cNvPr id="204" name="Google Shape;204;p11"/>
            <p:cNvSpPr/>
            <p:nvPr/>
          </p:nvSpPr>
          <p:spPr>
            <a:xfrm>
              <a:off x="4171238" y="2813367"/>
              <a:ext cx="189934" cy="473356"/>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205" name="Google Shape;205;p11"/>
            <p:cNvSpPr/>
            <p:nvPr/>
          </p:nvSpPr>
          <p:spPr>
            <a:xfrm>
              <a:off x="4677734" y="2082752"/>
              <a:ext cx="766073" cy="216097"/>
            </a:xfrm>
            <a:custGeom>
              <a:rect b="b" l="l" r="r" t="t"/>
              <a:pathLst>
                <a:path extrusionOk="0" h="120000" w="120000">
                  <a:moveTo>
                    <a:pt x="100190" y="0"/>
                  </a:moveTo>
                  <a:lnTo>
                    <a:pt x="100190" y="61642"/>
                  </a:lnTo>
                  <a:lnTo>
                    <a:pt x="0" y="61642"/>
                  </a:lnTo>
                  <a:lnTo>
                    <a:pt x="0" y="123285"/>
                  </a:lnTo>
                </a:path>
              </a:pathLst>
            </a:custGeom>
            <a:noFill/>
            <a:ln cap="flat" cmpd="sng" w="10775">
              <a:solidFill>
                <a:srgbClr val="192F37"/>
              </a:solidFill>
              <a:prstDash val="solid"/>
              <a:round/>
              <a:headEnd len="sm" w="sm" type="none"/>
              <a:tailEnd len="sm" w="sm" type="none"/>
            </a:ln>
          </p:spPr>
        </p:sp>
        <p:sp>
          <p:nvSpPr>
            <p:cNvPr id="206" name="Google Shape;206;p11"/>
            <p:cNvSpPr/>
            <p:nvPr/>
          </p:nvSpPr>
          <p:spPr>
            <a:xfrm>
              <a:off x="4136417" y="1352136"/>
              <a:ext cx="1307389" cy="216097"/>
            </a:xfrm>
            <a:custGeom>
              <a:rect b="b" l="l" r="r" t="t"/>
              <a:pathLst>
                <a:path extrusionOk="0" h="120000" w="120000">
                  <a:moveTo>
                    <a:pt x="0" y="0"/>
                  </a:moveTo>
                  <a:lnTo>
                    <a:pt x="0" y="61642"/>
                  </a:lnTo>
                  <a:lnTo>
                    <a:pt x="100190" y="61642"/>
                  </a:lnTo>
                  <a:lnTo>
                    <a:pt x="100190" y="123285"/>
                  </a:lnTo>
                </a:path>
              </a:pathLst>
            </a:custGeom>
            <a:noFill/>
            <a:ln cap="flat" cmpd="sng" w="10775">
              <a:solidFill>
                <a:srgbClr val="192F37"/>
              </a:solidFill>
              <a:prstDash val="solid"/>
              <a:round/>
              <a:headEnd len="sm" w="sm" type="none"/>
              <a:tailEnd len="sm" w="sm" type="none"/>
            </a:ln>
          </p:spPr>
        </p:sp>
        <p:sp>
          <p:nvSpPr>
            <p:cNvPr id="207" name="Google Shape;207;p11"/>
            <p:cNvSpPr/>
            <p:nvPr/>
          </p:nvSpPr>
          <p:spPr>
            <a:xfrm>
              <a:off x="2322532" y="2082752"/>
              <a:ext cx="189934" cy="473356"/>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208" name="Google Shape;208;p11"/>
            <p:cNvSpPr/>
            <p:nvPr/>
          </p:nvSpPr>
          <p:spPr>
            <a:xfrm>
              <a:off x="2829028" y="1352136"/>
              <a:ext cx="1307389" cy="216097"/>
            </a:xfrm>
            <a:custGeom>
              <a:rect b="b" l="l" r="r" t="t"/>
              <a:pathLst>
                <a:path extrusionOk="0" h="120000" w="120000">
                  <a:moveTo>
                    <a:pt x="100190" y="0"/>
                  </a:moveTo>
                  <a:lnTo>
                    <a:pt x="100190" y="61642"/>
                  </a:lnTo>
                  <a:lnTo>
                    <a:pt x="0" y="61642"/>
                  </a:lnTo>
                  <a:lnTo>
                    <a:pt x="0" y="123285"/>
                  </a:lnTo>
                </a:path>
              </a:pathLst>
            </a:custGeom>
            <a:noFill/>
            <a:ln cap="flat" cmpd="sng" w="10775">
              <a:solidFill>
                <a:srgbClr val="192F37"/>
              </a:solidFill>
              <a:prstDash val="solid"/>
              <a:round/>
              <a:headEnd len="sm" w="sm" type="none"/>
              <a:tailEnd len="sm" w="sm" type="none"/>
            </a:ln>
          </p:spPr>
        </p:sp>
        <p:sp>
          <p:nvSpPr>
            <p:cNvPr id="209" name="Google Shape;209;p11"/>
            <p:cNvSpPr/>
            <p:nvPr/>
          </p:nvSpPr>
          <p:spPr>
            <a:xfrm>
              <a:off x="2874929" y="621521"/>
              <a:ext cx="1261488" cy="216097"/>
            </a:xfrm>
            <a:custGeom>
              <a:rect b="b" l="l" r="r" t="t"/>
              <a:pathLst>
                <a:path extrusionOk="0" h="120000" w="120000">
                  <a:moveTo>
                    <a:pt x="0" y="0"/>
                  </a:moveTo>
                  <a:lnTo>
                    <a:pt x="0" y="61642"/>
                  </a:lnTo>
                  <a:lnTo>
                    <a:pt x="100190" y="61642"/>
                  </a:lnTo>
                  <a:lnTo>
                    <a:pt x="100190" y="123285"/>
                  </a:lnTo>
                </a:path>
              </a:pathLst>
            </a:custGeom>
            <a:noFill/>
            <a:ln cap="flat" cmpd="sng" w="10775">
              <a:solidFill>
                <a:srgbClr val="162A30"/>
              </a:solidFill>
              <a:prstDash val="solid"/>
              <a:round/>
              <a:headEnd len="sm" w="sm" type="none"/>
              <a:tailEnd len="sm" w="sm" type="none"/>
            </a:ln>
          </p:spPr>
        </p:sp>
        <p:sp>
          <p:nvSpPr>
            <p:cNvPr id="210" name="Google Shape;210;p11"/>
            <p:cNvSpPr/>
            <p:nvPr/>
          </p:nvSpPr>
          <p:spPr>
            <a:xfrm>
              <a:off x="1930000" y="1352136"/>
              <a:ext cx="190466" cy="2665202"/>
            </a:xfrm>
            <a:custGeom>
              <a:rect b="b" l="l" r="r" t="t"/>
              <a:pathLst>
                <a:path extrusionOk="0" h="120000" w="120000">
                  <a:moveTo>
                    <a:pt x="100190" y="0"/>
                  </a:moveTo>
                  <a:lnTo>
                    <a:pt x="100190" y="123285"/>
                  </a:lnTo>
                  <a:lnTo>
                    <a:pt x="0" y="123285"/>
                  </a:lnTo>
                </a:path>
              </a:pathLst>
            </a:custGeom>
            <a:noFill/>
            <a:ln cap="flat" cmpd="sng" w="10775">
              <a:solidFill>
                <a:srgbClr val="192F37"/>
              </a:solidFill>
              <a:prstDash val="solid"/>
              <a:round/>
              <a:headEnd len="sm" w="sm" type="none"/>
              <a:tailEnd len="sm" w="sm" type="none"/>
            </a:ln>
          </p:spPr>
        </p:sp>
        <p:sp>
          <p:nvSpPr>
            <p:cNvPr id="211" name="Google Shape;211;p11"/>
            <p:cNvSpPr/>
            <p:nvPr/>
          </p:nvSpPr>
          <p:spPr>
            <a:xfrm>
              <a:off x="1930000" y="1352136"/>
              <a:ext cx="190466" cy="1934587"/>
            </a:xfrm>
            <a:custGeom>
              <a:rect b="b" l="l" r="r" t="t"/>
              <a:pathLst>
                <a:path extrusionOk="0" h="120000" w="120000">
                  <a:moveTo>
                    <a:pt x="100190" y="0"/>
                  </a:moveTo>
                  <a:lnTo>
                    <a:pt x="100190" y="123285"/>
                  </a:lnTo>
                  <a:lnTo>
                    <a:pt x="0" y="123285"/>
                  </a:lnTo>
                </a:path>
              </a:pathLst>
            </a:custGeom>
            <a:noFill/>
            <a:ln cap="flat" cmpd="sng" w="10775">
              <a:solidFill>
                <a:srgbClr val="192F37"/>
              </a:solidFill>
              <a:prstDash val="solid"/>
              <a:round/>
              <a:headEnd len="sm" w="sm" type="none"/>
              <a:tailEnd len="sm" w="sm" type="none"/>
            </a:ln>
          </p:spPr>
        </p:sp>
        <p:sp>
          <p:nvSpPr>
            <p:cNvPr id="212" name="Google Shape;212;p11"/>
            <p:cNvSpPr/>
            <p:nvPr/>
          </p:nvSpPr>
          <p:spPr>
            <a:xfrm>
              <a:off x="1930000" y="1352136"/>
              <a:ext cx="190466" cy="1203972"/>
            </a:xfrm>
            <a:custGeom>
              <a:rect b="b" l="l" r="r" t="t"/>
              <a:pathLst>
                <a:path extrusionOk="0" h="120000" w="120000">
                  <a:moveTo>
                    <a:pt x="100190" y="0"/>
                  </a:moveTo>
                  <a:lnTo>
                    <a:pt x="100190" y="123285"/>
                  </a:lnTo>
                  <a:lnTo>
                    <a:pt x="0" y="123285"/>
                  </a:lnTo>
                </a:path>
              </a:pathLst>
            </a:custGeom>
            <a:noFill/>
            <a:ln cap="flat" cmpd="sng" w="10775">
              <a:solidFill>
                <a:srgbClr val="192F37"/>
              </a:solidFill>
              <a:prstDash val="solid"/>
              <a:round/>
              <a:headEnd len="sm" w="sm" type="none"/>
              <a:tailEnd len="sm" w="sm" type="none"/>
            </a:ln>
          </p:spPr>
        </p:sp>
        <p:sp>
          <p:nvSpPr>
            <p:cNvPr id="213" name="Google Shape;213;p11"/>
            <p:cNvSpPr/>
            <p:nvPr/>
          </p:nvSpPr>
          <p:spPr>
            <a:xfrm>
              <a:off x="1930000" y="1352136"/>
              <a:ext cx="190466" cy="473356"/>
            </a:xfrm>
            <a:custGeom>
              <a:rect b="b" l="l" r="r" t="t"/>
              <a:pathLst>
                <a:path extrusionOk="0" h="120000" w="120000">
                  <a:moveTo>
                    <a:pt x="100190" y="0"/>
                  </a:moveTo>
                  <a:lnTo>
                    <a:pt x="100190" y="123285"/>
                  </a:lnTo>
                  <a:lnTo>
                    <a:pt x="0" y="123285"/>
                  </a:lnTo>
                </a:path>
              </a:pathLst>
            </a:custGeom>
            <a:noFill/>
            <a:ln cap="flat" cmpd="sng" w="10775">
              <a:solidFill>
                <a:srgbClr val="192F37"/>
              </a:solidFill>
              <a:prstDash val="solid"/>
              <a:round/>
              <a:headEnd len="sm" w="sm" type="none"/>
              <a:tailEnd len="sm" w="sm" type="none"/>
            </a:ln>
          </p:spPr>
        </p:sp>
        <p:sp>
          <p:nvSpPr>
            <p:cNvPr id="214" name="Google Shape;214;p11"/>
            <p:cNvSpPr/>
            <p:nvPr/>
          </p:nvSpPr>
          <p:spPr>
            <a:xfrm>
              <a:off x="1613972" y="621521"/>
              <a:ext cx="1260956" cy="216097"/>
            </a:xfrm>
            <a:custGeom>
              <a:rect b="b" l="l" r="r" t="t"/>
              <a:pathLst>
                <a:path extrusionOk="0" h="120000" w="120000">
                  <a:moveTo>
                    <a:pt x="100190" y="0"/>
                  </a:moveTo>
                  <a:lnTo>
                    <a:pt x="100190" y="61642"/>
                  </a:lnTo>
                  <a:lnTo>
                    <a:pt x="0" y="61642"/>
                  </a:lnTo>
                  <a:lnTo>
                    <a:pt x="0" y="123285"/>
                  </a:lnTo>
                </a:path>
              </a:pathLst>
            </a:custGeom>
            <a:noFill/>
            <a:ln cap="flat" cmpd="sng" w="10775">
              <a:solidFill>
                <a:srgbClr val="162A30"/>
              </a:solidFill>
              <a:prstDash val="solid"/>
              <a:round/>
              <a:headEnd len="sm" w="sm" type="none"/>
              <a:tailEnd len="sm" w="sm" type="none"/>
            </a:ln>
          </p:spPr>
        </p:sp>
        <p:sp>
          <p:nvSpPr>
            <p:cNvPr id="215" name="Google Shape;215;p11"/>
            <p:cNvSpPr/>
            <p:nvPr/>
          </p:nvSpPr>
          <p:spPr>
            <a:xfrm>
              <a:off x="2241810" y="107003"/>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All Studies</a:t>
              </a:r>
              <a:endParaRPr/>
            </a:p>
          </p:txBody>
        </p:sp>
        <p:sp>
          <p:nvSpPr>
            <p:cNvPr id="216" name="Google Shape;216;p11"/>
            <p:cNvSpPr/>
            <p:nvPr/>
          </p:nvSpPr>
          <p:spPr>
            <a:xfrm>
              <a:off x="980854" y="837618"/>
              <a:ext cx="1341678"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accent5"/>
                </a:buClr>
                <a:buSzPts val="1200"/>
                <a:buFont typeface="Arial"/>
                <a:buNone/>
              </a:pPr>
              <a:r>
                <a:rPr b="1" i="0" lang="en-US" sz="1200" u="none" cap="none" strike="noStrike">
                  <a:solidFill>
                    <a:schemeClr val="accent5"/>
                  </a:solidFill>
                  <a:latin typeface="Arial"/>
                  <a:ea typeface="Arial"/>
                  <a:cs typeface="Arial"/>
                  <a:sym typeface="Arial"/>
                </a:rPr>
                <a:t>Descriptive (PO)</a:t>
              </a:r>
              <a:endParaRPr/>
            </a:p>
          </p:txBody>
        </p:sp>
        <p:sp>
          <p:nvSpPr>
            <p:cNvPr id="217" name="Google Shape;217;p11"/>
            <p:cNvSpPr/>
            <p:nvPr/>
          </p:nvSpPr>
          <p:spPr>
            <a:xfrm>
              <a:off x="663762" y="1568234"/>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Case report</a:t>
              </a:r>
              <a:endParaRPr/>
            </a:p>
          </p:txBody>
        </p:sp>
        <p:sp>
          <p:nvSpPr>
            <p:cNvPr id="218" name="Google Shape;218;p11"/>
            <p:cNvSpPr/>
            <p:nvPr/>
          </p:nvSpPr>
          <p:spPr>
            <a:xfrm>
              <a:off x="663762" y="2298850"/>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Case series</a:t>
              </a:r>
              <a:endParaRPr/>
            </a:p>
          </p:txBody>
        </p:sp>
        <p:sp>
          <p:nvSpPr>
            <p:cNvPr id="219" name="Google Shape;219;p11"/>
            <p:cNvSpPr/>
            <p:nvPr/>
          </p:nvSpPr>
          <p:spPr>
            <a:xfrm>
              <a:off x="663762" y="3029465"/>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B7D3D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112025"/>
                </a:buClr>
                <a:buSzPts val="1200"/>
                <a:buFont typeface="Arial"/>
                <a:buNone/>
              </a:pPr>
              <a:r>
                <a:rPr b="0" i="0" lang="en-US" sz="1200" u="none" cap="none" strike="noStrike">
                  <a:solidFill>
                    <a:srgbClr val="112025"/>
                  </a:solidFill>
                  <a:latin typeface="Arial"/>
                  <a:ea typeface="Arial"/>
                  <a:cs typeface="Arial"/>
                  <a:sym typeface="Arial"/>
                </a:rPr>
                <a:t>Cross-sectional (survey)</a:t>
              </a:r>
              <a:endParaRPr b="0" i="0" sz="1200" u="none" cap="none" strike="noStrike">
                <a:solidFill>
                  <a:srgbClr val="112025"/>
                </a:solidFill>
                <a:latin typeface="Arial"/>
                <a:ea typeface="Arial"/>
                <a:cs typeface="Arial"/>
                <a:sym typeface="Arial"/>
              </a:endParaRPr>
            </a:p>
          </p:txBody>
        </p:sp>
        <p:sp>
          <p:nvSpPr>
            <p:cNvPr id="220" name="Google Shape;220;p11"/>
            <p:cNvSpPr/>
            <p:nvPr/>
          </p:nvSpPr>
          <p:spPr>
            <a:xfrm>
              <a:off x="663762" y="3760081"/>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Qualitative</a:t>
              </a:r>
              <a:endParaRPr/>
            </a:p>
          </p:txBody>
        </p:sp>
        <p:sp>
          <p:nvSpPr>
            <p:cNvPr id="221" name="Google Shape;221;p11"/>
            <p:cNvSpPr/>
            <p:nvPr/>
          </p:nvSpPr>
          <p:spPr>
            <a:xfrm>
              <a:off x="3456865" y="837618"/>
              <a:ext cx="1388114"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accent5"/>
                </a:buClr>
                <a:buSzPts val="1200"/>
                <a:buFont typeface="Arial"/>
                <a:buNone/>
              </a:pPr>
              <a:r>
                <a:rPr b="1" i="0" lang="en-US" sz="1200" u="none" cap="none" strike="noStrike">
                  <a:solidFill>
                    <a:schemeClr val="accent5"/>
                  </a:solidFill>
                  <a:latin typeface="Arial"/>
                  <a:ea typeface="Arial"/>
                  <a:cs typeface="Arial"/>
                  <a:sym typeface="Arial"/>
                </a:rPr>
                <a:t>Analytical (PICO)</a:t>
              </a:r>
              <a:endParaRPr/>
            </a:p>
          </p:txBody>
        </p:sp>
        <p:sp>
          <p:nvSpPr>
            <p:cNvPr id="222" name="Google Shape;222;p11"/>
            <p:cNvSpPr/>
            <p:nvPr/>
          </p:nvSpPr>
          <p:spPr>
            <a:xfrm>
              <a:off x="2195909" y="1568234"/>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Experimental</a:t>
              </a:r>
              <a:endParaRPr/>
            </a:p>
          </p:txBody>
        </p:sp>
        <p:sp>
          <p:nvSpPr>
            <p:cNvPr id="223" name="Google Shape;223;p11"/>
            <p:cNvSpPr/>
            <p:nvPr/>
          </p:nvSpPr>
          <p:spPr>
            <a:xfrm>
              <a:off x="2512468" y="2298850"/>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Randomized Clinical Trials (RCTs)</a:t>
              </a:r>
              <a:endParaRPr/>
            </a:p>
          </p:txBody>
        </p:sp>
        <p:sp>
          <p:nvSpPr>
            <p:cNvPr id="224" name="Google Shape;224;p11"/>
            <p:cNvSpPr/>
            <p:nvPr/>
          </p:nvSpPr>
          <p:spPr>
            <a:xfrm>
              <a:off x="4810688" y="1568234"/>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Observational </a:t>
              </a:r>
              <a:endParaRPr/>
            </a:p>
          </p:txBody>
        </p:sp>
        <p:sp>
          <p:nvSpPr>
            <p:cNvPr id="225" name="Google Shape;225;p11"/>
            <p:cNvSpPr/>
            <p:nvPr/>
          </p:nvSpPr>
          <p:spPr>
            <a:xfrm>
              <a:off x="4044615" y="2298850"/>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Group data</a:t>
              </a:r>
              <a:endParaRPr/>
            </a:p>
          </p:txBody>
        </p:sp>
        <p:sp>
          <p:nvSpPr>
            <p:cNvPr id="226" name="Google Shape;226;p11"/>
            <p:cNvSpPr/>
            <p:nvPr/>
          </p:nvSpPr>
          <p:spPr>
            <a:xfrm>
              <a:off x="4361174" y="3029465"/>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Ecological  study</a:t>
              </a:r>
              <a:endParaRPr/>
            </a:p>
          </p:txBody>
        </p:sp>
        <p:sp>
          <p:nvSpPr>
            <p:cNvPr id="227" name="Google Shape;227;p11"/>
            <p:cNvSpPr/>
            <p:nvPr/>
          </p:nvSpPr>
          <p:spPr>
            <a:xfrm>
              <a:off x="5576762" y="2298850"/>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Individual</a:t>
              </a:r>
              <a:endParaRPr b="0" i="0" sz="1200" u="none" cap="none" strike="noStrike">
                <a:solidFill>
                  <a:srgbClr val="FFFFFF"/>
                </a:solidFill>
                <a:latin typeface="Arial"/>
                <a:ea typeface="Arial"/>
                <a:cs typeface="Arial"/>
                <a:sym typeface="Arial"/>
              </a:endParaRPr>
            </a:p>
          </p:txBody>
        </p:sp>
        <p:sp>
          <p:nvSpPr>
            <p:cNvPr id="228" name="Google Shape;228;p11"/>
            <p:cNvSpPr/>
            <p:nvPr/>
          </p:nvSpPr>
          <p:spPr>
            <a:xfrm>
              <a:off x="5893320" y="3029465"/>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B7D3D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112025"/>
                </a:buClr>
                <a:buSzPts val="1200"/>
                <a:buFont typeface="Arial"/>
                <a:buNone/>
              </a:pPr>
              <a:r>
                <a:rPr b="0" i="0" lang="en-US" sz="1200" u="none" cap="none" strike="noStrike">
                  <a:solidFill>
                    <a:srgbClr val="112025"/>
                  </a:solidFill>
                  <a:latin typeface="Arial"/>
                  <a:ea typeface="Arial"/>
                  <a:cs typeface="Arial"/>
                  <a:sym typeface="Arial"/>
                </a:rPr>
                <a:t>Cross-sectional (analytical)</a:t>
              </a:r>
              <a:endParaRPr b="0" i="0" sz="1200" u="none" cap="none" strike="noStrike">
                <a:solidFill>
                  <a:srgbClr val="FFFFFF"/>
                </a:solidFill>
                <a:latin typeface="Arial"/>
                <a:ea typeface="Arial"/>
                <a:cs typeface="Arial"/>
                <a:sym typeface="Arial"/>
              </a:endParaRPr>
            </a:p>
          </p:txBody>
        </p:sp>
        <p:sp>
          <p:nvSpPr>
            <p:cNvPr id="229" name="Google Shape;229;p11"/>
            <p:cNvSpPr/>
            <p:nvPr/>
          </p:nvSpPr>
          <p:spPr>
            <a:xfrm>
              <a:off x="5893320" y="3760081"/>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Cohort</a:t>
              </a:r>
              <a:endParaRPr b="0" i="0" sz="1200" u="none" cap="none" strike="noStrike">
                <a:solidFill>
                  <a:srgbClr val="FFFFFF"/>
                </a:solidFill>
                <a:latin typeface="Arial"/>
                <a:ea typeface="Arial"/>
                <a:cs typeface="Arial"/>
                <a:sym typeface="Arial"/>
              </a:endParaRPr>
            </a:p>
          </p:txBody>
        </p:sp>
        <p:sp>
          <p:nvSpPr>
            <p:cNvPr id="230" name="Google Shape;230;p11"/>
            <p:cNvSpPr/>
            <p:nvPr/>
          </p:nvSpPr>
          <p:spPr>
            <a:xfrm>
              <a:off x="5893320" y="4490696"/>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Case-Control</a:t>
              </a:r>
              <a:endParaRPr b="0" i="0" sz="1200" u="none" cap="none" strike="noStrike">
                <a:solidFill>
                  <a:srgbClr val="FFFFFF"/>
                </a:solidFill>
                <a:latin typeface="Arial"/>
                <a:ea typeface="Arial"/>
                <a:cs typeface="Arial"/>
                <a:sym typeface="Arial"/>
              </a:endParaRPr>
            </a:p>
          </p:txBody>
        </p:sp>
      </p:grpSp>
      <p:sp>
        <p:nvSpPr>
          <p:cNvPr id="231" name="Google Shape;231;p11"/>
          <p:cNvSpPr/>
          <p:nvPr/>
        </p:nvSpPr>
        <p:spPr>
          <a:xfrm>
            <a:off x="1128450" y="808435"/>
            <a:ext cx="359923" cy="3653078"/>
          </a:xfrm>
          <a:prstGeom prst="leftBrace">
            <a:avLst>
              <a:gd fmla="val 8333" name="adj1"/>
              <a:gd fmla="val 50000" name="adj2"/>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32" name="Google Shape;232;p11"/>
          <p:cNvSpPr txBox="1"/>
          <p:nvPr/>
        </p:nvSpPr>
        <p:spPr>
          <a:xfrm rot="-5400000">
            <a:off x="-1068594" y="2404141"/>
            <a:ext cx="3653078" cy="461665"/>
          </a:xfrm>
          <a:prstGeom prst="rect">
            <a:avLst/>
          </a:prstGeom>
          <a:noFill/>
          <a:ln cap="flat" cmpd="sng" w="15875">
            <a:solidFill>
              <a:srgbClr val="1120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u="sng">
                <a:solidFill>
                  <a:schemeClr val="dk1"/>
                </a:solidFill>
                <a:latin typeface="Arial"/>
                <a:ea typeface="Arial"/>
                <a:cs typeface="Arial"/>
                <a:sym typeface="Arial"/>
              </a:rPr>
              <a:t>Generates</a:t>
            </a:r>
            <a:r>
              <a:rPr b="1" lang="en-US" sz="1800">
                <a:solidFill>
                  <a:schemeClr val="dk1"/>
                </a:solidFill>
                <a:latin typeface="Arial"/>
                <a:ea typeface="Arial"/>
                <a:cs typeface="Arial"/>
                <a:sym typeface="Arial"/>
              </a:rPr>
              <a:t> Hypotheses</a:t>
            </a:r>
            <a:endParaRPr/>
          </a:p>
        </p:txBody>
      </p:sp>
      <p:sp>
        <p:nvSpPr>
          <p:cNvPr id="233" name="Google Shape;233;p11"/>
          <p:cNvSpPr/>
          <p:nvPr/>
        </p:nvSpPr>
        <p:spPr>
          <a:xfrm>
            <a:off x="8027310" y="1322953"/>
            <a:ext cx="400151" cy="3725702"/>
          </a:xfrm>
          <a:prstGeom prst="rightBrace">
            <a:avLst>
              <a:gd fmla="val 8333" name="adj1"/>
              <a:gd fmla="val 50436" name="adj2"/>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11"/>
          <p:cNvSpPr txBox="1"/>
          <p:nvPr/>
        </p:nvSpPr>
        <p:spPr>
          <a:xfrm rot="5400000">
            <a:off x="6919617" y="2918659"/>
            <a:ext cx="3653078" cy="461665"/>
          </a:xfrm>
          <a:prstGeom prst="rect">
            <a:avLst/>
          </a:prstGeom>
          <a:noFill/>
          <a:ln cap="flat" cmpd="sng" w="19050">
            <a:solidFill>
              <a:srgbClr val="1120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u="sng">
                <a:solidFill>
                  <a:schemeClr val="dk1"/>
                </a:solidFill>
                <a:latin typeface="Arial"/>
                <a:ea typeface="Arial"/>
                <a:cs typeface="Arial"/>
                <a:sym typeface="Arial"/>
              </a:rPr>
              <a:t>Tests</a:t>
            </a:r>
            <a:r>
              <a:rPr b="1" lang="en-US" sz="1800">
                <a:solidFill>
                  <a:schemeClr val="dk1"/>
                </a:solidFill>
                <a:latin typeface="Arial"/>
                <a:ea typeface="Arial"/>
                <a:cs typeface="Arial"/>
                <a:sym typeface="Arial"/>
              </a:rPr>
              <a:t> Hypotheses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8" name="Shape 238"/>
        <p:cNvGrpSpPr/>
        <p:nvPr/>
      </p:nvGrpSpPr>
      <p:grpSpPr>
        <a:xfrm>
          <a:off x="0" y="0"/>
          <a:ext cx="0" cy="0"/>
          <a:chOff x="0" y="0"/>
          <a:chExt cx="0" cy="0"/>
        </a:xfrm>
      </p:grpSpPr>
      <p:sp>
        <p:nvSpPr>
          <p:cNvPr id="239" name="Google Shape;239;p12"/>
          <p:cNvSpPr txBox="1"/>
          <p:nvPr/>
        </p:nvSpPr>
        <p:spPr>
          <a:xfrm>
            <a:off x="797668" y="710119"/>
            <a:ext cx="7801583"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Whether a study is </a:t>
            </a:r>
            <a:r>
              <a:rPr b="1" lang="en-US" sz="2800">
                <a:solidFill>
                  <a:schemeClr val="accent5"/>
                </a:solidFill>
                <a:latin typeface="Arial"/>
                <a:ea typeface="Arial"/>
                <a:cs typeface="Arial"/>
                <a:sym typeface="Arial"/>
              </a:rPr>
              <a:t>hypothesis-testing</a:t>
            </a:r>
            <a:r>
              <a:rPr b="1" lang="en-US" sz="2800">
                <a:solidFill>
                  <a:srgbClr val="FFDF9B"/>
                </a:solidFill>
                <a:latin typeface="Arial"/>
                <a:ea typeface="Arial"/>
                <a:cs typeface="Arial"/>
                <a:sym typeface="Arial"/>
              </a:rPr>
              <a:t> </a:t>
            </a:r>
            <a:r>
              <a:rPr lang="en-US" sz="2800">
                <a:solidFill>
                  <a:schemeClr val="lt1"/>
                </a:solidFill>
                <a:latin typeface="Arial"/>
                <a:ea typeface="Arial"/>
                <a:cs typeface="Arial"/>
                <a:sym typeface="Arial"/>
              </a:rPr>
              <a:t>or </a:t>
            </a:r>
            <a:r>
              <a:rPr b="1" lang="en-US" sz="2800">
                <a:solidFill>
                  <a:schemeClr val="accent5"/>
                </a:solidFill>
                <a:latin typeface="Arial"/>
                <a:ea typeface="Arial"/>
                <a:cs typeface="Arial"/>
                <a:sym typeface="Arial"/>
              </a:rPr>
              <a:t>hypothesis-generating</a:t>
            </a:r>
            <a:r>
              <a:rPr lang="en-US" sz="2800">
                <a:solidFill>
                  <a:schemeClr val="lt1"/>
                </a:solidFill>
                <a:latin typeface="Arial"/>
                <a:ea typeface="Arial"/>
                <a:cs typeface="Arial"/>
                <a:sym typeface="Arial"/>
              </a:rPr>
              <a:t> depends on:</a:t>
            </a:r>
            <a:endParaRPr/>
          </a:p>
          <a:p>
            <a:pPr indent="0" lvl="0" marL="0" marR="0" rtl="0" algn="l">
              <a:spcBef>
                <a:spcPts val="0"/>
              </a:spcBef>
              <a:spcAft>
                <a:spcPts val="0"/>
              </a:spcAft>
              <a:buNone/>
            </a:pPr>
            <a:r>
              <a:t/>
            </a:r>
            <a:endParaRPr sz="2800">
              <a:solidFill>
                <a:schemeClr val="lt1"/>
              </a:solidFill>
              <a:latin typeface="Arial"/>
              <a:ea typeface="Arial"/>
              <a:cs typeface="Arial"/>
              <a:sym typeface="Arial"/>
            </a:endParaRPr>
          </a:p>
          <a:p>
            <a:pPr indent="-457200" lvl="0" marL="4572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The sequence of past studies; and </a:t>
            </a:r>
            <a:endParaRPr/>
          </a:p>
          <a:p>
            <a:pPr indent="-279400" lvl="0" marL="457200" marR="0" rtl="0" algn="l">
              <a:spcBef>
                <a:spcPts val="0"/>
              </a:spcBef>
              <a:spcAft>
                <a:spcPts val="0"/>
              </a:spcAft>
              <a:buClr>
                <a:schemeClr val="dk1"/>
              </a:buClr>
              <a:buSzPts val="2800"/>
              <a:buFont typeface="Arial"/>
              <a:buNone/>
            </a:pPr>
            <a:r>
              <a:t/>
            </a:r>
            <a:endParaRPr sz="2800">
              <a:solidFill>
                <a:schemeClr val="lt1"/>
              </a:solidFill>
              <a:latin typeface="Arial"/>
              <a:ea typeface="Arial"/>
              <a:cs typeface="Arial"/>
              <a:sym typeface="Arial"/>
            </a:endParaRPr>
          </a:p>
          <a:p>
            <a:pPr indent="-457200" lvl="0" marL="4572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The present state of knowledge (i.e., whether a hypothesis currently under evaluation was suggested by a previous study).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44" name="Shape 244"/>
        <p:cNvGrpSpPr/>
        <p:nvPr/>
      </p:nvGrpSpPr>
      <p:grpSpPr>
        <a:xfrm>
          <a:off x="0" y="0"/>
          <a:ext cx="0" cy="0"/>
          <a:chOff x="0" y="0"/>
          <a:chExt cx="0" cy="0"/>
        </a:xfrm>
      </p:grpSpPr>
      <p:grpSp>
        <p:nvGrpSpPr>
          <p:cNvPr id="245" name="Google Shape;245;p13"/>
          <p:cNvGrpSpPr/>
          <p:nvPr/>
        </p:nvGrpSpPr>
        <p:grpSpPr>
          <a:xfrm>
            <a:off x="703655" y="1732511"/>
            <a:ext cx="7435118" cy="978540"/>
            <a:chOff x="3270" y="563828"/>
            <a:chExt cx="7435118" cy="978540"/>
          </a:xfrm>
        </p:grpSpPr>
        <p:sp>
          <p:nvSpPr>
            <p:cNvPr id="246" name="Google Shape;246;p13"/>
            <p:cNvSpPr/>
            <p:nvPr/>
          </p:nvSpPr>
          <p:spPr>
            <a:xfrm>
              <a:off x="3270" y="563828"/>
              <a:ext cx="1429830" cy="978540"/>
            </a:xfrm>
            <a:prstGeom prst="roundRect">
              <a:avLst>
                <a:gd fmla="val 10000" name="adj"/>
              </a:avLst>
            </a:prstGeom>
            <a:solidFill>
              <a:schemeClr val="lt1"/>
            </a:solidFill>
            <a:ln cap="flat" cmpd="sng" w="17125">
              <a:solidFill>
                <a:srgbClr val="192F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txBox="1"/>
            <p:nvPr/>
          </p:nvSpPr>
          <p:spPr>
            <a:xfrm>
              <a:off x="31930" y="592488"/>
              <a:ext cx="1372510" cy="92122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Descriptive</a:t>
              </a:r>
              <a:endParaRPr/>
            </a:p>
          </p:txBody>
        </p:sp>
        <p:sp>
          <p:nvSpPr>
            <p:cNvPr id="248" name="Google Shape;248;p13"/>
            <p:cNvSpPr/>
            <p:nvPr/>
          </p:nvSpPr>
          <p:spPr>
            <a:xfrm>
              <a:off x="1576083" y="875800"/>
              <a:ext cx="303124" cy="354597"/>
            </a:xfrm>
            <a:prstGeom prst="rightArrow">
              <a:avLst>
                <a:gd fmla="val 60000" name="adj1"/>
                <a:gd fmla="val 50000" name="adj2"/>
              </a:avLst>
            </a:prstGeom>
            <a:solidFill>
              <a:srgbClr val="A9AC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txBox="1"/>
            <p:nvPr/>
          </p:nvSpPr>
          <p:spPr>
            <a:xfrm>
              <a:off x="1576083" y="946719"/>
              <a:ext cx="212187" cy="21275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p:txBody>
        </p:sp>
        <p:sp>
          <p:nvSpPr>
            <p:cNvPr id="250" name="Google Shape;250;p13"/>
            <p:cNvSpPr/>
            <p:nvPr/>
          </p:nvSpPr>
          <p:spPr>
            <a:xfrm>
              <a:off x="2005032" y="563828"/>
              <a:ext cx="1429830" cy="978540"/>
            </a:xfrm>
            <a:prstGeom prst="roundRect">
              <a:avLst>
                <a:gd fmla="val 10000" name="adj"/>
              </a:avLst>
            </a:prstGeom>
            <a:solidFill>
              <a:schemeClr val="lt1"/>
            </a:solidFill>
            <a:ln cap="flat" cmpd="sng" w="17125">
              <a:solidFill>
                <a:srgbClr val="192F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txBox="1"/>
            <p:nvPr/>
          </p:nvSpPr>
          <p:spPr>
            <a:xfrm>
              <a:off x="2033692" y="592488"/>
              <a:ext cx="1372510" cy="92122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Analytical – Observational</a:t>
              </a:r>
              <a:endParaRPr/>
            </a:p>
            <a:p>
              <a:pPr indent="0" lvl="0" marL="0" marR="0" rtl="0" algn="ctr">
                <a:lnSpc>
                  <a:spcPct val="90000"/>
                </a:lnSpc>
                <a:spcBef>
                  <a:spcPts val="490"/>
                </a:spcBef>
                <a:spcAft>
                  <a:spcPts val="0"/>
                </a:spcAft>
                <a:buClr>
                  <a:schemeClr val="lt1"/>
                </a:buClr>
                <a:buSzPts val="1400"/>
                <a:buFont typeface="Arial"/>
                <a:buNone/>
              </a:pPr>
              <a:r>
                <a:rPr b="1" lang="en-US" sz="1400">
                  <a:solidFill>
                    <a:schemeClr val="lt1"/>
                  </a:solidFill>
                  <a:latin typeface="Arial"/>
                  <a:ea typeface="Arial"/>
                  <a:cs typeface="Arial"/>
                  <a:sym typeface="Arial"/>
                </a:rPr>
                <a:t>CASE-CONTROL</a:t>
              </a:r>
              <a:endParaRPr/>
            </a:p>
          </p:txBody>
        </p:sp>
        <p:sp>
          <p:nvSpPr>
            <p:cNvPr id="252" name="Google Shape;252;p13"/>
            <p:cNvSpPr/>
            <p:nvPr/>
          </p:nvSpPr>
          <p:spPr>
            <a:xfrm>
              <a:off x="3577846" y="875800"/>
              <a:ext cx="303124" cy="354597"/>
            </a:xfrm>
            <a:prstGeom prst="rightArrow">
              <a:avLst>
                <a:gd fmla="val 60000" name="adj1"/>
                <a:gd fmla="val 50000" name="adj2"/>
              </a:avLst>
            </a:prstGeom>
            <a:solidFill>
              <a:srgbClr val="A9AC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txBox="1"/>
            <p:nvPr/>
          </p:nvSpPr>
          <p:spPr>
            <a:xfrm>
              <a:off x="3577846" y="946719"/>
              <a:ext cx="212187" cy="21275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p:txBody>
        </p:sp>
        <p:sp>
          <p:nvSpPr>
            <p:cNvPr id="254" name="Google Shape;254;p13"/>
            <p:cNvSpPr/>
            <p:nvPr/>
          </p:nvSpPr>
          <p:spPr>
            <a:xfrm>
              <a:off x="4006795" y="563828"/>
              <a:ext cx="1429830" cy="978540"/>
            </a:xfrm>
            <a:prstGeom prst="roundRect">
              <a:avLst>
                <a:gd fmla="val 10000" name="adj"/>
              </a:avLst>
            </a:prstGeom>
            <a:solidFill>
              <a:schemeClr val="lt1"/>
            </a:solidFill>
            <a:ln cap="flat" cmpd="sng" w="17125">
              <a:solidFill>
                <a:srgbClr val="192F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
            <p:cNvSpPr txBox="1"/>
            <p:nvPr/>
          </p:nvSpPr>
          <p:spPr>
            <a:xfrm>
              <a:off x="4035455" y="592488"/>
              <a:ext cx="1372510" cy="92122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Analytical – Observational</a:t>
              </a:r>
              <a:endParaRPr/>
            </a:p>
            <a:p>
              <a:pPr indent="0" lvl="0" marL="0" marR="0" rtl="0" algn="ctr">
                <a:lnSpc>
                  <a:spcPct val="90000"/>
                </a:lnSpc>
                <a:spcBef>
                  <a:spcPts val="490"/>
                </a:spcBef>
                <a:spcAft>
                  <a:spcPts val="0"/>
                </a:spcAft>
                <a:buClr>
                  <a:schemeClr val="lt1"/>
                </a:buClr>
                <a:buSzPts val="1400"/>
                <a:buFont typeface="Arial"/>
                <a:buNone/>
              </a:pPr>
              <a:r>
                <a:rPr b="1" lang="en-US" sz="1400">
                  <a:solidFill>
                    <a:schemeClr val="lt1"/>
                  </a:solidFill>
                  <a:latin typeface="Arial"/>
                  <a:ea typeface="Arial"/>
                  <a:cs typeface="Arial"/>
                  <a:sym typeface="Arial"/>
                </a:rPr>
                <a:t>COHORT</a:t>
              </a:r>
              <a:endParaRPr/>
            </a:p>
          </p:txBody>
        </p:sp>
        <p:sp>
          <p:nvSpPr>
            <p:cNvPr id="256" name="Google Shape;256;p13"/>
            <p:cNvSpPr/>
            <p:nvPr/>
          </p:nvSpPr>
          <p:spPr>
            <a:xfrm>
              <a:off x="5579609" y="875800"/>
              <a:ext cx="303124" cy="354597"/>
            </a:xfrm>
            <a:prstGeom prst="rightArrow">
              <a:avLst>
                <a:gd fmla="val 60000" name="adj1"/>
                <a:gd fmla="val 50000" name="adj2"/>
              </a:avLst>
            </a:prstGeom>
            <a:solidFill>
              <a:srgbClr val="A9AC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txBox="1"/>
            <p:nvPr/>
          </p:nvSpPr>
          <p:spPr>
            <a:xfrm>
              <a:off x="5579609" y="946719"/>
              <a:ext cx="212187" cy="21275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p:txBody>
        </p:sp>
        <p:sp>
          <p:nvSpPr>
            <p:cNvPr id="258" name="Google Shape;258;p13"/>
            <p:cNvSpPr/>
            <p:nvPr/>
          </p:nvSpPr>
          <p:spPr>
            <a:xfrm>
              <a:off x="6008558" y="563828"/>
              <a:ext cx="1429830" cy="978540"/>
            </a:xfrm>
            <a:prstGeom prst="roundRect">
              <a:avLst>
                <a:gd fmla="val 10000" name="adj"/>
              </a:avLst>
            </a:prstGeom>
            <a:solidFill>
              <a:schemeClr val="lt1"/>
            </a:solidFill>
            <a:ln cap="flat" cmpd="sng" w="17125">
              <a:solidFill>
                <a:srgbClr val="192F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txBox="1"/>
            <p:nvPr/>
          </p:nvSpPr>
          <p:spPr>
            <a:xfrm>
              <a:off x="6037218" y="592488"/>
              <a:ext cx="1372510" cy="92122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Analytical – Experimental </a:t>
              </a:r>
              <a:endParaRPr/>
            </a:p>
            <a:p>
              <a:pPr indent="0" lvl="0" marL="0" marR="0" rtl="0" algn="ctr">
                <a:lnSpc>
                  <a:spcPct val="90000"/>
                </a:lnSpc>
                <a:spcBef>
                  <a:spcPts val="490"/>
                </a:spcBef>
                <a:spcAft>
                  <a:spcPts val="0"/>
                </a:spcAft>
                <a:buClr>
                  <a:schemeClr val="lt1"/>
                </a:buClr>
                <a:buSzPts val="1400"/>
                <a:buFont typeface="Arial"/>
                <a:buNone/>
              </a:pPr>
              <a:r>
                <a:rPr b="1" lang="en-US" sz="1400">
                  <a:solidFill>
                    <a:schemeClr val="lt1"/>
                  </a:solidFill>
                  <a:latin typeface="Arial"/>
                  <a:ea typeface="Arial"/>
                  <a:cs typeface="Arial"/>
                  <a:sym typeface="Arial"/>
                </a:rPr>
                <a:t>RCT </a:t>
              </a:r>
              <a:endParaRPr/>
            </a:p>
          </p:txBody>
        </p:sp>
      </p:grpSp>
      <p:sp>
        <p:nvSpPr>
          <p:cNvPr id="260" name="Google Shape;260;p13"/>
          <p:cNvSpPr/>
          <p:nvPr/>
        </p:nvSpPr>
        <p:spPr>
          <a:xfrm>
            <a:off x="700383" y="922022"/>
            <a:ext cx="7441658" cy="652073"/>
          </a:xfrm>
          <a:prstGeom prst="rightArrow">
            <a:avLst>
              <a:gd fmla="val 60261" name="adj1"/>
              <a:gd fmla="val 51695" name="adj2"/>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112025"/>
                </a:solidFill>
                <a:latin typeface="Arial"/>
                <a:ea typeface="Arial"/>
                <a:cs typeface="Arial"/>
                <a:sym typeface="Arial"/>
              </a:rPr>
              <a:t>Increasing Knowledge of Exposure / Outcome (Strength of Evidence)</a:t>
            </a:r>
            <a:endParaRPr sz="1600">
              <a:solidFill>
                <a:srgbClr val="112025"/>
              </a:solidFill>
              <a:latin typeface="Arial"/>
              <a:ea typeface="Arial"/>
              <a:cs typeface="Arial"/>
              <a:sym typeface="Arial"/>
            </a:endParaRPr>
          </a:p>
        </p:txBody>
      </p:sp>
      <p:grpSp>
        <p:nvGrpSpPr>
          <p:cNvPr id="261" name="Google Shape;261;p13"/>
          <p:cNvGrpSpPr/>
          <p:nvPr/>
        </p:nvGrpSpPr>
        <p:grpSpPr>
          <a:xfrm>
            <a:off x="703657" y="3434258"/>
            <a:ext cx="7435118" cy="1287685"/>
            <a:chOff x="3270" y="353282"/>
            <a:chExt cx="7435118" cy="1287685"/>
          </a:xfrm>
        </p:grpSpPr>
        <p:sp>
          <p:nvSpPr>
            <p:cNvPr id="262" name="Google Shape;262;p13"/>
            <p:cNvSpPr/>
            <p:nvPr/>
          </p:nvSpPr>
          <p:spPr>
            <a:xfrm>
              <a:off x="3270" y="353282"/>
              <a:ext cx="1429830" cy="1287685"/>
            </a:xfrm>
            <a:prstGeom prst="roundRect">
              <a:avLst>
                <a:gd fmla="val 10000" name="adj"/>
              </a:avLst>
            </a:prstGeom>
            <a:solidFill>
              <a:schemeClr val="lt1"/>
            </a:solidFill>
            <a:ln cap="flat" cmpd="sng" w="17125">
              <a:solidFill>
                <a:srgbClr val="192F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
            <p:cNvSpPr txBox="1"/>
            <p:nvPr/>
          </p:nvSpPr>
          <p:spPr>
            <a:xfrm>
              <a:off x="40985" y="390997"/>
              <a:ext cx="1354400" cy="1212255"/>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Identifying hypotheses to test in analytic studies</a:t>
              </a:r>
              <a:endParaRPr b="1" sz="1400">
                <a:solidFill>
                  <a:schemeClr val="lt1"/>
                </a:solidFill>
                <a:latin typeface="Arial"/>
                <a:ea typeface="Arial"/>
                <a:cs typeface="Arial"/>
                <a:sym typeface="Arial"/>
              </a:endParaRPr>
            </a:p>
          </p:txBody>
        </p:sp>
        <p:sp>
          <p:nvSpPr>
            <p:cNvPr id="264" name="Google Shape;264;p13"/>
            <p:cNvSpPr/>
            <p:nvPr/>
          </p:nvSpPr>
          <p:spPr>
            <a:xfrm>
              <a:off x="1576083" y="819826"/>
              <a:ext cx="303124" cy="354597"/>
            </a:xfrm>
            <a:prstGeom prst="rightArrow">
              <a:avLst>
                <a:gd fmla="val 60000" name="adj1"/>
                <a:gd fmla="val 50000" name="adj2"/>
              </a:avLst>
            </a:prstGeom>
            <a:solidFill>
              <a:srgbClr val="A9AC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txBox="1"/>
            <p:nvPr/>
          </p:nvSpPr>
          <p:spPr>
            <a:xfrm>
              <a:off x="1576083" y="890745"/>
              <a:ext cx="212187" cy="21275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p:txBody>
        </p:sp>
        <p:sp>
          <p:nvSpPr>
            <p:cNvPr id="266" name="Google Shape;266;p13"/>
            <p:cNvSpPr/>
            <p:nvPr/>
          </p:nvSpPr>
          <p:spPr>
            <a:xfrm>
              <a:off x="2005032" y="353282"/>
              <a:ext cx="1429830" cy="1287685"/>
            </a:xfrm>
            <a:prstGeom prst="roundRect">
              <a:avLst>
                <a:gd fmla="val 10000" name="adj"/>
              </a:avLst>
            </a:prstGeom>
            <a:solidFill>
              <a:schemeClr val="lt1"/>
            </a:solidFill>
            <a:ln cap="flat" cmpd="sng" w="17125">
              <a:solidFill>
                <a:srgbClr val="192F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txBox="1"/>
            <p:nvPr/>
          </p:nvSpPr>
          <p:spPr>
            <a:xfrm>
              <a:off x="2042747" y="390997"/>
              <a:ext cx="1354400" cy="1212255"/>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Evaluate if the hypothesized exposure is related to the outcome of interest</a:t>
              </a:r>
              <a:endParaRPr b="1" sz="1400">
                <a:solidFill>
                  <a:schemeClr val="lt1"/>
                </a:solidFill>
                <a:latin typeface="Arial"/>
                <a:ea typeface="Arial"/>
                <a:cs typeface="Arial"/>
                <a:sym typeface="Arial"/>
              </a:endParaRPr>
            </a:p>
          </p:txBody>
        </p:sp>
        <p:sp>
          <p:nvSpPr>
            <p:cNvPr id="268" name="Google Shape;268;p13"/>
            <p:cNvSpPr/>
            <p:nvPr/>
          </p:nvSpPr>
          <p:spPr>
            <a:xfrm>
              <a:off x="3577846" y="819826"/>
              <a:ext cx="303124" cy="354597"/>
            </a:xfrm>
            <a:prstGeom prst="rightArrow">
              <a:avLst>
                <a:gd fmla="val 60000" name="adj1"/>
                <a:gd fmla="val 50000" name="adj2"/>
              </a:avLst>
            </a:prstGeom>
            <a:solidFill>
              <a:srgbClr val="A9AC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txBox="1"/>
            <p:nvPr/>
          </p:nvSpPr>
          <p:spPr>
            <a:xfrm>
              <a:off x="3577846" y="890745"/>
              <a:ext cx="212187" cy="21275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p:txBody>
        </p:sp>
        <p:sp>
          <p:nvSpPr>
            <p:cNvPr id="270" name="Google Shape;270;p13"/>
            <p:cNvSpPr/>
            <p:nvPr/>
          </p:nvSpPr>
          <p:spPr>
            <a:xfrm>
              <a:off x="4006795" y="353282"/>
              <a:ext cx="1429830" cy="1287685"/>
            </a:xfrm>
            <a:prstGeom prst="roundRect">
              <a:avLst>
                <a:gd fmla="val 10000" name="adj"/>
              </a:avLst>
            </a:prstGeom>
            <a:solidFill>
              <a:schemeClr val="lt1"/>
            </a:solidFill>
            <a:ln cap="flat" cmpd="sng" w="17125">
              <a:solidFill>
                <a:srgbClr val="192F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txBox="1"/>
            <p:nvPr/>
          </p:nvSpPr>
          <p:spPr>
            <a:xfrm>
              <a:off x="4044510" y="390997"/>
              <a:ext cx="1354400" cy="1212255"/>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Further define the importance of exposure for the development of the outcome</a:t>
              </a:r>
              <a:endParaRPr b="1" sz="1400">
                <a:solidFill>
                  <a:schemeClr val="lt1"/>
                </a:solidFill>
                <a:latin typeface="Arial"/>
                <a:ea typeface="Arial"/>
                <a:cs typeface="Arial"/>
                <a:sym typeface="Arial"/>
              </a:endParaRPr>
            </a:p>
          </p:txBody>
        </p:sp>
        <p:sp>
          <p:nvSpPr>
            <p:cNvPr id="272" name="Google Shape;272;p13"/>
            <p:cNvSpPr/>
            <p:nvPr/>
          </p:nvSpPr>
          <p:spPr>
            <a:xfrm>
              <a:off x="5579609" y="819826"/>
              <a:ext cx="303124" cy="354597"/>
            </a:xfrm>
            <a:prstGeom prst="rightArrow">
              <a:avLst>
                <a:gd fmla="val 60000" name="adj1"/>
                <a:gd fmla="val 50000" name="adj2"/>
              </a:avLst>
            </a:prstGeom>
            <a:solidFill>
              <a:srgbClr val="A9AC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txBox="1"/>
            <p:nvPr/>
          </p:nvSpPr>
          <p:spPr>
            <a:xfrm>
              <a:off x="5579609" y="890745"/>
              <a:ext cx="212187" cy="21275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p:txBody>
        </p:sp>
        <p:sp>
          <p:nvSpPr>
            <p:cNvPr id="274" name="Google Shape;274;p13"/>
            <p:cNvSpPr/>
            <p:nvPr/>
          </p:nvSpPr>
          <p:spPr>
            <a:xfrm>
              <a:off x="6008558" y="353282"/>
              <a:ext cx="1429830" cy="1287685"/>
            </a:xfrm>
            <a:prstGeom prst="roundRect">
              <a:avLst>
                <a:gd fmla="val 10000" name="adj"/>
              </a:avLst>
            </a:prstGeom>
            <a:solidFill>
              <a:schemeClr val="lt1"/>
            </a:solidFill>
            <a:ln cap="flat" cmpd="sng" w="17125">
              <a:solidFill>
                <a:srgbClr val="192F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txBox="1"/>
            <p:nvPr/>
          </p:nvSpPr>
          <p:spPr>
            <a:xfrm>
              <a:off x="6046273" y="390997"/>
              <a:ext cx="1354400" cy="1212255"/>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b="0" lang="en-US" sz="1400">
                  <a:solidFill>
                    <a:schemeClr val="lt1"/>
                  </a:solidFill>
                  <a:latin typeface="Arial"/>
                  <a:ea typeface="Arial"/>
                  <a:cs typeface="Arial"/>
                  <a:sym typeface="Arial"/>
                </a:rPr>
                <a:t>Test the actual link between exposure and outcome. i.e. Causality</a:t>
              </a:r>
              <a:endParaRPr/>
            </a:p>
          </p:txBody>
        </p:sp>
      </p:grpSp>
      <p:sp>
        <p:nvSpPr>
          <p:cNvPr id="276" name="Google Shape;276;p13"/>
          <p:cNvSpPr/>
          <p:nvPr/>
        </p:nvSpPr>
        <p:spPr>
          <a:xfrm>
            <a:off x="3871603" y="2806908"/>
            <a:ext cx="1099225" cy="505839"/>
          </a:xfrm>
          <a:prstGeom prst="mathEqual">
            <a:avLst>
              <a:gd fmla="val 23520" name="adj1"/>
              <a:gd fmla="val 11760" name="adj2"/>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77" name="Google Shape;277;p13"/>
          <p:cNvSpPr/>
          <p:nvPr/>
        </p:nvSpPr>
        <p:spPr>
          <a:xfrm>
            <a:off x="588871" y="275472"/>
            <a:ext cx="471956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D9D9D9"/>
                </a:solidFill>
                <a:latin typeface="Arial"/>
                <a:ea typeface="Arial"/>
                <a:cs typeface="Arial"/>
                <a:sym typeface="Arial"/>
              </a:rPr>
              <a:t>Sequence of Study Design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82" name="Shape 282"/>
        <p:cNvGrpSpPr/>
        <p:nvPr/>
      </p:nvGrpSpPr>
      <p:grpSpPr>
        <a:xfrm>
          <a:off x="0" y="0"/>
          <a:ext cx="0" cy="0"/>
          <a:chOff x="0" y="0"/>
          <a:chExt cx="0" cy="0"/>
        </a:xfrm>
      </p:grpSpPr>
      <p:sp>
        <p:nvSpPr>
          <p:cNvPr id="283" name="Google Shape;283;p14"/>
          <p:cNvSpPr/>
          <p:nvPr/>
        </p:nvSpPr>
        <p:spPr>
          <a:xfrm>
            <a:off x="202466" y="2327270"/>
            <a:ext cx="1100746" cy="963241"/>
          </a:xfrm>
          <a:custGeom>
            <a:rect b="b" l="l" r="r" t="t"/>
            <a:pathLst>
              <a:path extrusionOk="0" h="963241" w="1100746">
                <a:moveTo>
                  <a:pt x="0" y="96324"/>
                </a:moveTo>
                <a:cubicBezTo>
                  <a:pt x="0" y="43126"/>
                  <a:pt x="43126" y="0"/>
                  <a:pt x="96324" y="0"/>
                </a:cubicBezTo>
                <a:lnTo>
                  <a:pt x="1004422" y="0"/>
                </a:lnTo>
                <a:cubicBezTo>
                  <a:pt x="1057620" y="0"/>
                  <a:pt x="1100746" y="43126"/>
                  <a:pt x="1100746" y="96324"/>
                </a:cubicBezTo>
                <a:lnTo>
                  <a:pt x="1100746" y="866917"/>
                </a:lnTo>
                <a:cubicBezTo>
                  <a:pt x="1100746" y="920115"/>
                  <a:pt x="1057620" y="963241"/>
                  <a:pt x="1004422" y="963241"/>
                </a:cubicBezTo>
                <a:lnTo>
                  <a:pt x="96324" y="963241"/>
                </a:lnTo>
                <a:cubicBezTo>
                  <a:pt x="43126" y="963241"/>
                  <a:pt x="0" y="920115"/>
                  <a:pt x="0" y="866917"/>
                </a:cubicBezTo>
                <a:lnTo>
                  <a:pt x="0" y="96324"/>
                </a:lnTo>
                <a:close/>
              </a:path>
            </a:pathLst>
          </a:custGeom>
          <a:solidFill>
            <a:srgbClr val="FFC000"/>
          </a:solidFill>
          <a:ln cap="flat" cmpd="sng" w="10775">
            <a:solidFill>
              <a:schemeClr val="lt1"/>
            </a:solidFill>
            <a:prstDash val="solid"/>
            <a:round/>
            <a:headEnd len="sm" w="sm" type="none"/>
            <a:tailEnd len="sm" w="sm" type="none"/>
          </a:ln>
        </p:spPr>
        <p:txBody>
          <a:bodyPr anchorCtr="0" anchor="ctr" bIns="35175" lIns="35175" spcFirstLastPara="1" rIns="35175" wrap="square" tIns="35175">
            <a:noAutofit/>
          </a:bodyPr>
          <a:lstStyle/>
          <a:p>
            <a:pPr indent="0" lvl="0" marL="0" marR="0" rtl="0" algn="ctr">
              <a:lnSpc>
                <a:spcPct val="90000"/>
              </a:lnSpc>
              <a:spcBef>
                <a:spcPts val="0"/>
              </a:spcBef>
              <a:spcAft>
                <a:spcPts val="0"/>
              </a:spcAft>
              <a:buClr>
                <a:srgbClr val="112025"/>
              </a:buClr>
              <a:buSzPts val="1100"/>
              <a:buFont typeface="Arial"/>
              <a:buNone/>
            </a:pPr>
            <a:r>
              <a:rPr b="1" lang="en-US" sz="1100">
                <a:solidFill>
                  <a:srgbClr val="112025"/>
                </a:solidFill>
                <a:latin typeface="Arial"/>
                <a:ea typeface="Arial"/>
                <a:cs typeface="Arial"/>
                <a:sym typeface="Arial"/>
              </a:rPr>
              <a:t>Quantification of the relationship</a:t>
            </a:r>
            <a:endParaRPr/>
          </a:p>
        </p:txBody>
      </p:sp>
      <p:sp>
        <p:nvSpPr>
          <p:cNvPr id="284" name="Google Shape;284;p14"/>
          <p:cNvSpPr/>
          <p:nvPr/>
        </p:nvSpPr>
        <p:spPr>
          <a:xfrm rot="-2829178">
            <a:off x="1199634" y="2559853"/>
            <a:ext cx="647456" cy="23378"/>
          </a:xfrm>
          <a:custGeom>
            <a:rect b="b" l="l" r="r" t="t"/>
            <a:pathLst>
              <a:path extrusionOk="0" h="23378" w="647456">
                <a:moveTo>
                  <a:pt x="0" y="11689"/>
                </a:moveTo>
                <a:lnTo>
                  <a:pt x="647456" y="11689"/>
                </a:lnTo>
              </a:path>
            </a:pathLst>
          </a:custGeom>
          <a:noFill/>
          <a:ln cap="flat" cmpd="sng" w="10775">
            <a:solidFill>
              <a:srgbClr val="162A30"/>
            </a:solidFill>
            <a:prstDash val="solid"/>
            <a:round/>
            <a:headEnd len="sm" w="sm" type="none"/>
            <a:tailEnd len="sm" w="sm" type="none"/>
          </a:ln>
        </p:spPr>
        <p:txBody>
          <a:bodyPr anchorCtr="0" anchor="ctr" bIns="0" lIns="320225" spcFirstLastPara="1" rIns="320225"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85" name="Google Shape;285;p14"/>
          <p:cNvSpPr/>
          <p:nvPr/>
        </p:nvSpPr>
        <p:spPr>
          <a:xfrm>
            <a:off x="1743511" y="2059007"/>
            <a:ext cx="1100746" cy="550373"/>
          </a:xfrm>
          <a:custGeom>
            <a:rect b="b" l="l" r="r" t="t"/>
            <a:pathLst>
              <a:path extrusionOk="0" h="550373" w="1100746">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23100" lIns="23100" spcFirstLastPara="1" rIns="23100" wrap="square" tIns="23100">
            <a:noAutofit/>
          </a:bodyPr>
          <a:lstStyle/>
          <a:p>
            <a:pPr indent="0" lvl="0" marL="0" marR="0" rtl="0" algn="ctr">
              <a:lnSpc>
                <a:spcPct val="90000"/>
              </a:lnSpc>
              <a:spcBef>
                <a:spcPts val="0"/>
              </a:spcBef>
              <a:spcAft>
                <a:spcPts val="0"/>
              </a:spcAft>
              <a:buClr>
                <a:schemeClr val="lt1"/>
              </a:buClr>
              <a:buSzPts val="1100"/>
              <a:buFont typeface="Arial"/>
              <a:buNone/>
            </a:pPr>
            <a:r>
              <a:rPr lang="en-US" sz="1100">
                <a:solidFill>
                  <a:schemeClr val="lt1"/>
                </a:solidFill>
                <a:latin typeface="Arial"/>
                <a:ea typeface="Arial"/>
                <a:cs typeface="Arial"/>
                <a:sym typeface="Arial"/>
              </a:rPr>
              <a:t>No</a:t>
            </a:r>
            <a:endParaRPr/>
          </a:p>
        </p:txBody>
      </p:sp>
      <p:sp>
        <p:nvSpPr>
          <p:cNvPr id="286" name="Google Shape;286;p14"/>
          <p:cNvSpPr/>
          <p:nvPr/>
        </p:nvSpPr>
        <p:spPr>
          <a:xfrm>
            <a:off x="2844258" y="2322505"/>
            <a:ext cx="440298" cy="23378"/>
          </a:xfrm>
          <a:custGeom>
            <a:rect b="b" l="l" r="r" t="t"/>
            <a:pathLst>
              <a:path extrusionOk="0" h="23378" w="440298">
                <a:moveTo>
                  <a:pt x="0" y="11689"/>
                </a:moveTo>
                <a:lnTo>
                  <a:pt x="440298" y="11689"/>
                </a:lnTo>
              </a:path>
            </a:pathLst>
          </a:custGeom>
          <a:noFill/>
          <a:ln cap="flat" cmpd="sng" w="10775">
            <a:solidFill>
              <a:srgbClr val="192F37"/>
            </a:solidFill>
            <a:prstDash val="solid"/>
            <a:round/>
            <a:headEnd len="sm" w="sm" type="none"/>
            <a:tailEnd len="sm" w="sm" type="none"/>
          </a:ln>
        </p:spPr>
        <p:txBody>
          <a:bodyPr anchorCtr="0" anchor="ctr" bIns="675" lIns="221825" spcFirstLastPara="1" rIns="221825" wrap="square" tIns="675">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87" name="Google Shape;287;p14"/>
          <p:cNvSpPr/>
          <p:nvPr/>
        </p:nvSpPr>
        <p:spPr>
          <a:xfrm>
            <a:off x="3284557" y="2059007"/>
            <a:ext cx="1100746" cy="550373"/>
          </a:xfrm>
          <a:custGeom>
            <a:rect b="b" l="l" r="r" t="t"/>
            <a:pathLst>
              <a:path extrusionOk="0" h="550373" w="1100746">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23725" lIns="23725" spcFirstLastPara="1" rIns="23725" wrap="square" tIns="237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Descriptive</a:t>
            </a:r>
            <a:endParaRPr/>
          </a:p>
        </p:txBody>
      </p:sp>
      <p:sp>
        <p:nvSpPr>
          <p:cNvPr id="288" name="Google Shape;288;p14"/>
          <p:cNvSpPr/>
          <p:nvPr/>
        </p:nvSpPr>
        <p:spPr>
          <a:xfrm rot="2829178">
            <a:off x="1199634" y="3034550"/>
            <a:ext cx="647456" cy="23378"/>
          </a:xfrm>
          <a:custGeom>
            <a:rect b="b" l="l" r="r" t="t"/>
            <a:pathLst>
              <a:path extrusionOk="0" h="23378" w="647456">
                <a:moveTo>
                  <a:pt x="0" y="11689"/>
                </a:moveTo>
                <a:lnTo>
                  <a:pt x="647456" y="11689"/>
                </a:lnTo>
              </a:path>
            </a:pathLst>
          </a:custGeom>
          <a:noFill/>
          <a:ln cap="flat" cmpd="sng" w="10775">
            <a:solidFill>
              <a:srgbClr val="162A30"/>
            </a:solidFill>
            <a:prstDash val="solid"/>
            <a:round/>
            <a:headEnd len="sm" w="sm" type="none"/>
            <a:tailEnd len="sm" w="sm" type="none"/>
          </a:ln>
        </p:spPr>
        <p:txBody>
          <a:bodyPr anchorCtr="0" anchor="ctr" bIns="0" lIns="320225" spcFirstLastPara="1" rIns="320225"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89" name="Google Shape;289;p14"/>
          <p:cNvSpPr/>
          <p:nvPr/>
        </p:nvSpPr>
        <p:spPr>
          <a:xfrm>
            <a:off x="1743511" y="3008402"/>
            <a:ext cx="1100746" cy="550373"/>
          </a:xfrm>
          <a:custGeom>
            <a:rect b="b" l="l" r="r" t="t"/>
            <a:pathLst>
              <a:path extrusionOk="0" h="550373" w="1100746">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23100" lIns="23100" spcFirstLastPara="1" rIns="23100" wrap="square" tIns="23100">
            <a:noAutofit/>
          </a:bodyPr>
          <a:lstStyle/>
          <a:p>
            <a:pPr indent="0" lvl="0" marL="0" marR="0" rtl="0" algn="ctr">
              <a:lnSpc>
                <a:spcPct val="90000"/>
              </a:lnSpc>
              <a:spcBef>
                <a:spcPts val="0"/>
              </a:spcBef>
              <a:spcAft>
                <a:spcPts val="0"/>
              </a:spcAft>
              <a:buClr>
                <a:schemeClr val="lt1"/>
              </a:buClr>
              <a:buSzPts val="1100"/>
              <a:buFont typeface="Arial"/>
              <a:buNone/>
            </a:pPr>
            <a:r>
              <a:rPr lang="en-US" sz="1100">
                <a:solidFill>
                  <a:schemeClr val="lt1"/>
                </a:solidFill>
                <a:latin typeface="Arial"/>
                <a:ea typeface="Arial"/>
                <a:cs typeface="Arial"/>
                <a:sym typeface="Arial"/>
              </a:rPr>
              <a:t>Yes</a:t>
            </a:r>
            <a:endParaRPr/>
          </a:p>
        </p:txBody>
      </p:sp>
      <p:sp>
        <p:nvSpPr>
          <p:cNvPr id="290" name="Google Shape;290;p14"/>
          <p:cNvSpPr/>
          <p:nvPr/>
        </p:nvSpPr>
        <p:spPr>
          <a:xfrm>
            <a:off x="2844258" y="3271899"/>
            <a:ext cx="440298" cy="23378"/>
          </a:xfrm>
          <a:custGeom>
            <a:rect b="b" l="l" r="r" t="t"/>
            <a:pathLst>
              <a:path extrusionOk="0" h="23378" w="440298">
                <a:moveTo>
                  <a:pt x="0" y="11689"/>
                </a:moveTo>
                <a:lnTo>
                  <a:pt x="440298" y="11689"/>
                </a:lnTo>
              </a:path>
            </a:pathLst>
          </a:custGeom>
          <a:noFill/>
          <a:ln cap="flat" cmpd="sng" w="10775">
            <a:solidFill>
              <a:srgbClr val="192F37"/>
            </a:solidFill>
            <a:prstDash val="solid"/>
            <a:round/>
            <a:headEnd len="sm" w="sm" type="none"/>
            <a:tailEnd len="sm" w="sm" type="none"/>
          </a:ln>
        </p:spPr>
        <p:txBody>
          <a:bodyPr anchorCtr="0" anchor="ctr" bIns="675" lIns="221825" spcFirstLastPara="1" rIns="221825" wrap="square" tIns="675">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91" name="Google Shape;291;p14"/>
          <p:cNvSpPr/>
          <p:nvPr/>
        </p:nvSpPr>
        <p:spPr>
          <a:xfrm>
            <a:off x="3284557" y="3008402"/>
            <a:ext cx="1100746" cy="550373"/>
          </a:xfrm>
          <a:custGeom>
            <a:rect b="b" l="l" r="r" t="t"/>
            <a:pathLst>
              <a:path extrusionOk="0" h="550373" w="1100746">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23725" lIns="23725" spcFirstLastPara="1" rIns="23725" wrap="square" tIns="237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Analytical</a:t>
            </a:r>
            <a:endParaRPr/>
          </a:p>
        </p:txBody>
      </p:sp>
      <p:sp>
        <p:nvSpPr>
          <p:cNvPr id="292" name="Google Shape;292;p14"/>
          <p:cNvSpPr/>
          <p:nvPr/>
        </p:nvSpPr>
        <p:spPr>
          <a:xfrm>
            <a:off x="4385304" y="3271899"/>
            <a:ext cx="440298" cy="23378"/>
          </a:xfrm>
          <a:custGeom>
            <a:rect b="b" l="l" r="r" t="t"/>
            <a:pathLst>
              <a:path extrusionOk="0" h="23378" w="440298">
                <a:moveTo>
                  <a:pt x="0" y="11689"/>
                </a:moveTo>
                <a:lnTo>
                  <a:pt x="440298" y="11689"/>
                </a:lnTo>
              </a:path>
            </a:pathLst>
          </a:custGeom>
          <a:noFill/>
          <a:ln cap="flat" cmpd="sng" w="10775">
            <a:solidFill>
              <a:srgbClr val="192F37"/>
            </a:solidFill>
            <a:prstDash val="solid"/>
            <a:round/>
            <a:headEnd len="sm" w="sm" type="none"/>
            <a:tailEnd len="sm" w="sm" type="none"/>
          </a:ln>
        </p:spPr>
        <p:txBody>
          <a:bodyPr anchorCtr="0" anchor="ctr" bIns="675" lIns="221825" spcFirstLastPara="1" rIns="221825" wrap="square" tIns="675">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93" name="Google Shape;293;p14"/>
          <p:cNvSpPr/>
          <p:nvPr/>
        </p:nvSpPr>
        <p:spPr>
          <a:xfrm>
            <a:off x="4825603" y="2794303"/>
            <a:ext cx="1100746" cy="978569"/>
          </a:xfrm>
          <a:custGeom>
            <a:rect b="b" l="l" r="r" t="t"/>
            <a:pathLst>
              <a:path extrusionOk="0" h="978569" w="1100746">
                <a:moveTo>
                  <a:pt x="0" y="97857"/>
                </a:moveTo>
                <a:cubicBezTo>
                  <a:pt x="0" y="43812"/>
                  <a:pt x="43812" y="0"/>
                  <a:pt x="97857" y="0"/>
                </a:cubicBezTo>
                <a:lnTo>
                  <a:pt x="1002889" y="0"/>
                </a:lnTo>
                <a:cubicBezTo>
                  <a:pt x="1056934" y="0"/>
                  <a:pt x="1100746" y="43812"/>
                  <a:pt x="1100746" y="97857"/>
                </a:cubicBezTo>
                <a:lnTo>
                  <a:pt x="1100746" y="880712"/>
                </a:lnTo>
                <a:cubicBezTo>
                  <a:pt x="1100746" y="934757"/>
                  <a:pt x="1056934" y="978569"/>
                  <a:pt x="1002889" y="978569"/>
                </a:cubicBezTo>
                <a:lnTo>
                  <a:pt x="97857" y="978569"/>
                </a:lnTo>
                <a:cubicBezTo>
                  <a:pt x="43812" y="978569"/>
                  <a:pt x="0" y="934757"/>
                  <a:pt x="0" y="880712"/>
                </a:cubicBezTo>
                <a:lnTo>
                  <a:pt x="0" y="97857"/>
                </a:lnTo>
                <a:close/>
              </a:path>
            </a:pathLst>
          </a:custGeom>
          <a:solidFill>
            <a:schemeClr val="accent2"/>
          </a:solidFill>
          <a:ln cap="flat" cmpd="sng" w="10775">
            <a:solidFill>
              <a:schemeClr val="lt1"/>
            </a:solidFill>
            <a:prstDash val="solid"/>
            <a:round/>
            <a:headEnd len="sm" w="sm" type="none"/>
            <a:tailEnd len="sm" w="sm" type="none"/>
          </a:ln>
        </p:spPr>
        <p:txBody>
          <a:bodyPr anchorCtr="0" anchor="ctr" bIns="35625" lIns="35625" spcFirstLastPara="1" rIns="35625" wrap="square" tIns="35625">
            <a:noAutofit/>
          </a:bodyPr>
          <a:lstStyle/>
          <a:p>
            <a:pPr indent="0" lvl="0" marL="0" marR="0" rtl="0" algn="ctr">
              <a:lnSpc>
                <a:spcPct val="90000"/>
              </a:lnSpc>
              <a:spcBef>
                <a:spcPts val="0"/>
              </a:spcBef>
              <a:spcAft>
                <a:spcPts val="0"/>
              </a:spcAft>
              <a:buClr>
                <a:srgbClr val="112025"/>
              </a:buClr>
              <a:buSzPts val="1100"/>
              <a:buFont typeface="Arial"/>
              <a:buNone/>
            </a:pPr>
            <a:r>
              <a:rPr b="1" lang="en-US" sz="1100">
                <a:solidFill>
                  <a:srgbClr val="112025"/>
                </a:solidFill>
                <a:latin typeface="Arial"/>
                <a:ea typeface="Arial"/>
                <a:cs typeface="Arial"/>
                <a:sym typeface="Arial"/>
              </a:rPr>
              <a:t>Assignment of the Exposure by Researcher</a:t>
            </a:r>
            <a:endParaRPr/>
          </a:p>
        </p:txBody>
      </p:sp>
      <p:sp>
        <p:nvSpPr>
          <p:cNvPr id="294" name="Google Shape;294;p14"/>
          <p:cNvSpPr/>
          <p:nvPr/>
        </p:nvSpPr>
        <p:spPr>
          <a:xfrm rot="-2142401">
            <a:off x="5875384" y="3113666"/>
            <a:ext cx="542229" cy="23378"/>
          </a:xfrm>
          <a:custGeom>
            <a:rect b="b" l="l" r="r" t="t"/>
            <a:pathLst>
              <a:path extrusionOk="0" h="23378" w="542229">
                <a:moveTo>
                  <a:pt x="0" y="11689"/>
                </a:moveTo>
                <a:lnTo>
                  <a:pt x="542229" y="11689"/>
                </a:lnTo>
              </a:path>
            </a:pathLst>
          </a:custGeom>
          <a:noFill/>
          <a:ln cap="flat" cmpd="sng" w="10775">
            <a:solidFill>
              <a:srgbClr val="192F37"/>
            </a:solidFill>
            <a:prstDash val="solid"/>
            <a:round/>
            <a:headEnd len="sm" w="sm" type="none"/>
            <a:tailEnd len="sm" w="sm" type="none"/>
          </a:ln>
        </p:spPr>
        <p:txBody>
          <a:bodyPr anchorCtr="0" anchor="ctr" bIns="0" lIns="270250" spcFirstLastPara="1" rIns="27025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95" name="Google Shape;295;p14"/>
          <p:cNvSpPr/>
          <p:nvPr/>
        </p:nvSpPr>
        <p:spPr>
          <a:xfrm>
            <a:off x="6366649" y="2691937"/>
            <a:ext cx="1100746" cy="550373"/>
          </a:xfrm>
          <a:custGeom>
            <a:rect b="b" l="l" r="r" t="t"/>
            <a:pathLst>
              <a:path extrusionOk="0" h="550373" w="1100746">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23100" lIns="23100" spcFirstLastPara="1" rIns="23100" wrap="square" tIns="23100">
            <a:noAutofit/>
          </a:bodyPr>
          <a:lstStyle/>
          <a:p>
            <a:pPr indent="0" lvl="0" marL="0" marR="0" rtl="0" algn="ctr">
              <a:lnSpc>
                <a:spcPct val="90000"/>
              </a:lnSpc>
              <a:spcBef>
                <a:spcPts val="0"/>
              </a:spcBef>
              <a:spcAft>
                <a:spcPts val="0"/>
              </a:spcAft>
              <a:buClr>
                <a:schemeClr val="lt1"/>
              </a:buClr>
              <a:buSzPts val="1100"/>
              <a:buFont typeface="Arial"/>
              <a:buNone/>
            </a:pPr>
            <a:r>
              <a:rPr lang="en-US" sz="1100">
                <a:solidFill>
                  <a:schemeClr val="lt1"/>
                </a:solidFill>
                <a:latin typeface="Arial"/>
                <a:ea typeface="Arial"/>
                <a:cs typeface="Arial"/>
                <a:sym typeface="Arial"/>
              </a:rPr>
              <a:t>Yes</a:t>
            </a:r>
            <a:endParaRPr/>
          </a:p>
        </p:txBody>
      </p:sp>
      <p:sp>
        <p:nvSpPr>
          <p:cNvPr id="296" name="Google Shape;296;p14"/>
          <p:cNvSpPr/>
          <p:nvPr/>
        </p:nvSpPr>
        <p:spPr>
          <a:xfrm>
            <a:off x="7467396" y="2955434"/>
            <a:ext cx="440298" cy="23378"/>
          </a:xfrm>
          <a:custGeom>
            <a:rect b="b" l="l" r="r" t="t"/>
            <a:pathLst>
              <a:path extrusionOk="0" h="23378" w="440298">
                <a:moveTo>
                  <a:pt x="0" y="11689"/>
                </a:moveTo>
                <a:lnTo>
                  <a:pt x="440298" y="11689"/>
                </a:lnTo>
              </a:path>
            </a:pathLst>
          </a:custGeom>
          <a:noFill/>
          <a:ln cap="flat" cmpd="sng" w="10775">
            <a:solidFill>
              <a:srgbClr val="192F37"/>
            </a:solidFill>
            <a:prstDash val="solid"/>
            <a:round/>
            <a:headEnd len="sm" w="sm" type="none"/>
            <a:tailEnd len="sm" w="sm" type="none"/>
          </a:ln>
        </p:spPr>
        <p:txBody>
          <a:bodyPr anchorCtr="0" anchor="ctr" bIns="675" lIns="221825" spcFirstLastPara="1" rIns="221825" wrap="square" tIns="675">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97" name="Google Shape;297;p14"/>
          <p:cNvSpPr/>
          <p:nvPr/>
        </p:nvSpPr>
        <p:spPr>
          <a:xfrm>
            <a:off x="7907694" y="2691937"/>
            <a:ext cx="1100746" cy="550373"/>
          </a:xfrm>
          <a:custGeom>
            <a:rect b="b" l="l" r="r" t="t"/>
            <a:pathLst>
              <a:path extrusionOk="0" h="550373" w="1100746">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23100" lIns="23100" spcFirstLastPara="1" rIns="23100" wrap="square" tIns="23100">
            <a:noAutofit/>
          </a:bodyPr>
          <a:lstStyle/>
          <a:p>
            <a:pPr indent="0" lvl="0" marL="0" marR="0" rtl="0" algn="ctr">
              <a:lnSpc>
                <a:spcPct val="90000"/>
              </a:lnSpc>
              <a:spcBef>
                <a:spcPts val="0"/>
              </a:spcBef>
              <a:spcAft>
                <a:spcPts val="0"/>
              </a:spcAft>
              <a:buClr>
                <a:schemeClr val="lt1"/>
              </a:buClr>
              <a:buSzPts val="1100"/>
              <a:buFont typeface="Arial"/>
              <a:buNone/>
            </a:pPr>
            <a:r>
              <a:rPr b="1" lang="en-US" sz="1100">
                <a:solidFill>
                  <a:schemeClr val="lt1"/>
                </a:solidFill>
                <a:latin typeface="Arial"/>
                <a:ea typeface="Arial"/>
                <a:cs typeface="Arial"/>
                <a:sym typeface="Arial"/>
              </a:rPr>
              <a:t>Experimental (RCT)</a:t>
            </a:r>
            <a:endParaRPr/>
          </a:p>
        </p:txBody>
      </p:sp>
      <p:sp>
        <p:nvSpPr>
          <p:cNvPr id="298" name="Google Shape;298;p14"/>
          <p:cNvSpPr/>
          <p:nvPr/>
        </p:nvSpPr>
        <p:spPr>
          <a:xfrm rot="2142401">
            <a:off x="5875384" y="3430131"/>
            <a:ext cx="542229" cy="23378"/>
          </a:xfrm>
          <a:custGeom>
            <a:rect b="b" l="l" r="r" t="t"/>
            <a:pathLst>
              <a:path extrusionOk="0" h="23378" w="542229">
                <a:moveTo>
                  <a:pt x="0" y="11689"/>
                </a:moveTo>
                <a:lnTo>
                  <a:pt x="542229" y="11689"/>
                </a:lnTo>
              </a:path>
            </a:pathLst>
          </a:custGeom>
          <a:noFill/>
          <a:ln cap="flat" cmpd="sng" w="10775">
            <a:solidFill>
              <a:srgbClr val="192F37"/>
            </a:solidFill>
            <a:prstDash val="solid"/>
            <a:round/>
            <a:headEnd len="sm" w="sm" type="none"/>
            <a:tailEnd len="sm" w="sm" type="none"/>
          </a:ln>
        </p:spPr>
        <p:txBody>
          <a:bodyPr anchorCtr="0" anchor="ctr" bIns="0" lIns="270250" spcFirstLastPara="1" rIns="27025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99" name="Google Shape;299;p14"/>
          <p:cNvSpPr/>
          <p:nvPr/>
        </p:nvSpPr>
        <p:spPr>
          <a:xfrm>
            <a:off x="6366649" y="3324866"/>
            <a:ext cx="1100746" cy="550373"/>
          </a:xfrm>
          <a:custGeom>
            <a:rect b="b" l="l" r="r" t="t"/>
            <a:pathLst>
              <a:path extrusionOk="0" h="550373" w="1100746">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23100" lIns="23100" spcFirstLastPara="1" rIns="23100" wrap="square" tIns="23100">
            <a:noAutofit/>
          </a:bodyPr>
          <a:lstStyle/>
          <a:p>
            <a:pPr indent="0" lvl="0" marL="0" marR="0" rtl="0" algn="ctr">
              <a:lnSpc>
                <a:spcPct val="90000"/>
              </a:lnSpc>
              <a:spcBef>
                <a:spcPts val="0"/>
              </a:spcBef>
              <a:spcAft>
                <a:spcPts val="0"/>
              </a:spcAft>
              <a:buClr>
                <a:schemeClr val="lt1"/>
              </a:buClr>
              <a:buSzPts val="1100"/>
              <a:buFont typeface="Arial"/>
              <a:buNone/>
            </a:pPr>
            <a:r>
              <a:rPr lang="en-US" sz="1100">
                <a:solidFill>
                  <a:schemeClr val="lt1"/>
                </a:solidFill>
                <a:latin typeface="Arial"/>
                <a:ea typeface="Arial"/>
                <a:cs typeface="Arial"/>
                <a:sym typeface="Arial"/>
              </a:rPr>
              <a:t>No</a:t>
            </a:r>
            <a:endParaRPr/>
          </a:p>
        </p:txBody>
      </p:sp>
      <p:sp>
        <p:nvSpPr>
          <p:cNvPr id="300" name="Google Shape;300;p14"/>
          <p:cNvSpPr/>
          <p:nvPr/>
        </p:nvSpPr>
        <p:spPr>
          <a:xfrm>
            <a:off x="7467396" y="3588364"/>
            <a:ext cx="440298" cy="23378"/>
          </a:xfrm>
          <a:custGeom>
            <a:rect b="b" l="l" r="r" t="t"/>
            <a:pathLst>
              <a:path extrusionOk="0" h="23378" w="440298">
                <a:moveTo>
                  <a:pt x="0" y="11689"/>
                </a:moveTo>
                <a:lnTo>
                  <a:pt x="440298" y="11689"/>
                </a:lnTo>
              </a:path>
            </a:pathLst>
          </a:custGeom>
          <a:noFill/>
          <a:ln cap="flat" cmpd="sng" w="10775">
            <a:solidFill>
              <a:srgbClr val="192F37"/>
            </a:solidFill>
            <a:prstDash val="solid"/>
            <a:round/>
            <a:headEnd len="sm" w="sm" type="none"/>
            <a:tailEnd len="sm" w="sm" type="none"/>
          </a:ln>
        </p:spPr>
        <p:txBody>
          <a:bodyPr anchorCtr="0" anchor="ctr" bIns="675" lIns="221825" spcFirstLastPara="1" rIns="221825" wrap="square" tIns="675">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301" name="Google Shape;301;p14"/>
          <p:cNvSpPr/>
          <p:nvPr/>
        </p:nvSpPr>
        <p:spPr>
          <a:xfrm>
            <a:off x="7907694" y="3324866"/>
            <a:ext cx="1100746" cy="550373"/>
          </a:xfrm>
          <a:custGeom>
            <a:rect b="b" l="l" r="r" t="t"/>
            <a:pathLst>
              <a:path extrusionOk="0" h="550373" w="1100746">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23100" lIns="23100" spcFirstLastPara="1" rIns="23100" wrap="square" tIns="23100">
            <a:noAutofit/>
          </a:bodyPr>
          <a:lstStyle/>
          <a:p>
            <a:pPr indent="0" lvl="0" marL="0" marR="0" rtl="0" algn="ctr">
              <a:lnSpc>
                <a:spcPct val="90000"/>
              </a:lnSpc>
              <a:spcBef>
                <a:spcPts val="0"/>
              </a:spcBef>
              <a:spcAft>
                <a:spcPts val="0"/>
              </a:spcAft>
              <a:buClr>
                <a:schemeClr val="lt1"/>
              </a:buClr>
              <a:buSzPts val="1100"/>
              <a:buFont typeface="Arial"/>
              <a:buNone/>
            </a:pPr>
            <a:r>
              <a:rPr b="1" lang="en-US" sz="1100">
                <a:solidFill>
                  <a:schemeClr val="lt1"/>
                </a:solidFill>
                <a:latin typeface="Arial"/>
                <a:ea typeface="Arial"/>
                <a:cs typeface="Arial"/>
                <a:sym typeface="Arial"/>
              </a:rPr>
              <a:t>Observational</a:t>
            </a:r>
            <a:endParaRPr/>
          </a:p>
        </p:txBody>
      </p:sp>
      <p:sp>
        <p:nvSpPr>
          <p:cNvPr id="302" name="Google Shape;302;p14"/>
          <p:cNvSpPr txBox="1"/>
          <p:nvPr/>
        </p:nvSpPr>
        <p:spPr>
          <a:xfrm>
            <a:off x="696951" y="292692"/>
            <a:ext cx="7817004" cy="142026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Two </a:t>
            </a:r>
            <a:r>
              <a:rPr b="1" lang="en-US" sz="2000" u="sng">
                <a:solidFill>
                  <a:schemeClr val="dk1"/>
                </a:solidFill>
                <a:latin typeface="Arial"/>
                <a:ea typeface="Arial"/>
                <a:cs typeface="Arial"/>
                <a:sym typeface="Arial"/>
              </a:rPr>
              <a:t>IMPORTANT DISTINCTIVE Factors </a:t>
            </a:r>
            <a:r>
              <a:rPr lang="en-US" sz="2000">
                <a:solidFill>
                  <a:schemeClr val="dk1"/>
                </a:solidFill>
                <a:latin typeface="Arial"/>
                <a:ea typeface="Arial"/>
                <a:cs typeface="Arial"/>
                <a:sym typeface="Arial"/>
              </a:rPr>
              <a:t>in Study Designs:</a:t>
            </a:r>
            <a:endParaRPr/>
          </a:p>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1- </a:t>
            </a:r>
            <a:r>
              <a:rPr lang="en-US" sz="2000">
                <a:solidFill>
                  <a:srgbClr val="FF0000"/>
                </a:solidFill>
                <a:latin typeface="Arial"/>
                <a:ea typeface="Arial"/>
                <a:cs typeface="Arial"/>
                <a:sym typeface="Arial"/>
              </a:rPr>
              <a:t>Quantification of Relationship</a:t>
            </a:r>
            <a:r>
              <a:rPr lang="en-US" sz="2000">
                <a:solidFill>
                  <a:schemeClr val="dk1"/>
                </a:solidFill>
                <a:latin typeface="Arial"/>
                <a:ea typeface="Arial"/>
                <a:cs typeface="Arial"/>
                <a:sym typeface="Arial"/>
              </a:rPr>
              <a:t> between Exposure and Outcome</a:t>
            </a:r>
            <a:endParaRPr/>
          </a:p>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2- </a:t>
            </a:r>
            <a:r>
              <a:rPr lang="en-US" sz="2000">
                <a:solidFill>
                  <a:srgbClr val="FF0000"/>
                </a:solidFill>
                <a:latin typeface="Arial"/>
                <a:ea typeface="Arial"/>
                <a:cs typeface="Arial"/>
                <a:sym typeface="Arial"/>
              </a:rPr>
              <a:t>Researcher Assignment</a:t>
            </a:r>
            <a:r>
              <a:rPr lang="en-US" sz="2000">
                <a:solidFill>
                  <a:schemeClr val="dk1"/>
                </a:solidFill>
                <a:latin typeface="Arial"/>
                <a:ea typeface="Arial"/>
                <a:cs typeface="Arial"/>
                <a:sym typeface="Arial"/>
              </a:rPr>
              <a:t> (Manipulation) </a:t>
            </a:r>
            <a:r>
              <a:rPr lang="en-US" sz="2000">
                <a:solidFill>
                  <a:srgbClr val="FF0000"/>
                </a:solidFill>
                <a:latin typeface="Arial"/>
                <a:ea typeface="Arial"/>
                <a:cs typeface="Arial"/>
                <a:sym typeface="Arial"/>
              </a:rPr>
              <a:t>of Exposure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15"/>
          <p:cNvSpPr txBox="1"/>
          <p:nvPr>
            <p:ph idx="1" type="body"/>
          </p:nvPr>
        </p:nvSpPr>
        <p:spPr>
          <a:xfrm>
            <a:off x="1230325" y="1167642"/>
            <a:ext cx="1270492" cy="235232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3800"/>
              <a:buNone/>
            </a:pPr>
            <a:r>
              <a:rPr lang="en-US"/>
              <a:t>3</a:t>
            </a:r>
            <a:endParaRPr/>
          </a:p>
        </p:txBody>
      </p:sp>
      <p:sp>
        <p:nvSpPr>
          <p:cNvPr id="308" name="Google Shape;308;p15"/>
          <p:cNvSpPr txBox="1"/>
          <p:nvPr>
            <p:ph idx="2" type="body"/>
          </p:nvPr>
        </p:nvSpPr>
        <p:spPr>
          <a:xfrm>
            <a:off x="2129934" y="1736587"/>
            <a:ext cx="6528291" cy="1347788"/>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3200"/>
              <a:buNone/>
            </a:pPr>
            <a:r>
              <a:rPr lang="en-US" sz="3200">
                <a:solidFill>
                  <a:srgbClr val="303030"/>
                </a:solidFill>
                <a:latin typeface="Arial"/>
                <a:ea typeface="Arial"/>
                <a:cs typeface="Arial"/>
                <a:sym typeface="Arial"/>
              </a:rPr>
              <a:t>Types of Studies: Uses, Comparisons and Examples</a:t>
            </a:r>
            <a:endParaRPr sz="2400">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graphicFrame>
        <p:nvGraphicFramePr>
          <p:cNvPr id="314" name="Google Shape;314;p16"/>
          <p:cNvGraphicFramePr/>
          <p:nvPr/>
        </p:nvGraphicFramePr>
        <p:xfrm>
          <a:off x="89210" y="28429"/>
          <a:ext cx="3000000" cy="3000000"/>
        </p:xfrm>
        <a:graphic>
          <a:graphicData uri="http://schemas.openxmlformats.org/drawingml/2006/table">
            <a:tbl>
              <a:tblPr bandRow="1" firstRow="1">
                <a:noFill/>
                <a:tableStyleId>{5204886F-6BBE-40B2-BCC4-0FB5E461747A}</a:tableStyleId>
              </a:tblPr>
              <a:tblGrid>
                <a:gridCol w="986200"/>
                <a:gridCol w="2125100"/>
                <a:gridCol w="2148125"/>
                <a:gridCol w="1927800"/>
                <a:gridCol w="1789475"/>
              </a:tblGrid>
              <a:tr h="270100">
                <a:tc>
                  <a:txBody>
                    <a:bodyPr/>
                    <a:lstStyle/>
                    <a:p>
                      <a:pPr indent="0" lvl="0" marL="0" marR="0" rtl="0" algn="l">
                        <a:spcBef>
                          <a:spcPts val="0"/>
                        </a:spcBef>
                        <a:spcAft>
                          <a:spcPts val="0"/>
                        </a:spcAft>
                        <a:buNone/>
                      </a:pPr>
                      <a:r>
                        <a:t/>
                      </a:r>
                      <a:endParaRPr sz="1050"/>
                    </a:p>
                  </a:txBody>
                  <a:tcPr marT="45725" marB="45725" marR="91450" marL="91450"/>
                </a:tc>
                <a:tc gridSpan="4">
                  <a:txBody>
                    <a:bodyPr/>
                    <a:lstStyle/>
                    <a:p>
                      <a:pPr indent="0" lvl="0" marL="0" marR="0" rtl="0" algn="ctr">
                        <a:spcBef>
                          <a:spcPts val="0"/>
                        </a:spcBef>
                        <a:spcAft>
                          <a:spcPts val="0"/>
                        </a:spcAft>
                        <a:buNone/>
                      </a:pPr>
                      <a:r>
                        <a:rPr lang="en-US" sz="1200"/>
                        <a:t>Descriptive Studies</a:t>
                      </a:r>
                      <a:endParaRPr/>
                    </a:p>
                  </a:txBody>
                  <a:tcPr marT="45725" marB="45725" marR="91450" marL="91450"/>
                </a:tc>
                <a:tc hMerge="1"/>
                <a:tc hMerge="1"/>
                <a:tc hMerge="1"/>
              </a:tr>
              <a:tr h="405150">
                <a:tc>
                  <a:txBody>
                    <a:bodyPr/>
                    <a:lstStyle/>
                    <a:p>
                      <a:pPr indent="0" lvl="0" marL="0" marR="0" rtl="0" algn="l">
                        <a:lnSpc>
                          <a:spcPct val="100000"/>
                        </a:lnSpc>
                        <a:spcBef>
                          <a:spcPts val="0"/>
                        </a:spcBef>
                        <a:spcAft>
                          <a:spcPts val="0"/>
                        </a:spcAft>
                        <a:buClr>
                          <a:schemeClr val="dk1"/>
                        </a:buClr>
                        <a:buSzPts val="1050"/>
                        <a:buFont typeface="Arial"/>
                        <a:buNone/>
                      </a:pPr>
                      <a:r>
                        <a:rPr b="1" lang="en-US" sz="1050"/>
                        <a:t>Study Design</a:t>
                      </a:r>
                      <a:endParaRPr/>
                    </a:p>
                  </a:txBody>
                  <a:tcPr marT="45725" marB="45725" marR="91450" marL="91450">
                    <a:solidFill>
                      <a:schemeClr val="accent3"/>
                    </a:solidFill>
                  </a:tcPr>
                </a:tc>
                <a:tc>
                  <a:txBody>
                    <a:bodyPr/>
                    <a:lstStyle/>
                    <a:p>
                      <a:pPr indent="0" lvl="0" marL="0" marR="0" rtl="0" algn="l">
                        <a:lnSpc>
                          <a:spcPct val="100000"/>
                        </a:lnSpc>
                        <a:spcBef>
                          <a:spcPts val="0"/>
                        </a:spcBef>
                        <a:spcAft>
                          <a:spcPts val="0"/>
                        </a:spcAft>
                        <a:buClr>
                          <a:schemeClr val="dk1"/>
                        </a:buClr>
                        <a:buSzPts val="1050"/>
                        <a:buFont typeface="Arial"/>
                        <a:buNone/>
                      </a:pPr>
                      <a:r>
                        <a:rPr b="1" lang="en-US" sz="1050"/>
                        <a:t>Case Report</a:t>
                      </a:r>
                      <a:endParaRPr/>
                    </a:p>
                    <a:p>
                      <a:pPr indent="0" lvl="0" marL="0" marR="0" rtl="0" algn="l">
                        <a:spcBef>
                          <a:spcPts val="0"/>
                        </a:spcBef>
                        <a:spcAft>
                          <a:spcPts val="0"/>
                        </a:spcAft>
                        <a:buNone/>
                      </a:pPr>
                      <a:r>
                        <a:t/>
                      </a:r>
                      <a:endParaRPr b="1" sz="1050"/>
                    </a:p>
                  </a:txBody>
                  <a:tcPr marT="45725" marB="45725" marR="91450" marL="91450"/>
                </a:tc>
                <a:tc>
                  <a:txBody>
                    <a:bodyPr/>
                    <a:lstStyle/>
                    <a:p>
                      <a:pPr indent="0" lvl="0" marL="0" marR="0" rtl="0" algn="l">
                        <a:spcBef>
                          <a:spcPts val="0"/>
                        </a:spcBef>
                        <a:spcAft>
                          <a:spcPts val="0"/>
                        </a:spcAft>
                        <a:buNone/>
                      </a:pPr>
                      <a:r>
                        <a:rPr b="1" lang="en-US" sz="1050"/>
                        <a:t>Case-Series</a:t>
                      </a:r>
                      <a:endParaRPr sz="1050"/>
                    </a:p>
                  </a:txBody>
                  <a:tcPr marT="45725" marB="45725" marR="91450" marL="91450"/>
                </a:tc>
                <a:tc>
                  <a:txBody>
                    <a:bodyPr/>
                    <a:lstStyle/>
                    <a:p>
                      <a:pPr indent="0" lvl="0" marL="0" marR="0" rtl="0" algn="l">
                        <a:spcBef>
                          <a:spcPts val="0"/>
                        </a:spcBef>
                        <a:spcAft>
                          <a:spcPts val="0"/>
                        </a:spcAft>
                        <a:buNone/>
                      </a:pPr>
                      <a:r>
                        <a:rPr b="1" lang="en-US" sz="1050"/>
                        <a:t>Cross-Sectional (Survey)</a:t>
                      </a:r>
                      <a:endParaRPr sz="1050"/>
                    </a:p>
                  </a:txBody>
                  <a:tcPr marT="45725" marB="45725" marR="91450" marL="91450"/>
                </a:tc>
                <a:tc>
                  <a:txBody>
                    <a:bodyPr/>
                    <a:lstStyle/>
                    <a:p>
                      <a:pPr indent="0" lvl="0" marL="0" marR="0" rtl="0" algn="l">
                        <a:spcBef>
                          <a:spcPts val="0"/>
                        </a:spcBef>
                        <a:spcAft>
                          <a:spcPts val="0"/>
                        </a:spcAft>
                        <a:buNone/>
                      </a:pPr>
                      <a:r>
                        <a:rPr b="1" lang="en-US" sz="1050"/>
                        <a:t>Qualitative</a:t>
                      </a:r>
                      <a:endParaRPr sz="1050"/>
                    </a:p>
                  </a:txBody>
                  <a:tcPr marT="45725" marB="45725" marR="91450" marL="91450"/>
                </a:tc>
              </a:tr>
              <a:tr h="1035400">
                <a:tc>
                  <a:txBody>
                    <a:bodyPr/>
                    <a:lstStyle/>
                    <a:p>
                      <a:pPr indent="0" lvl="0" marL="0" marR="0" rtl="0" algn="l">
                        <a:spcBef>
                          <a:spcPts val="0"/>
                        </a:spcBef>
                        <a:spcAft>
                          <a:spcPts val="0"/>
                        </a:spcAft>
                        <a:buNone/>
                      </a:pPr>
                      <a:r>
                        <a:rPr b="1" lang="en-US" sz="1050"/>
                        <a:t>Study Population</a:t>
                      </a:r>
                      <a:endParaRPr/>
                    </a:p>
                  </a:txBody>
                  <a:tcPr marT="45725" marB="45725" marR="91450" marL="91450">
                    <a:solidFill>
                      <a:schemeClr val="accent3"/>
                    </a:solidFill>
                  </a:tcPr>
                </a:tc>
                <a:tc>
                  <a:txBody>
                    <a:bodyPr/>
                    <a:lstStyle/>
                    <a:p>
                      <a:pPr indent="0" lvl="0" marL="0" marR="0" rtl="0" algn="l">
                        <a:spcBef>
                          <a:spcPts val="0"/>
                        </a:spcBef>
                        <a:spcAft>
                          <a:spcPts val="0"/>
                        </a:spcAft>
                        <a:buNone/>
                      </a:pPr>
                      <a:r>
                        <a:rPr lang="en-US" sz="1050"/>
                        <a:t>Single case</a:t>
                      </a:r>
                      <a:endParaRPr/>
                    </a:p>
                  </a:txBody>
                  <a:tcPr marT="45725" marB="45725" marR="91450" marL="91450"/>
                </a:tc>
                <a:tc>
                  <a:txBody>
                    <a:bodyPr/>
                    <a:lstStyle/>
                    <a:p>
                      <a:pPr indent="0" lvl="0" marL="0" marR="0" rtl="0" algn="l">
                        <a:spcBef>
                          <a:spcPts val="0"/>
                        </a:spcBef>
                        <a:spcAft>
                          <a:spcPts val="0"/>
                        </a:spcAft>
                        <a:buNone/>
                      </a:pPr>
                      <a:r>
                        <a:rPr lang="en-US" sz="1050"/>
                        <a:t>Collection of similar cases</a:t>
                      </a:r>
                      <a:endParaRPr/>
                    </a:p>
                  </a:txBody>
                  <a:tcPr marT="45725" marB="45725" marR="91450" marL="91450"/>
                </a:tc>
                <a:tc>
                  <a:txBody>
                    <a:bodyPr/>
                    <a:lstStyle/>
                    <a:p>
                      <a:pPr indent="0" lvl="0" marL="0" marR="0" rtl="0" algn="l">
                        <a:spcBef>
                          <a:spcPts val="0"/>
                        </a:spcBef>
                        <a:spcAft>
                          <a:spcPts val="0"/>
                        </a:spcAft>
                        <a:buNone/>
                      </a:pPr>
                      <a:r>
                        <a:rPr lang="en-US" sz="1050"/>
                        <a:t>Single sample from larger population – No comparison</a:t>
                      </a:r>
                      <a:endParaRPr/>
                    </a:p>
                  </a:txBody>
                  <a:tcPr marT="45725" marB="45725" marR="91450" marL="91450"/>
                </a:tc>
                <a:tc>
                  <a:txBody>
                    <a:bodyPr/>
                    <a:lstStyle/>
                    <a:p>
                      <a:pPr indent="0" lvl="0" marL="0" marR="0" rtl="0" algn="l">
                        <a:lnSpc>
                          <a:spcPct val="100000"/>
                        </a:lnSpc>
                        <a:spcBef>
                          <a:spcPts val="0"/>
                        </a:spcBef>
                        <a:spcAft>
                          <a:spcPts val="0"/>
                        </a:spcAft>
                        <a:buClr>
                          <a:srgbClr val="112025"/>
                        </a:buClr>
                        <a:buSzPts val="1050"/>
                        <a:buFont typeface="Arial"/>
                        <a:buNone/>
                      </a:pPr>
                      <a:r>
                        <a:rPr lang="en-US" sz="1050">
                          <a:solidFill>
                            <a:srgbClr val="112025"/>
                          </a:solidFill>
                        </a:rPr>
                        <a:t>Process of naturalistic inquiry that seeks in-depth understanding of  phenomena within their natural setting (Individual, societies, languages)</a:t>
                      </a:r>
                      <a:endParaRPr/>
                    </a:p>
                  </a:txBody>
                  <a:tcPr marT="45725" marB="45725" marR="91450" marL="91450"/>
                </a:tc>
              </a:tr>
              <a:tr h="1508075">
                <a:tc>
                  <a:txBody>
                    <a:bodyPr/>
                    <a:lstStyle/>
                    <a:p>
                      <a:pPr indent="0" lvl="0" marL="0" marR="0" rtl="0" algn="l">
                        <a:lnSpc>
                          <a:spcPct val="100000"/>
                        </a:lnSpc>
                        <a:spcBef>
                          <a:spcPts val="0"/>
                        </a:spcBef>
                        <a:spcAft>
                          <a:spcPts val="0"/>
                        </a:spcAft>
                        <a:buClr>
                          <a:srgbClr val="414141"/>
                        </a:buClr>
                        <a:buSzPts val="1050"/>
                        <a:buFont typeface="Arial"/>
                        <a:buNone/>
                      </a:pPr>
                      <a:r>
                        <a:rPr b="1" i="0" lang="en-US" sz="1050" u="none" cap="none" strike="noStrike">
                          <a:solidFill>
                            <a:srgbClr val="414141"/>
                          </a:solidFill>
                          <a:latin typeface="Arial"/>
                          <a:ea typeface="Arial"/>
                          <a:cs typeface="Arial"/>
                          <a:sym typeface="Arial"/>
                        </a:rPr>
                        <a:t>Primary Use</a:t>
                      </a:r>
                      <a:endParaRPr/>
                    </a:p>
                    <a:p>
                      <a:pPr indent="0" lvl="0" marL="0" marR="0" rtl="0" algn="l">
                        <a:spcBef>
                          <a:spcPts val="0"/>
                        </a:spcBef>
                        <a:spcAft>
                          <a:spcPts val="0"/>
                        </a:spcAft>
                        <a:buNone/>
                      </a:pPr>
                      <a:r>
                        <a:t/>
                      </a:r>
                      <a:endParaRPr b="1" sz="1050"/>
                    </a:p>
                  </a:txBody>
                  <a:tcPr marT="45725" marB="45725" marR="91450" marL="91450">
                    <a:solidFill>
                      <a:schemeClr val="accent3"/>
                    </a:solidFill>
                  </a:tcPr>
                </a:tc>
                <a:tc>
                  <a:txBody>
                    <a:bodyPr/>
                    <a:lstStyle/>
                    <a:p>
                      <a:pPr indent="-171450" lvl="0" marL="171450" marR="0" rtl="0" algn="l">
                        <a:spcBef>
                          <a:spcPts val="0"/>
                        </a:spcBef>
                        <a:spcAft>
                          <a:spcPts val="0"/>
                        </a:spcAft>
                        <a:buClr>
                          <a:schemeClr val="dk1"/>
                        </a:buClr>
                        <a:buSzPts val="1050"/>
                        <a:buFont typeface="Arial"/>
                        <a:buChar char="•"/>
                      </a:pPr>
                      <a:r>
                        <a:rPr lang="en-US" sz="1050" u="none"/>
                        <a:t>Detailed report of the symptoms, signs, diagnosis, treatment, and follow-up of an </a:t>
                      </a:r>
                      <a:r>
                        <a:rPr lang="en-US" sz="1050" u="sng"/>
                        <a:t>individual patient</a:t>
                      </a:r>
                      <a:r>
                        <a:rPr lang="en-US" sz="1050" u="none"/>
                        <a:t>.</a:t>
                      </a:r>
                      <a:endParaRPr/>
                    </a:p>
                    <a:p>
                      <a:pPr indent="-171450" lvl="0" marL="171450" marR="0" rtl="0" algn="l">
                        <a:spcBef>
                          <a:spcPts val="0"/>
                        </a:spcBef>
                        <a:spcAft>
                          <a:spcPts val="0"/>
                        </a:spcAft>
                        <a:buClr>
                          <a:schemeClr val="dk1"/>
                        </a:buClr>
                        <a:buSzPts val="1050"/>
                        <a:buFont typeface="Arial"/>
                        <a:buChar char="•"/>
                      </a:pPr>
                      <a:r>
                        <a:rPr lang="en-US" sz="1050" u="none"/>
                        <a:t>Typically an </a:t>
                      </a:r>
                      <a:r>
                        <a:rPr b="0" lang="en-US" sz="1050" u="sng"/>
                        <a:t>unusual/novel occurrence </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050"/>
                        <a:buFont typeface="Arial"/>
                        <a:buNone/>
                      </a:pPr>
                      <a:r>
                        <a:rPr lang="en-US" sz="1050" u="none"/>
                        <a:t>Detailed report of the symptoms, signs, diagnosis, treatment, and follow-up of a </a:t>
                      </a:r>
                      <a:r>
                        <a:rPr lang="en-US" sz="1050" u="sng"/>
                        <a:t>group of patients or cases with similar issue</a:t>
                      </a:r>
                      <a:r>
                        <a:rPr lang="en-US" sz="1050" u="none"/>
                        <a:t>. </a:t>
                      </a:r>
                      <a:endParaRPr/>
                    </a:p>
                    <a:p>
                      <a:pPr indent="0" lvl="0" marL="0" marR="0" rtl="0" algn="l">
                        <a:lnSpc>
                          <a:spcPct val="100000"/>
                        </a:lnSpc>
                        <a:spcBef>
                          <a:spcPts val="0"/>
                        </a:spcBef>
                        <a:spcAft>
                          <a:spcPts val="0"/>
                        </a:spcAft>
                        <a:buClr>
                          <a:schemeClr val="dk1"/>
                        </a:buClr>
                        <a:buSzPts val="1050"/>
                        <a:buFont typeface="Arial"/>
                        <a:buNone/>
                      </a:pPr>
                      <a:r>
                        <a:t/>
                      </a:r>
                      <a:endParaRPr sz="1050">
                        <a:solidFill>
                          <a:srgbClr val="FF0000"/>
                        </a:solidFill>
                      </a:endParaRPr>
                    </a:p>
                  </a:txBody>
                  <a:tcPr marT="45725" marB="45725" marR="91450" marL="91450"/>
                </a:tc>
                <a:tc>
                  <a:txBody>
                    <a:bodyPr/>
                    <a:lstStyle/>
                    <a:p>
                      <a:pPr indent="-171450" lvl="0" marL="171450" marR="0" rtl="0" algn="l">
                        <a:lnSpc>
                          <a:spcPct val="100000"/>
                        </a:lnSpc>
                        <a:spcBef>
                          <a:spcPts val="0"/>
                        </a:spcBef>
                        <a:spcAft>
                          <a:spcPts val="0"/>
                        </a:spcAft>
                        <a:buClr>
                          <a:srgbClr val="112025"/>
                        </a:buClr>
                        <a:buSzPts val="1050"/>
                        <a:buFont typeface="Arial"/>
                        <a:buChar char="•"/>
                      </a:pPr>
                      <a:r>
                        <a:rPr lang="en-US" sz="1050">
                          <a:solidFill>
                            <a:srgbClr val="112025"/>
                          </a:solidFill>
                        </a:rPr>
                        <a:t>Study </a:t>
                      </a:r>
                      <a:r>
                        <a:rPr lang="en-US" sz="1050" u="sng">
                          <a:solidFill>
                            <a:srgbClr val="112025"/>
                          </a:solidFill>
                        </a:rPr>
                        <a:t>prevalence</a:t>
                      </a:r>
                      <a:r>
                        <a:rPr lang="en-US" sz="1050">
                          <a:solidFill>
                            <a:srgbClr val="112025"/>
                          </a:solidFill>
                        </a:rPr>
                        <a:t> of health related events at a</a:t>
                      </a:r>
                      <a:r>
                        <a:rPr lang="en-US" sz="1050" u="sng">
                          <a:solidFill>
                            <a:srgbClr val="112025"/>
                          </a:solidFill>
                        </a:rPr>
                        <a:t> point in time/snapshot </a:t>
                      </a:r>
                      <a:endParaRPr/>
                    </a:p>
                    <a:p>
                      <a:pPr indent="-171450" lvl="0" marL="171450" marR="0" rtl="0" algn="l">
                        <a:lnSpc>
                          <a:spcPct val="100000"/>
                        </a:lnSpc>
                        <a:spcBef>
                          <a:spcPts val="0"/>
                        </a:spcBef>
                        <a:spcAft>
                          <a:spcPts val="0"/>
                        </a:spcAft>
                        <a:buClr>
                          <a:schemeClr val="dk1"/>
                        </a:buClr>
                        <a:buSzPts val="1050"/>
                        <a:buFont typeface="Arial"/>
                        <a:buChar char="•"/>
                      </a:pPr>
                      <a:r>
                        <a:rPr b="0" lang="en-US" sz="1050"/>
                        <a:t>Often used to study conditions that are relatively frequent with long duration of expression (nonfatal, chronic conditions)</a:t>
                      </a:r>
                      <a:endParaRPr/>
                    </a:p>
                  </a:txBody>
                  <a:tcPr marT="45725" marB="45725" marR="91450" marL="91450"/>
                </a:tc>
                <a:tc>
                  <a:txBody>
                    <a:bodyPr/>
                    <a:lstStyle/>
                    <a:p>
                      <a:pPr indent="0" lvl="0" marL="0" marR="0" rtl="0" algn="l">
                        <a:spcBef>
                          <a:spcPts val="0"/>
                        </a:spcBef>
                        <a:spcAft>
                          <a:spcPts val="0"/>
                        </a:spcAft>
                        <a:buNone/>
                      </a:pPr>
                      <a:r>
                        <a:rPr lang="en-US" sz="1050"/>
                        <a:t>Answers the 'why?' questions</a:t>
                      </a:r>
                      <a:endParaRPr/>
                    </a:p>
                    <a:p>
                      <a:pPr indent="0" lvl="0" marL="0" marR="0" rtl="0" algn="l">
                        <a:spcBef>
                          <a:spcPts val="0"/>
                        </a:spcBef>
                        <a:spcAft>
                          <a:spcPts val="0"/>
                        </a:spcAft>
                        <a:buNone/>
                      </a:pPr>
                      <a:r>
                        <a:t/>
                      </a:r>
                      <a:endParaRPr sz="1050"/>
                    </a:p>
                  </a:txBody>
                  <a:tcPr marT="45725" marB="45725" marR="91450" marL="91450"/>
                </a:tc>
              </a:tr>
              <a:tr h="877850">
                <a:tc>
                  <a:txBody>
                    <a:bodyPr/>
                    <a:lstStyle/>
                    <a:p>
                      <a:pPr indent="0" lvl="0" marL="0" marR="0" rtl="0" algn="l">
                        <a:spcBef>
                          <a:spcPts val="0"/>
                        </a:spcBef>
                        <a:spcAft>
                          <a:spcPts val="0"/>
                        </a:spcAft>
                        <a:buNone/>
                      </a:pPr>
                      <a:r>
                        <a:rPr b="1" lang="en-US" sz="1050"/>
                        <a:t>Advantages</a:t>
                      </a:r>
                      <a:endParaRPr/>
                    </a:p>
                  </a:txBody>
                  <a:tcPr marT="45725" marB="45725" marR="91450" marL="91450">
                    <a:solidFill>
                      <a:schemeClr val="accent3"/>
                    </a:solidFill>
                  </a:tcPr>
                </a:tc>
                <a:tc>
                  <a:txBody>
                    <a:bodyPr/>
                    <a:lstStyle/>
                    <a:p>
                      <a:pPr indent="-171450" lvl="0" marL="171450" marR="0" rtl="0" algn="l">
                        <a:lnSpc>
                          <a:spcPct val="100000"/>
                        </a:lnSpc>
                        <a:spcBef>
                          <a:spcPts val="0"/>
                        </a:spcBef>
                        <a:spcAft>
                          <a:spcPts val="0"/>
                        </a:spcAft>
                        <a:buClr>
                          <a:schemeClr val="dk1"/>
                        </a:buClr>
                        <a:buSzPts val="1050"/>
                        <a:buFont typeface="Arial"/>
                        <a:buChar char="•"/>
                      </a:pPr>
                      <a:r>
                        <a:rPr lang="en-US" sz="1050" u="none"/>
                        <a:t>Detecting novelties</a:t>
                      </a:r>
                      <a:endParaRPr/>
                    </a:p>
                    <a:p>
                      <a:pPr indent="-171450" lvl="0" marL="171450" marR="0" rtl="0" algn="l">
                        <a:lnSpc>
                          <a:spcPct val="100000"/>
                        </a:lnSpc>
                        <a:spcBef>
                          <a:spcPts val="0"/>
                        </a:spcBef>
                        <a:spcAft>
                          <a:spcPts val="0"/>
                        </a:spcAft>
                        <a:buClr>
                          <a:schemeClr val="dk1"/>
                        </a:buClr>
                        <a:buSzPts val="1050"/>
                        <a:buFont typeface="Arial"/>
                        <a:buChar char="•"/>
                      </a:pPr>
                      <a:r>
                        <a:rPr lang="en-US" sz="1050" u="none"/>
                        <a:t>Generating hypotheses </a:t>
                      </a:r>
                      <a:endParaRPr/>
                    </a:p>
                    <a:p>
                      <a:pPr indent="-171450" lvl="0" marL="171450" marR="0" rtl="0" algn="l">
                        <a:lnSpc>
                          <a:spcPct val="100000"/>
                        </a:lnSpc>
                        <a:spcBef>
                          <a:spcPts val="0"/>
                        </a:spcBef>
                        <a:spcAft>
                          <a:spcPts val="0"/>
                        </a:spcAft>
                        <a:buClr>
                          <a:schemeClr val="dk1"/>
                        </a:buClr>
                        <a:buSzPts val="1050"/>
                        <a:buFont typeface="Arial"/>
                        <a:buChar char="•"/>
                      </a:pPr>
                      <a:r>
                        <a:rPr lang="en-US" sz="1050" u="none"/>
                        <a:t>Allowing in-depth understanding</a:t>
                      </a:r>
                      <a:endParaRPr/>
                    </a:p>
                    <a:p>
                      <a:pPr indent="-171450" lvl="0" marL="171450" marR="0" rtl="0" algn="l">
                        <a:lnSpc>
                          <a:spcPct val="100000"/>
                        </a:lnSpc>
                        <a:spcBef>
                          <a:spcPts val="0"/>
                        </a:spcBef>
                        <a:spcAft>
                          <a:spcPts val="0"/>
                        </a:spcAft>
                        <a:buClr>
                          <a:schemeClr val="dk1"/>
                        </a:buClr>
                        <a:buSzPts val="1050"/>
                        <a:buFont typeface="Arial"/>
                        <a:buChar char="•"/>
                      </a:pPr>
                      <a:r>
                        <a:rPr lang="en-US" sz="1050" u="none"/>
                        <a:t>Educational value</a:t>
                      </a:r>
                      <a:endParaRPr/>
                    </a:p>
                  </a:txBody>
                  <a:tcPr marT="45725" marB="45725" marR="91450" marL="91450"/>
                </a:tc>
                <a:tc>
                  <a:txBody>
                    <a:bodyPr/>
                    <a:lstStyle/>
                    <a:p>
                      <a:pPr indent="-171450" lvl="0" marL="171450" marR="0" rtl="0" algn="l">
                        <a:spcBef>
                          <a:spcPts val="0"/>
                        </a:spcBef>
                        <a:spcAft>
                          <a:spcPts val="0"/>
                        </a:spcAft>
                        <a:buClr>
                          <a:schemeClr val="dk1"/>
                        </a:buClr>
                        <a:buSzPts val="1050"/>
                        <a:buFont typeface="Arial"/>
                        <a:buChar char="•"/>
                      </a:pPr>
                      <a:r>
                        <a:rPr lang="en-US" sz="1050"/>
                        <a:t>Useful for hypothesis generation</a:t>
                      </a:r>
                      <a:endParaRPr/>
                    </a:p>
                    <a:p>
                      <a:pPr indent="-171450" lvl="0" marL="171450" marR="0" rtl="0" algn="l">
                        <a:spcBef>
                          <a:spcPts val="0"/>
                        </a:spcBef>
                        <a:spcAft>
                          <a:spcPts val="0"/>
                        </a:spcAft>
                        <a:buClr>
                          <a:schemeClr val="dk1"/>
                        </a:buClr>
                        <a:buSzPts val="1050"/>
                        <a:buFont typeface="Arial"/>
                        <a:buChar char="•"/>
                      </a:pPr>
                      <a:r>
                        <a:rPr lang="en-US" sz="1050"/>
                        <a:t>Informative for very rare disease with few established risk factors</a:t>
                      </a:r>
                      <a:endParaRPr/>
                    </a:p>
                  </a:txBody>
                  <a:tcPr marT="45725" marB="45725" marR="91450" marL="91450"/>
                </a:tc>
                <a:tc>
                  <a:txBody>
                    <a:bodyPr/>
                    <a:lstStyle/>
                    <a:p>
                      <a:pPr indent="-171450" lvl="0" marL="171450" marR="0" rtl="0" algn="l">
                        <a:spcBef>
                          <a:spcPts val="0"/>
                        </a:spcBef>
                        <a:spcAft>
                          <a:spcPts val="0"/>
                        </a:spcAft>
                        <a:buClr>
                          <a:schemeClr val="dk1"/>
                        </a:buClr>
                        <a:buSzPts val="1050"/>
                        <a:buFont typeface="Arial"/>
                        <a:buChar char="•"/>
                      </a:pPr>
                      <a:r>
                        <a:rPr lang="en-US" sz="1050" u="none"/>
                        <a:t>Cheap and simple.</a:t>
                      </a:r>
                      <a:endParaRPr/>
                    </a:p>
                    <a:p>
                      <a:pPr indent="-171450" lvl="0" marL="171450" marR="0" rtl="0" algn="l">
                        <a:spcBef>
                          <a:spcPts val="0"/>
                        </a:spcBef>
                        <a:spcAft>
                          <a:spcPts val="0"/>
                        </a:spcAft>
                        <a:buClr>
                          <a:schemeClr val="dk1"/>
                        </a:buClr>
                        <a:buSzPts val="1050"/>
                        <a:buFont typeface="Arial"/>
                        <a:buChar char="•"/>
                      </a:pPr>
                      <a:r>
                        <a:rPr lang="en-US" sz="1050" u="none"/>
                        <a:t>Ethically safe.</a:t>
                      </a:r>
                      <a:endParaRPr/>
                    </a:p>
                    <a:p>
                      <a:pPr indent="0" lvl="0" marL="0" marR="0" rtl="0" algn="l">
                        <a:spcBef>
                          <a:spcPts val="0"/>
                        </a:spcBef>
                        <a:spcAft>
                          <a:spcPts val="0"/>
                        </a:spcAft>
                        <a:buNone/>
                      </a:pPr>
                      <a:r>
                        <a:t/>
                      </a:r>
                      <a:endParaRPr sz="1050" u="sng"/>
                    </a:p>
                  </a:txBody>
                  <a:tcPr marT="45725" marB="45725" marR="91450" marL="91450"/>
                </a:tc>
                <a:tc>
                  <a:txBody>
                    <a:bodyPr/>
                    <a:lstStyle/>
                    <a:p>
                      <a:pPr indent="-171450" lvl="0" marL="171450" marR="0" rtl="0" algn="l">
                        <a:spcBef>
                          <a:spcPts val="0"/>
                        </a:spcBef>
                        <a:spcAft>
                          <a:spcPts val="0"/>
                        </a:spcAft>
                        <a:buClr>
                          <a:schemeClr val="dk1"/>
                        </a:buClr>
                        <a:buSzPts val="1050"/>
                        <a:buFont typeface="Arial"/>
                        <a:buChar char="•"/>
                      </a:pPr>
                      <a:r>
                        <a:rPr lang="en-US" sz="1050"/>
                        <a:t>Provides depth and detail </a:t>
                      </a:r>
                      <a:endParaRPr/>
                    </a:p>
                    <a:p>
                      <a:pPr indent="-171450" lvl="0" marL="171450" marR="0" rtl="0" algn="l">
                        <a:spcBef>
                          <a:spcPts val="0"/>
                        </a:spcBef>
                        <a:spcAft>
                          <a:spcPts val="0"/>
                        </a:spcAft>
                        <a:buClr>
                          <a:schemeClr val="dk1"/>
                        </a:buClr>
                        <a:buSzPts val="1050"/>
                        <a:buFont typeface="Arial"/>
                        <a:buChar char="•"/>
                      </a:pPr>
                      <a:r>
                        <a:rPr lang="en-US" sz="1050"/>
                        <a:t>Creates openness</a:t>
                      </a:r>
                      <a:endParaRPr/>
                    </a:p>
                    <a:p>
                      <a:pPr indent="-171450" lvl="0" marL="171450" marR="0" rtl="0" algn="l">
                        <a:spcBef>
                          <a:spcPts val="0"/>
                        </a:spcBef>
                        <a:spcAft>
                          <a:spcPts val="0"/>
                        </a:spcAft>
                        <a:buClr>
                          <a:schemeClr val="dk1"/>
                        </a:buClr>
                        <a:buSzPts val="1050"/>
                        <a:buFont typeface="Arial"/>
                        <a:buChar char="•"/>
                      </a:pPr>
                      <a:r>
                        <a:rPr lang="en-US" sz="1050"/>
                        <a:t>Simulates people’s individual experiences</a:t>
                      </a:r>
                      <a:endParaRPr/>
                    </a:p>
                  </a:txBody>
                  <a:tcPr marT="45725" marB="45725" marR="91450" marL="91450"/>
                </a:tc>
              </a:tr>
              <a:tr h="905825">
                <a:tc>
                  <a:txBody>
                    <a:bodyPr/>
                    <a:lstStyle/>
                    <a:p>
                      <a:pPr indent="0" lvl="0" marL="0" marR="0" rtl="0" algn="l">
                        <a:spcBef>
                          <a:spcPts val="0"/>
                        </a:spcBef>
                        <a:spcAft>
                          <a:spcPts val="0"/>
                        </a:spcAft>
                        <a:buNone/>
                      </a:pPr>
                      <a:r>
                        <a:rPr b="1" lang="en-US" sz="1050"/>
                        <a:t>Dis-advantages</a:t>
                      </a:r>
                      <a:endParaRPr/>
                    </a:p>
                  </a:txBody>
                  <a:tcPr marT="45725" marB="45725" marR="91450" marL="91450">
                    <a:solidFill>
                      <a:schemeClr val="accent3"/>
                    </a:solidFill>
                  </a:tcPr>
                </a:tc>
                <a:tc>
                  <a:txBody>
                    <a:bodyPr/>
                    <a:lstStyle/>
                    <a:p>
                      <a:pPr indent="-171450" lvl="0" marL="171450" marR="0" rtl="0" algn="l">
                        <a:lnSpc>
                          <a:spcPct val="100000"/>
                        </a:lnSpc>
                        <a:spcBef>
                          <a:spcPts val="0"/>
                        </a:spcBef>
                        <a:spcAft>
                          <a:spcPts val="0"/>
                        </a:spcAft>
                        <a:buClr>
                          <a:schemeClr val="dk1"/>
                        </a:buClr>
                        <a:buSzPts val="1050"/>
                        <a:buFont typeface="Arial"/>
                        <a:buChar char="•"/>
                      </a:pPr>
                      <a:r>
                        <a:rPr lang="en-US" sz="1050" u="none"/>
                        <a:t>Lack of ability to generalize</a:t>
                      </a:r>
                      <a:endParaRPr/>
                    </a:p>
                    <a:p>
                      <a:pPr indent="-171450" lvl="0" marL="171450" marR="0" rtl="0" algn="l">
                        <a:lnSpc>
                          <a:spcPct val="100000"/>
                        </a:lnSpc>
                        <a:spcBef>
                          <a:spcPts val="0"/>
                        </a:spcBef>
                        <a:spcAft>
                          <a:spcPts val="0"/>
                        </a:spcAft>
                        <a:buClr>
                          <a:schemeClr val="dk1"/>
                        </a:buClr>
                        <a:buSzPts val="1050"/>
                        <a:buFont typeface="Arial"/>
                        <a:buChar char="•"/>
                      </a:pPr>
                      <a:r>
                        <a:rPr lang="en-US" sz="1050" u="none"/>
                        <a:t>No possibility to establish cause-effect relationship</a:t>
                      </a:r>
                      <a:endParaRPr/>
                    </a:p>
                    <a:p>
                      <a:pPr indent="-171450" lvl="0" marL="171450" marR="0" rtl="0" algn="l">
                        <a:lnSpc>
                          <a:spcPct val="100000"/>
                        </a:lnSpc>
                        <a:spcBef>
                          <a:spcPts val="0"/>
                        </a:spcBef>
                        <a:spcAft>
                          <a:spcPts val="0"/>
                        </a:spcAft>
                        <a:buClr>
                          <a:schemeClr val="dk1"/>
                        </a:buClr>
                        <a:buSzPts val="1050"/>
                        <a:buFont typeface="Arial"/>
                        <a:buChar char="•"/>
                      </a:pPr>
                      <a:r>
                        <a:rPr lang="en-US" sz="1050" u="none"/>
                        <a:t>Publication bias</a:t>
                      </a:r>
                      <a:endParaRPr/>
                    </a:p>
                  </a:txBody>
                  <a:tcPr marT="45725" marB="45725" marR="91450" marL="91450"/>
                </a:tc>
                <a:tc>
                  <a:txBody>
                    <a:bodyPr/>
                    <a:lstStyle/>
                    <a:p>
                      <a:pPr indent="-171450" lvl="0" marL="171450" marR="0" rtl="0" algn="l">
                        <a:spcBef>
                          <a:spcPts val="0"/>
                        </a:spcBef>
                        <a:spcAft>
                          <a:spcPts val="0"/>
                        </a:spcAft>
                        <a:buClr>
                          <a:schemeClr val="dk1"/>
                        </a:buClr>
                        <a:buSzPts val="1050"/>
                        <a:buFont typeface="Arial"/>
                        <a:buChar char="•"/>
                      </a:pPr>
                      <a:r>
                        <a:rPr lang="en-US" sz="1050"/>
                        <a:t>Cannot study cause and effect relationships</a:t>
                      </a:r>
                      <a:endParaRPr/>
                    </a:p>
                    <a:p>
                      <a:pPr indent="-171450" lvl="0" marL="171450" marR="0" rtl="0" algn="l">
                        <a:spcBef>
                          <a:spcPts val="0"/>
                        </a:spcBef>
                        <a:spcAft>
                          <a:spcPts val="0"/>
                        </a:spcAft>
                        <a:buClr>
                          <a:schemeClr val="dk1"/>
                        </a:buClr>
                        <a:buSzPts val="1050"/>
                        <a:buFont typeface="Arial"/>
                        <a:buChar char="•"/>
                      </a:pPr>
                      <a:r>
                        <a:rPr lang="en-US" sz="1050"/>
                        <a:t>Cannot assess disease frequency</a:t>
                      </a:r>
                      <a:endParaRPr/>
                    </a:p>
                  </a:txBody>
                  <a:tcPr marT="45725" marB="45725" marR="91450" marL="91450"/>
                </a:tc>
                <a:tc>
                  <a:txBody>
                    <a:bodyPr/>
                    <a:lstStyle/>
                    <a:p>
                      <a:pPr indent="0" lvl="0" marL="0" marR="0" rtl="0" algn="l">
                        <a:spcBef>
                          <a:spcPts val="0"/>
                        </a:spcBef>
                        <a:spcAft>
                          <a:spcPts val="0"/>
                        </a:spcAft>
                        <a:buNone/>
                      </a:pPr>
                      <a:r>
                        <a:rPr lang="en-US" sz="1050" u="none"/>
                        <a:t>Not suitable for studying </a:t>
                      </a:r>
                      <a:r>
                        <a:rPr lang="en-US" sz="1050" u="sng"/>
                        <a:t>rare</a:t>
                      </a:r>
                      <a:r>
                        <a:rPr lang="en-US" sz="1050" u="none"/>
                        <a:t> or highly fatal diseases or a </a:t>
                      </a:r>
                      <a:r>
                        <a:rPr lang="en-US" sz="1050" u="sng"/>
                        <a:t>disease with short duration</a:t>
                      </a:r>
                      <a:endParaRPr/>
                    </a:p>
                  </a:txBody>
                  <a:tcPr marT="45725" marB="45725" marR="91450" marL="91450"/>
                </a:tc>
                <a:tc>
                  <a:txBody>
                    <a:bodyPr/>
                    <a:lstStyle/>
                    <a:p>
                      <a:pPr indent="-171450" lvl="0" marL="171450" marR="0" rtl="0" algn="l">
                        <a:spcBef>
                          <a:spcPts val="0"/>
                        </a:spcBef>
                        <a:spcAft>
                          <a:spcPts val="0"/>
                        </a:spcAft>
                        <a:buClr>
                          <a:schemeClr val="dk1"/>
                        </a:buClr>
                        <a:buSzPts val="1050"/>
                        <a:buFont typeface="Arial"/>
                        <a:buChar char="•"/>
                      </a:pPr>
                      <a:r>
                        <a:rPr lang="en-US" sz="1050" u="none">
                          <a:solidFill>
                            <a:schemeClr val="dk1"/>
                          </a:solidFill>
                          <a:latin typeface="Arial"/>
                          <a:ea typeface="Arial"/>
                          <a:cs typeface="Arial"/>
                          <a:sym typeface="Arial"/>
                        </a:rPr>
                        <a:t>Usually fewer people studied</a:t>
                      </a:r>
                      <a:endParaRPr/>
                    </a:p>
                    <a:p>
                      <a:pPr indent="-171450" lvl="0" marL="171450" marR="0" rtl="0" algn="l">
                        <a:spcBef>
                          <a:spcPts val="0"/>
                        </a:spcBef>
                        <a:spcAft>
                          <a:spcPts val="0"/>
                        </a:spcAft>
                        <a:buClr>
                          <a:schemeClr val="dk1"/>
                        </a:buClr>
                        <a:buSzPts val="1050"/>
                        <a:buFont typeface="Arial"/>
                        <a:buChar char="•"/>
                      </a:pPr>
                      <a:r>
                        <a:rPr lang="en-US" sz="1050" u="none">
                          <a:solidFill>
                            <a:schemeClr val="dk1"/>
                          </a:solidFill>
                          <a:latin typeface="Arial"/>
                          <a:ea typeface="Arial"/>
                          <a:cs typeface="Arial"/>
                          <a:sym typeface="Arial"/>
                        </a:rPr>
                        <a:t>Less easy to generalize</a:t>
                      </a:r>
                      <a:endParaRPr/>
                    </a:p>
                    <a:p>
                      <a:pPr indent="-171450" lvl="0" marL="171450" marR="0" rtl="0" algn="l">
                        <a:lnSpc>
                          <a:spcPct val="100000"/>
                        </a:lnSpc>
                        <a:spcBef>
                          <a:spcPts val="0"/>
                        </a:spcBef>
                        <a:spcAft>
                          <a:spcPts val="0"/>
                        </a:spcAft>
                        <a:buClr>
                          <a:schemeClr val="dk1"/>
                        </a:buClr>
                        <a:buSzPts val="1050"/>
                        <a:buFont typeface="Arial"/>
                        <a:buChar char="•"/>
                      </a:pPr>
                      <a:r>
                        <a:rPr lang="en-US" sz="1050" u="none">
                          <a:solidFill>
                            <a:schemeClr val="dk1"/>
                          </a:solidFill>
                          <a:latin typeface="Arial"/>
                          <a:ea typeface="Arial"/>
                          <a:cs typeface="Arial"/>
                          <a:sym typeface="Arial"/>
                        </a:rPr>
                        <a:t>Dependent on skills of the researcher</a:t>
                      </a:r>
                      <a:endParaRPr/>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graphicFrame>
        <p:nvGraphicFramePr>
          <p:cNvPr id="320" name="Google Shape;320;p17"/>
          <p:cNvGraphicFramePr/>
          <p:nvPr/>
        </p:nvGraphicFramePr>
        <p:xfrm>
          <a:off x="914400" y="133815"/>
          <a:ext cx="3000000" cy="3000000"/>
        </p:xfrm>
        <a:graphic>
          <a:graphicData uri="http://schemas.openxmlformats.org/drawingml/2006/table">
            <a:tbl>
              <a:tblPr bandRow="1" firstRow="1">
                <a:noFill/>
                <a:tableStyleId>{5204886F-6BBE-40B2-BCC4-0FB5E461747A}</a:tableStyleId>
              </a:tblPr>
              <a:tblGrid>
                <a:gridCol w="1360150"/>
                <a:gridCol w="1837800"/>
                <a:gridCol w="1213300"/>
                <a:gridCol w="1213300"/>
                <a:gridCol w="1213300"/>
                <a:gridCol w="1213300"/>
              </a:tblGrid>
              <a:tr h="28660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en-US" sz="1200"/>
                        <a:t>Experimental</a:t>
                      </a:r>
                      <a:endParaRPr/>
                    </a:p>
                  </a:txBody>
                  <a:tcPr marT="45725" marB="45725" marR="91450" marL="91450"/>
                </a:tc>
                <a:tc gridSpan="4">
                  <a:txBody>
                    <a:bodyPr/>
                    <a:lstStyle/>
                    <a:p>
                      <a:pPr indent="0" lvl="0" marL="0" marR="0" rtl="0" algn="l">
                        <a:spcBef>
                          <a:spcPts val="0"/>
                        </a:spcBef>
                        <a:spcAft>
                          <a:spcPts val="0"/>
                        </a:spcAft>
                        <a:buNone/>
                      </a:pPr>
                      <a:r>
                        <a:rPr lang="en-US" sz="1200"/>
                        <a:t>Observational</a:t>
                      </a:r>
                      <a:endParaRPr/>
                    </a:p>
                  </a:txBody>
                  <a:tcPr marT="45725" marB="45725" marR="91450" marL="91450"/>
                </a:tc>
                <a:tc hMerge="1"/>
                <a:tc hMerge="1"/>
                <a:tc hMerge="1"/>
              </a:tr>
              <a:tr h="330200">
                <a:tc>
                  <a:txBody>
                    <a:bodyPr/>
                    <a:lstStyle/>
                    <a:p>
                      <a:pPr indent="0" lvl="0" marL="0" marR="0" rtl="0" algn="l">
                        <a:spcBef>
                          <a:spcPts val="0"/>
                        </a:spcBef>
                        <a:spcAft>
                          <a:spcPts val="0"/>
                        </a:spcAft>
                        <a:buNone/>
                      </a:pPr>
                      <a:r>
                        <a:rPr b="1" lang="en-US" sz="1100"/>
                        <a:t>Data Level</a:t>
                      </a:r>
                      <a:endParaRPr/>
                    </a:p>
                  </a:txBody>
                  <a:tcPr marT="45725" marB="45725" marR="91450" marL="91450">
                    <a:solidFill>
                      <a:schemeClr val="accent3"/>
                    </a:solidFill>
                  </a:tcPr>
                </a:tc>
                <a:tc>
                  <a:txBody>
                    <a:bodyPr/>
                    <a:lstStyle/>
                    <a:p>
                      <a:pPr indent="0" lvl="0" marL="0" marR="0" rtl="0" algn="l">
                        <a:spcBef>
                          <a:spcPts val="0"/>
                        </a:spcBef>
                        <a:spcAft>
                          <a:spcPts val="0"/>
                        </a:spcAft>
                        <a:buNone/>
                      </a:pPr>
                      <a:r>
                        <a:rPr b="1" lang="en-US" sz="1100"/>
                        <a:t>Individual Data</a:t>
                      </a:r>
                      <a:endParaRPr/>
                    </a:p>
                  </a:txBody>
                  <a:tcPr marT="45725" marB="45725" marR="91450" marL="91450"/>
                </a:tc>
                <a:tc>
                  <a:txBody>
                    <a:bodyPr/>
                    <a:lstStyle/>
                    <a:p>
                      <a:pPr indent="0" lvl="0" marL="0" marR="0" rtl="0" algn="l">
                        <a:spcBef>
                          <a:spcPts val="0"/>
                        </a:spcBef>
                        <a:spcAft>
                          <a:spcPts val="0"/>
                        </a:spcAft>
                        <a:buNone/>
                      </a:pPr>
                      <a:r>
                        <a:rPr b="1" lang="en-US" sz="1100"/>
                        <a:t>Group Data</a:t>
                      </a:r>
                      <a:endParaRPr/>
                    </a:p>
                  </a:txBody>
                  <a:tcPr marT="45725" marB="45725" marR="91450" marL="91450"/>
                </a:tc>
                <a:tc gridSpan="3">
                  <a:txBody>
                    <a:bodyPr/>
                    <a:lstStyle/>
                    <a:p>
                      <a:pPr indent="0" lvl="0" marL="0" marR="0" rtl="0" algn="l">
                        <a:spcBef>
                          <a:spcPts val="0"/>
                        </a:spcBef>
                        <a:spcAft>
                          <a:spcPts val="0"/>
                        </a:spcAft>
                        <a:buNone/>
                      </a:pPr>
                      <a:r>
                        <a:rPr b="1" lang="en-US" sz="1100"/>
                        <a:t>Individual Data</a:t>
                      </a:r>
                      <a:endParaRPr/>
                    </a:p>
                  </a:txBody>
                  <a:tcPr marT="45725" marB="45725" marR="91450" marL="91450"/>
                </a:tc>
                <a:tc hMerge="1"/>
                <a:tc hMerge="1"/>
              </a:tr>
              <a:tr h="342900">
                <a:tc>
                  <a:txBody>
                    <a:bodyPr/>
                    <a:lstStyle/>
                    <a:p>
                      <a:pPr indent="0" lvl="0" marL="0" marR="0" rtl="0" algn="l">
                        <a:lnSpc>
                          <a:spcPct val="100000"/>
                        </a:lnSpc>
                        <a:spcBef>
                          <a:spcPts val="0"/>
                        </a:spcBef>
                        <a:spcAft>
                          <a:spcPts val="0"/>
                        </a:spcAft>
                        <a:buClr>
                          <a:schemeClr val="dk1"/>
                        </a:buClr>
                        <a:buSzPts val="1100"/>
                        <a:buFont typeface="Arial"/>
                        <a:buNone/>
                      </a:pPr>
                      <a:r>
                        <a:rPr b="1" lang="en-US" sz="1100"/>
                        <a:t>Study Design</a:t>
                      </a:r>
                      <a:endParaRPr/>
                    </a:p>
                  </a:txBody>
                  <a:tcPr marT="45725" marB="45725" marR="91450" marL="91450">
                    <a:solidFill>
                      <a:schemeClr val="accent3"/>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US" sz="1100"/>
                        <a:t>RCT</a:t>
                      </a:r>
                      <a:endParaRPr/>
                    </a:p>
                    <a:p>
                      <a:pPr indent="0" lvl="0" marL="0" marR="0" rtl="0" algn="l">
                        <a:spcBef>
                          <a:spcPts val="0"/>
                        </a:spcBef>
                        <a:spcAft>
                          <a:spcPts val="0"/>
                        </a:spcAft>
                        <a:buNone/>
                      </a:pPr>
                      <a:r>
                        <a:t/>
                      </a:r>
                      <a:endParaRPr b="1" sz="1100"/>
                    </a:p>
                  </a:txBody>
                  <a:tcPr marT="45725" marB="45725" marR="91450" marL="91450"/>
                </a:tc>
                <a:tc>
                  <a:txBody>
                    <a:bodyPr/>
                    <a:lstStyle/>
                    <a:p>
                      <a:pPr indent="0" lvl="0" marL="0" marR="0" rtl="0" algn="l">
                        <a:spcBef>
                          <a:spcPts val="0"/>
                        </a:spcBef>
                        <a:spcAft>
                          <a:spcPts val="0"/>
                        </a:spcAft>
                        <a:buNone/>
                      </a:pPr>
                      <a:r>
                        <a:rPr b="1" lang="en-US" sz="1100"/>
                        <a:t>Ecological</a:t>
                      </a:r>
                      <a:endParaRPr sz="1800"/>
                    </a:p>
                  </a:txBody>
                  <a:tcPr marT="45725" marB="45725" marR="91450" marL="91450"/>
                </a:tc>
                <a:tc>
                  <a:txBody>
                    <a:bodyPr/>
                    <a:lstStyle/>
                    <a:p>
                      <a:pPr indent="0" lvl="0" marL="0" marR="0" rtl="0" algn="l">
                        <a:spcBef>
                          <a:spcPts val="0"/>
                        </a:spcBef>
                        <a:spcAft>
                          <a:spcPts val="0"/>
                        </a:spcAft>
                        <a:buNone/>
                      </a:pPr>
                      <a:r>
                        <a:rPr b="1" lang="en-US" sz="1100"/>
                        <a:t>Cross-Sectional</a:t>
                      </a:r>
                      <a:endParaRPr sz="1800"/>
                    </a:p>
                  </a:txBody>
                  <a:tcPr marT="45725" marB="45725" marR="91450" marL="91450"/>
                </a:tc>
                <a:tc>
                  <a:txBody>
                    <a:bodyPr/>
                    <a:lstStyle/>
                    <a:p>
                      <a:pPr indent="0" lvl="0" marL="0" marR="0" rtl="0" algn="l">
                        <a:spcBef>
                          <a:spcPts val="0"/>
                        </a:spcBef>
                        <a:spcAft>
                          <a:spcPts val="0"/>
                        </a:spcAft>
                        <a:buNone/>
                      </a:pPr>
                      <a:r>
                        <a:rPr b="1" lang="en-US" sz="1100"/>
                        <a:t>Cohort</a:t>
                      </a:r>
                      <a:endParaRPr sz="1800"/>
                    </a:p>
                  </a:txBody>
                  <a:tcPr marT="45725" marB="45725" marR="91450" marL="91450"/>
                </a:tc>
                <a:tc>
                  <a:txBody>
                    <a:bodyPr/>
                    <a:lstStyle/>
                    <a:p>
                      <a:pPr indent="0" lvl="0" marL="0" marR="0" rtl="0" algn="l">
                        <a:spcBef>
                          <a:spcPts val="0"/>
                        </a:spcBef>
                        <a:spcAft>
                          <a:spcPts val="0"/>
                        </a:spcAft>
                        <a:buNone/>
                      </a:pPr>
                      <a:r>
                        <a:rPr b="1" lang="en-US" sz="1100"/>
                        <a:t>Case-Control</a:t>
                      </a:r>
                      <a:endParaRPr sz="1800"/>
                    </a:p>
                  </a:txBody>
                  <a:tcPr marT="45725" marB="45725" marR="91450" marL="91450"/>
                </a:tc>
              </a:tr>
              <a:tr h="1576225">
                <a:tc>
                  <a:txBody>
                    <a:bodyPr/>
                    <a:lstStyle/>
                    <a:p>
                      <a:pPr indent="0" lvl="0" marL="0" marR="0" rtl="0" algn="l">
                        <a:spcBef>
                          <a:spcPts val="0"/>
                        </a:spcBef>
                        <a:spcAft>
                          <a:spcPts val="0"/>
                        </a:spcAft>
                        <a:buNone/>
                      </a:pPr>
                      <a:r>
                        <a:rPr b="1" lang="en-US" sz="1100"/>
                        <a:t>Study Population</a:t>
                      </a:r>
                      <a:endParaRPr/>
                    </a:p>
                  </a:txBody>
                  <a:tcPr marT="45725" marB="45725" marR="91450" marL="91450">
                    <a:solidFill>
                      <a:schemeClr val="accent3"/>
                    </a:solidFill>
                  </a:tcPr>
                </a:tc>
                <a:tc>
                  <a:txBody>
                    <a:bodyPr/>
                    <a:lstStyle/>
                    <a:p>
                      <a:pPr indent="0" lvl="0" marL="0" marR="0" rtl="0" algn="l">
                        <a:spcBef>
                          <a:spcPts val="0"/>
                        </a:spcBef>
                        <a:spcAft>
                          <a:spcPts val="0"/>
                        </a:spcAft>
                        <a:buNone/>
                      </a:pPr>
                      <a:r>
                        <a:rPr lang="en-US" sz="1100"/>
                        <a:t>Highly selected population, Highly controlled environment. </a:t>
                      </a:r>
                      <a:r>
                        <a:rPr b="0" i="0" lang="en-US" sz="1100" u="none" strike="noStrike">
                          <a:solidFill>
                            <a:srgbClr val="FF0000"/>
                          </a:solidFill>
                          <a:latin typeface="Arial"/>
                          <a:ea typeface="Arial"/>
                          <a:cs typeface="Arial"/>
                          <a:sym typeface="Arial"/>
                        </a:rPr>
                        <a:t>Allocation of exposure is made by the researcher.</a:t>
                      </a:r>
                      <a:endParaRPr sz="1100"/>
                    </a:p>
                  </a:txBody>
                  <a:tcPr marT="45725" marB="45725" marR="91450" marL="91450"/>
                </a:tc>
                <a:tc>
                  <a:txBody>
                    <a:bodyPr/>
                    <a:lstStyle/>
                    <a:p>
                      <a:pPr indent="0" lvl="0" marL="0" marR="0" rtl="0" algn="l">
                        <a:spcBef>
                          <a:spcPts val="0"/>
                        </a:spcBef>
                        <a:spcAft>
                          <a:spcPts val="0"/>
                        </a:spcAft>
                        <a:buNone/>
                      </a:pPr>
                      <a:r>
                        <a:rPr lang="en-US" sz="1100"/>
                        <a:t>Population based study (city, country, geographic area). Usually using secondary data. </a:t>
                      </a:r>
                      <a:endParaRPr/>
                    </a:p>
                  </a:txBody>
                  <a:tcPr marT="45725" marB="45725" marR="91450" marL="91450"/>
                </a:tc>
                <a:tc>
                  <a:txBody>
                    <a:bodyPr/>
                    <a:lstStyle/>
                    <a:p>
                      <a:pPr indent="0" lvl="0" marL="0" marR="0" rtl="0" algn="l">
                        <a:spcBef>
                          <a:spcPts val="0"/>
                        </a:spcBef>
                        <a:spcAft>
                          <a:spcPts val="0"/>
                        </a:spcAft>
                        <a:buNone/>
                      </a:pPr>
                      <a:r>
                        <a:rPr lang="en-US" sz="1100"/>
                        <a:t>Single sample from larger population – compares two groups in the sample</a:t>
                      </a:r>
                      <a:endParaRPr/>
                    </a:p>
                  </a:txBody>
                  <a:tcPr marT="45725" marB="45725" marR="91450" marL="91450"/>
                </a:tc>
                <a:tc>
                  <a:txBody>
                    <a:bodyPr/>
                    <a:lstStyle/>
                    <a:p>
                      <a:pPr indent="0" lvl="0" marL="0" marR="0" rtl="0" algn="l">
                        <a:spcBef>
                          <a:spcPts val="0"/>
                        </a:spcBef>
                        <a:spcAft>
                          <a:spcPts val="0"/>
                        </a:spcAft>
                        <a:buNone/>
                      </a:pPr>
                      <a:r>
                        <a:rPr lang="en-US" sz="1100"/>
                        <a:t>Two samples – </a:t>
                      </a:r>
                      <a:r>
                        <a:rPr lang="en-US" sz="1100" u="sng"/>
                        <a:t>Exposed</a:t>
                      </a:r>
                      <a:r>
                        <a:rPr lang="en-US" sz="1100"/>
                        <a:t> group and </a:t>
                      </a:r>
                      <a:r>
                        <a:rPr lang="en-US" sz="1100" u="sng"/>
                        <a:t>Not Exposed</a:t>
                      </a:r>
                      <a:r>
                        <a:rPr lang="en-US" sz="1100"/>
                        <a:t>. </a:t>
                      </a:r>
                      <a:r>
                        <a:rPr b="0" i="0" lang="en-US" sz="1100" u="sng" strike="noStrike">
                          <a:solidFill>
                            <a:srgbClr val="FF0000"/>
                          </a:solidFill>
                          <a:latin typeface="Arial"/>
                          <a:ea typeface="Arial"/>
                          <a:cs typeface="Arial"/>
                          <a:sym typeface="Arial"/>
                        </a:rPr>
                        <a:t>NO</a:t>
                      </a:r>
                      <a:r>
                        <a:rPr b="0" i="0" lang="en-US" sz="1100" u="none" strike="noStrike">
                          <a:solidFill>
                            <a:srgbClr val="FF0000"/>
                          </a:solidFill>
                          <a:latin typeface="Arial"/>
                          <a:ea typeface="Arial"/>
                          <a:cs typeface="Arial"/>
                          <a:sym typeface="Arial"/>
                        </a:rPr>
                        <a:t> allocation of exposure is made by the researcher</a:t>
                      </a:r>
                      <a:endParaRPr sz="1100">
                        <a:solidFill>
                          <a:srgbClr val="FF0000"/>
                        </a:solidFill>
                      </a:endParaRPr>
                    </a:p>
                  </a:txBody>
                  <a:tcPr marT="45725" marB="45725" marR="91450" marL="91450"/>
                </a:tc>
                <a:tc>
                  <a:txBody>
                    <a:bodyPr/>
                    <a:lstStyle/>
                    <a:p>
                      <a:pPr indent="0" lvl="0" marL="0" marR="0" rtl="0" algn="l">
                        <a:spcBef>
                          <a:spcPts val="0"/>
                        </a:spcBef>
                        <a:spcAft>
                          <a:spcPts val="0"/>
                        </a:spcAft>
                        <a:buNone/>
                      </a:pPr>
                      <a:r>
                        <a:rPr lang="en-US" sz="1100"/>
                        <a:t>Two samples – group </a:t>
                      </a:r>
                      <a:r>
                        <a:rPr lang="en-US" sz="1100" u="sng"/>
                        <a:t>With Outcome </a:t>
                      </a:r>
                      <a:r>
                        <a:rPr lang="en-US" sz="1100"/>
                        <a:t>(DISEASE) and group </a:t>
                      </a:r>
                      <a:r>
                        <a:rPr lang="en-US" sz="1100" u="sng"/>
                        <a:t>Without Outcome </a:t>
                      </a:r>
                      <a:r>
                        <a:rPr lang="en-US" sz="1100"/>
                        <a:t>(NO DISEASE)</a:t>
                      </a:r>
                      <a:endParaRPr/>
                    </a:p>
                  </a:txBody>
                  <a:tcPr marT="45725" marB="45725" marR="91450" marL="91450"/>
                </a:tc>
              </a:tr>
              <a:tr h="1141700">
                <a:tc>
                  <a:txBody>
                    <a:bodyPr/>
                    <a:lstStyle/>
                    <a:p>
                      <a:pPr indent="0" lvl="0" marL="0" marR="0" rtl="0" algn="l">
                        <a:spcBef>
                          <a:spcPts val="0"/>
                        </a:spcBef>
                        <a:spcAft>
                          <a:spcPts val="0"/>
                        </a:spcAft>
                        <a:buNone/>
                      </a:pPr>
                      <a:r>
                        <a:rPr b="1" lang="en-US" sz="1100"/>
                        <a:t>Directionality </a:t>
                      </a:r>
                      <a:endParaRPr/>
                    </a:p>
                  </a:txBody>
                  <a:tcPr marT="45725" marB="45725" marR="91450" marL="91450">
                    <a:solidFill>
                      <a:schemeClr val="accent3"/>
                    </a:solidFill>
                  </a:tcPr>
                </a:tc>
                <a:tc>
                  <a:txBody>
                    <a:bodyPr/>
                    <a:lstStyle/>
                    <a:p>
                      <a:pPr indent="0" lvl="0" marL="0" marR="0" rtl="0" algn="l">
                        <a:spcBef>
                          <a:spcPts val="0"/>
                        </a:spcBef>
                        <a:spcAft>
                          <a:spcPts val="0"/>
                        </a:spcAft>
                        <a:buNone/>
                      </a:pPr>
                      <a:r>
                        <a:rPr lang="en-US" sz="1100"/>
                        <a:t>Exposure is </a:t>
                      </a:r>
                      <a:r>
                        <a:rPr lang="en-US" sz="1100" u="sng"/>
                        <a:t>assigned</a:t>
                      </a:r>
                      <a:r>
                        <a:rPr lang="en-US" sz="1100"/>
                        <a:t> </a:t>
                      </a:r>
                      <a:r>
                        <a:rPr lang="en-US" sz="1100">
                          <a:solidFill>
                            <a:srgbClr val="FF0000"/>
                          </a:solidFill>
                        </a:rPr>
                        <a:t>BEFORE </a:t>
                      </a:r>
                      <a:r>
                        <a:rPr lang="en-US" sz="1100"/>
                        <a:t>Outcome is </a:t>
                      </a:r>
                      <a:r>
                        <a:rPr lang="en-US" sz="1100" u="sng"/>
                        <a:t>measured</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Arial"/>
                        <a:buNone/>
                      </a:pPr>
                      <a:r>
                        <a:rPr lang="en-US" sz="1100"/>
                        <a:t>Exposure and Outcome BOTH </a:t>
                      </a:r>
                      <a:r>
                        <a:rPr lang="en-US" sz="1100" u="sng"/>
                        <a:t>measured</a:t>
                      </a:r>
                      <a:r>
                        <a:rPr lang="en-US" sz="1100"/>
                        <a:t> at the </a:t>
                      </a:r>
                      <a:r>
                        <a:rPr lang="en-US" sz="1100">
                          <a:solidFill>
                            <a:srgbClr val="FF0000"/>
                          </a:solidFill>
                        </a:rPr>
                        <a:t>SAME TIME at POPULATION level</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Arial"/>
                        <a:buNone/>
                      </a:pPr>
                      <a:r>
                        <a:rPr lang="en-US" sz="1100"/>
                        <a:t>Exposure and Outcome BOTH </a:t>
                      </a:r>
                      <a:r>
                        <a:rPr lang="en-US" sz="1100" u="sng"/>
                        <a:t>measured</a:t>
                      </a:r>
                      <a:r>
                        <a:rPr lang="en-US" sz="1100"/>
                        <a:t> at the </a:t>
                      </a:r>
                      <a:r>
                        <a:rPr lang="en-US" sz="1100">
                          <a:solidFill>
                            <a:srgbClr val="FF0000"/>
                          </a:solidFill>
                        </a:rPr>
                        <a:t>SAME TIME at INDIVIDUAL level</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Arial"/>
                        <a:buNone/>
                      </a:pPr>
                      <a:r>
                        <a:rPr lang="en-US" sz="1100"/>
                        <a:t>Exposure is </a:t>
                      </a:r>
                      <a:r>
                        <a:rPr lang="en-US" sz="1100" u="sng"/>
                        <a:t>measured</a:t>
                      </a:r>
                      <a:r>
                        <a:rPr lang="en-US" sz="1100"/>
                        <a:t> </a:t>
                      </a:r>
                      <a:r>
                        <a:rPr lang="en-US" sz="1100">
                          <a:solidFill>
                            <a:srgbClr val="FF0000"/>
                          </a:solidFill>
                        </a:rPr>
                        <a:t>BEFORE </a:t>
                      </a:r>
                      <a:r>
                        <a:rPr lang="en-US" sz="1100"/>
                        <a:t>Outcome is </a:t>
                      </a:r>
                      <a:r>
                        <a:rPr lang="en-US" sz="1100" u="sng"/>
                        <a:t>measured</a:t>
                      </a:r>
                      <a:endParaRPr/>
                    </a:p>
                    <a:p>
                      <a:pPr indent="0" lvl="0" marL="0" marR="0" rtl="0" algn="l">
                        <a:spcBef>
                          <a:spcPts val="0"/>
                        </a:spcBef>
                        <a:spcAft>
                          <a:spcPts val="0"/>
                        </a:spcAft>
                        <a:buNone/>
                      </a:pPr>
                      <a:r>
                        <a:t/>
                      </a:r>
                      <a:endParaRPr sz="1100"/>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Arial"/>
                        <a:buNone/>
                      </a:pPr>
                      <a:r>
                        <a:rPr lang="en-US" sz="1100"/>
                        <a:t>Outcome is </a:t>
                      </a:r>
                      <a:r>
                        <a:rPr lang="en-US" sz="1100" u="sng"/>
                        <a:t>measured</a:t>
                      </a:r>
                      <a:r>
                        <a:rPr lang="en-US" sz="1100"/>
                        <a:t> </a:t>
                      </a:r>
                      <a:r>
                        <a:rPr lang="en-US" sz="1100">
                          <a:solidFill>
                            <a:srgbClr val="FF0000"/>
                          </a:solidFill>
                        </a:rPr>
                        <a:t>BEFORE </a:t>
                      </a:r>
                      <a:r>
                        <a:rPr lang="en-US" sz="1100"/>
                        <a:t>Exposure is </a:t>
                      </a:r>
                      <a:r>
                        <a:rPr lang="en-US" sz="1100" u="sng"/>
                        <a:t>measured</a:t>
                      </a:r>
                      <a:endParaRPr/>
                    </a:p>
                    <a:p>
                      <a:pPr indent="0" lvl="0" marL="0" marR="0" rtl="0" algn="l">
                        <a:spcBef>
                          <a:spcPts val="0"/>
                        </a:spcBef>
                        <a:spcAft>
                          <a:spcPts val="0"/>
                        </a:spcAft>
                        <a:buNone/>
                      </a:pPr>
                      <a:r>
                        <a:t/>
                      </a:r>
                      <a:endParaRPr sz="1100"/>
                    </a:p>
                  </a:txBody>
                  <a:tcPr marT="45725" marB="45725" marR="91450" marL="91450"/>
                </a:tc>
              </a:tr>
              <a:tr h="1074700">
                <a:tc>
                  <a:txBody>
                    <a:bodyPr/>
                    <a:lstStyle/>
                    <a:p>
                      <a:pPr indent="0" lvl="0" marL="0" marR="0" rtl="0" algn="l">
                        <a:spcBef>
                          <a:spcPts val="0"/>
                        </a:spcBef>
                        <a:spcAft>
                          <a:spcPts val="0"/>
                        </a:spcAft>
                        <a:buNone/>
                      </a:pPr>
                      <a:r>
                        <a:rPr b="1" lang="en-US" sz="1100"/>
                        <a:t>Primary Use</a:t>
                      </a:r>
                      <a:endParaRPr/>
                    </a:p>
                  </a:txBody>
                  <a:tcPr marT="45725" marB="45725" marR="91450" marL="91450">
                    <a:solidFill>
                      <a:schemeClr val="accent3"/>
                    </a:solidFill>
                  </a:tcPr>
                </a:tc>
                <a:tc>
                  <a:txBody>
                    <a:bodyPr/>
                    <a:lstStyle/>
                    <a:p>
                      <a:pPr indent="0" lvl="0" marL="0" marR="0" rtl="0" algn="l">
                        <a:spcBef>
                          <a:spcPts val="0"/>
                        </a:spcBef>
                        <a:spcAft>
                          <a:spcPts val="0"/>
                        </a:spcAft>
                        <a:buNone/>
                      </a:pPr>
                      <a:r>
                        <a:rPr lang="en-US" sz="1100"/>
                        <a:t>Efficacy of an intervention / </a:t>
                      </a:r>
                      <a:r>
                        <a:rPr lang="en-US" sz="1100" u="sng"/>
                        <a:t>Causality</a:t>
                      </a:r>
                      <a:endParaRPr/>
                    </a:p>
                  </a:txBody>
                  <a:tcPr marT="45725" marB="45725" marR="91450" marL="91450"/>
                </a:tc>
                <a:tc>
                  <a:txBody>
                    <a:bodyPr/>
                    <a:lstStyle/>
                    <a:p>
                      <a:pPr indent="0" lvl="0" marL="0" marR="0" rtl="0" algn="l">
                        <a:spcBef>
                          <a:spcPts val="0"/>
                        </a:spcBef>
                        <a:spcAft>
                          <a:spcPts val="0"/>
                        </a:spcAft>
                        <a:buNone/>
                      </a:pPr>
                      <a:r>
                        <a:rPr lang="en-US" sz="1100"/>
                        <a:t>Screening hypotheses at population level</a:t>
                      </a:r>
                      <a:endParaRPr/>
                    </a:p>
                    <a:p>
                      <a:pPr indent="0" lvl="0" marL="0" marR="0" rtl="0" algn="l">
                        <a:spcBef>
                          <a:spcPts val="0"/>
                        </a:spcBef>
                        <a:spcAft>
                          <a:spcPts val="0"/>
                        </a:spcAft>
                        <a:buNone/>
                      </a:pPr>
                      <a:r>
                        <a:rPr lang="en-US" sz="1100">
                          <a:solidFill>
                            <a:srgbClr val="FF0000"/>
                          </a:solidFill>
                        </a:rPr>
                        <a:t>(BE AWARE of Ecological Fallacy)</a:t>
                      </a:r>
                      <a:endParaRPr/>
                    </a:p>
                  </a:txBody>
                  <a:tcPr marT="45725" marB="45725" marR="91450" marL="91450"/>
                </a:tc>
                <a:tc>
                  <a:txBody>
                    <a:bodyPr/>
                    <a:lstStyle/>
                    <a:p>
                      <a:pPr indent="0" lvl="0" marL="0" marR="0" rtl="0" algn="l">
                        <a:spcBef>
                          <a:spcPts val="0"/>
                        </a:spcBef>
                        <a:spcAft>
                          <a:spcPts val="0"/>
                        </a:spcAft>
                        <a:buNone/>
                      </a:pPr>
                      <a:r>
                        <a:rPr lang="en-US" sz="1100"/>
                        <a:t>Screening hypotheses at individual level, </a:t>
                      </a:r>
                      <a:r>
                        <a:rPr lang="en-US" sz="1100" u="sng"/>
                        <a:t>Prevalence studies</a:t>
                      </a:r>
                      <a:endParaRPr/>
                    </a:p>
                  </a:txBody>
                  <a:tcPr marT="45725" marB="45725" marR="91450" marL="91450"/>
                </a:tc>
                <a:tc>
                  <a:txBody>
                    <a:bodyPr/>
                    <a:lstStyle/>
                    <a:p>
                      <a:pPr indent="0" lvl="0" marL="0" marR="0" rtl="0" algn="l">
                        <a:spcBef>
                          <a:spcPts val="0"/>
                        </a:spcBef>
                        <a:spcAft>
                          <a:spcPts val="0"/>
                        </a:spcAft>
                        <a:buNone/>
                      </a:pPr>
                      <a:r>
                        <a:rPr lang="en-US" sz="1100"/>
                        <a:t>Assessing associations between exposures and </a:t>
                      </a:r>
                      <a:r>
                        <a:rPr lang="en-US" sz="1100" u="none"/>
                        <a:t>outcomes</a:t>
                      </a:r>
                      <a:r>
                        <a:rPr lang="en-US" sz="1100" u="sng"/>
                        <a:t> over time</a:t>
                      </a:r>
                      <a:endParaRPr sz="1100"/>
                    </a:p>
                  </a:txBody>
                  <a:tcPr marT="45725" marB="45725" marR="91450" marL="91450"/>
                </a:tc>
                <a:tc>
                  <a:txBody>
                    <a:bodyPr/>
                    <a:lstStyle/>
                    <a:p>
                      <a:pPr indent="0" lvl="0" marL="0" marR="0" rtl="0" algn="l">
                        <a:spcBef>
                          <a:spcPts val="0"/>
                        </a:spcBef>
                        <a:spcAft>
                          <a:spcPts val="0"/>
                        </a:spcAft>
                        <a:buNone/>
                      </a:pPr>
                      <a:r>
                        <a:rPr lang="en-US" sz="1100"/>
                        <a:t>Assessing associations between exposures and </a:t>
                      </a:r>
                      <a:r>
                        <a:rPr lang="en-US" sz="1100" u="sng"/>
                        <a:t>rare outcomes (rare diseases)</a:t>
                      </a:r>
                      <a:endParaRPr sz="1100"/>
                    </a:p>
                  </a:txBody>
                  <a:tcPr marT="45725" marB="45725" marR="91450" marL="91450"/>
                </a:tc>
              </a:tr>
            </a:tbl>
          </a:graphicData>
        </a:graphic>
      </p:graphicFrame>
      <p:sp>
        <p:nvSpPr>
          <p:cNvPr id="321" name="Google Shape;321;p17"/>
          <p:cNvSpPr txBox="1"/>
          <p:nvPr/>
        </p:nvSpPr>
        <p:spPr>
          <a:xfrm rot="-5400000">
            <a:off x="-1973463" y="2341454"/>
            <a:ext cx="4876943" cy="461665"/>
          </a:xfrm>
          <a:prstGeom prst="rect">
            <a:avLst/>
          </a:prstGeom>
          <a:solidFill>
            <a:srgbClr val="1C353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2"/>
                </a:solidFill>
                <a:latin typeface="Arial"/>
                <a:ea typeface="Arial"/>
                <a:cs typeface="Arial"/>
                <a:sym typeface="Arial"/>
              </a:rPr>
              <a:t>Analytical Studies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26" name="Shape 326"/>
        <p:cNvGrpSpPr/>
        <p:nvPr/>
      </p:nvGrpSpPr>
      <p:grpSpPr>
        <a:xfrm>
          <a:off x="0" y="0"/>
          <a:ext cx="0" cy="0"/>
          <a:chOff x="0" y="0"/>
          <a:chExt cx="0" cy="0"/>
        </a:xfrm>
      </p:grpSpPr>
      <p:grpSp>
        <p:nvGrpSpPr>
          <p:cNvPr id="327" name="Google Shape;327;p18"/>
          <p:cNvGrpSpPr/>
          <p:nvPr/>
        </p:nvGrpSpPr>
        <p:grpSpPr>
          <a:xfrm>
            <a:off x="1839951" y="1005186"/>
            <a:ext cx="6936058" cy="3585834"/>
            <a:chOff x="0" y="1577"/>
            <a:chExt cx="6936058" cy="3585834"/>
          </a:xfrm>
        </p:grpSpPr>
        <p:sp>
          <p:nvSpPr>
            <p:cNvPr id="328" name="Google Shape;328;p18"/>
            <p:cNvSpPr/>
            <p:nvPr/>
          </p:nvSpPr>
          <p:spPr>
            <a:xfrm rot="5400000">
              <a:off x="4440686" y="-1873169"/>
              <a:ext cx="551666" cy="4439077"/>
            </a:xfrm>
            <a:prstGeom prst="round2SameRect">
              <a:avLst>
                <a:gd fmla="val 16667" name="adj1"/>
                <a:gd fmla="val 0" name="adj2"/>
              </a:avLst>
            </a:prstGeom>
            <a:solidFill>
              <a:srgbClr val="CBCCCD">
                <a:alpha val="89803"/>
              </a:srgbClr>
            </a:solidFill>
            <a:ln cap="flat" cmpd="sng" w="10775">
              <a:solidFill>
                <a:srgbClr val="CBCCC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8"/>
            <p:cNvSpPr txBox="1"/>
            <p:nvPr/>
          </p:nvSpPr>
          <p:spPr>
            <a:xfrm>
              <a:off x="2496981" y="97466"/>
              <a:ext cx="4412147" cy="497806"/>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Study of a new flu vaccine</a:t>
              </a:r>
              <a:endParaRPr/>
            </a:p>
          </p:txBody>
        </p:sp>
        <p:sp>
          <p:nvSpPr>
            <p:cNvPr id="330" name="Google Shape;330;p18"/>
            <p:cNvSpPr/>
            <p:nvPr/>
          </p:nvSpPr>
          <p:spPr>
            <a:xfrm>
              <a:off x="0" y="1577"/>
              <a:ext cx="2496981" cy="689583"/>
            </a:xfrm>
            <a:prstGeom prst="roundRect">
              <a:avLst>
                <a:gd fmla="val 16667" name="adj"/>
              </a:avLst>
            </a:prstGeom>
            <a:solidFill>
              <a:srgbClr val="1C353C"/>
            </a:solidFill>
            <a:ln cap="flat" cmpd="sng" w="107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
            <p:cNvSpPr txBox="1"/>
            <p:nvPr/>
          </p:nvSpPr>
          <p:spPr>
            <a:xfrm>
              <a:off x="33663" y="35240"/>
              <a:ext cx="2429655" cy="622257"/>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Experimental - RCT</a:t>
              </a:r>
              <a:endParaRPr/>
            </a:p>
          </p:txBody>
        </p:sp>
        <p:sp>
          <p:nvSpPr>
            <p:cNvPr id="332" name="Google Shape;332;p18"/>
            <p:cNvSpPr/>
            <p:nvPr/>
          </p:nvSpPr>
          <p:spPr>
            <a:xfrm rot="5400000">
              <a:off x="4440686" y="-1149107"/>
              <a:ext cx="551666" cy="4439077"/>
            </a:xfrm>
            <a:prstGeom prst="round2SameRect">
              <a:avLst>
                <a:gd fmla="val 16667" name="adj1"/>
                <a:gd fmla="val 0" name="adj2"/>
              </a:avLst>
            </a:prstGeom>
            <a:solidFill>
              <a:srgbClr val="CBCCCD">
                <a:alpha val="89803"/>
              </a:srgbClr>
            </a:solidFill>
            <a:ln cap="flat" cmpd="sng" w="10775">
              <a:solidFill>
                <a:srgbClr val="CBCCC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
            <p:cNvSpPr txBox="1"/>
            <p:nvPr/>
          </p:nvSpPr>
          <p:spPr>
            <a:xfrm>
              <a:off x="2496981" y="821528"/>
              <a:ext cx="4412147" cy="497806"/>
            </a:xfrm>
            <a:prstGeom prst="rect">
              <a:avLst/>
            </a:prstGeom>
            <a:noFill/>
            <a:ln>
              <a:noFill/>
            </a:ln>
          </p:spPr>
          <p:txBody>
            <a:bodyPr anchorCtr="0" anchor="ctr" bIns="30475" lIns="60950" spcFirstLastPara="1" rIns="60950" wrap="square" tIns="30475">
              <a:noAutofit/>
            </a:bodyPr>
            <a:lstStyle/>
            <a:p>
              <a:pPr indent="-11113" lvl="1" marL="11113"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Study of who have received flu vaccine and did they get ill</a:t>
              </a:r>
              <a:endParaRPr/>
            </a:p>
          </p:txBody>
        </p:sp>
        <p:sp>
          <p:nvSpPr>
            <p:cNvPr id="334" name="Google Shape;334;p18"/>
            <p:cNvSpPr/>
            <p:nvPr/>
          </p:nvSpPr>
          <p:spPr>
            <a:xfrm>
              <a:off x="0" y="725639"/>
              <a:ext cx="2496981" cy="689583"/>
            </a:xfrm>
            <a:prstGeom prst="roundRect">
              <a:avLst>
                <a:gd fmla="val 16667" name="adj"/>
              </a:avLst>
            </a:prstGeom>
            <a:solidFill>
              <a:srgbClr val="1C353C"/>
            </a:solidFill>
            <a:ln cap="flat" cmpd="sng" w="107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8"/>
            <p:cNvSpPr txBox="1"/>
            <p:nvPr/>
          </p:nvSpPr>
          <p:spPr>
            <a:xfrm>
              <a:off x="33663" y="759302"/>
              <a:ext cx="2429655" cy="622257"/>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Observational – </a:t>
              </a:r>
              <a:endParaRPr/>
            </a:p>
            <a:p>
              <a:pPr indent="0" lvl="0" marL="0" marR="0" rtl="0" algn="l">
                <a:lnSpc>
                  <a:spcPct val="90000"/>
                </a:lnSpc>
                <a:spcBef>
                  <a:spcPts val="700"/>
                </a:spcBef>
                <a:spcAft>
                  <a:spcPts val="0"/>
                </a:spcAft>
                <a:buClr>
                  <a:schemeClr val="lt1"/>
                </a:buClr>
                <a:buSzPts val="2000"/>
                <a:buFont typeface="Arial"/>
                <a:buNone/>
              </a:pPr>
              <a:r>
                <a:rPr lang="en-US" sz="2000">
                  <a:solidFill>
                    <a:schemeClr val="lt1"/>
                  </a:solidFill>
                  <a:latin typeface="Arial"/>
                  <a:ea typeface="Arial"/>
                  <a:cs typeface="Arial"/>
                  <a:sym typeface="Arial"/>
                </a:rPr>
                <a:t>Cohort</a:t>
              </a:r>
              <a:endParaRPr/>
            </a:p>
          </p:txBody>
        </p:sp>
        <p:sp>
          <p:nvSpPr>
            <p:cNvPr id="336" name="Google Shape;336;p18"/>
            <p:cNvSpPr/>
            <p:nvPr/>
          </p:nvSpPr>
          <p:spPr>
            <a:xfrm rot="5400000">
              <a:off x="4440686" y="-425044"/>
              <a:ext cx="551666" cy="4439077"/>
            </a:xfrm>
            <a:prstGeom prst="round2SameRect">
              <a:avLst>
                <a:gd fmla="val 16667" name="adj1"/>
                <a:gd fmla="val 0" name="adj2"/>
              </a:avLst>
            </a:prstGeom>
            <a:solidFill>
              <a:srgbClr val="CBCCCD">
                <a:alpha val="89803"/>
              </a:srgbClr>
            </a:solidFill>
            <a:ln cap="flat" cmpd="sng" w="10775">
              <a:solidFill>
                <a:srgbClr val="CBCCC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8"/>
            <p:cNvSpPr txBox="1"/>
            <p:nvPr/>
          </p:nvSpPr>
          <p:spPr>
            <a:xfrm>
              <a:off x="2496981" y="1545591"/>
              <a:ext cx="4412147" cy="497806"/>
            </a:xfrm>
            <a:prstGeom prst="rect">
              <a:avLst/>
            </a:prstGeom>
            <a:noFill/>
            <a:ln>
              <a:noFill/>
            </a:ln>
          </p:spPr>
          <p:txBody>
            <a:bodyPr anchorCtr="0" anchor="ctr" bIns="30475" lIns="60950" spcFirstLastPara="1" rIns="60950" wrap="square" tIns="30475">
              <a:noAutofit/>
            </a:bodyPr>
            <a:lstStyle/>
            <a:p>
              <a:pPr indent="-11113" lvl="1" marL="11113"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Study of who has flu and if they were vaccinated</a:t>
              </a:r>
              <a:endParaRPr/>
            </a:p>
          </p:txBody>
        </p:sp>
        <p:sp>
          <p:nvSpPr>
            <p:cNvPr id="338" name="Google Shape;338;p18"/>
            <p:cNvSpPr/>
            <p:nvPr/>
          </p:nvSpPr>
          <p:spPr>
            <a:xfrm>
              <a:off x="0" y="1449702"/>
              <a:ext cx="2496981" cy="689583"/>
            </a:xfrm>
            <a:prstGeom prst="roundRect">
              <a:avLst>
                <a:gd fmla="val 16667" name="adj"/>
              </a:avLst>
            </a:prstGeom>
            <a:solidFill>
              <a:srgbClr val="1C353C"/>
            </a:solidFill>
            <a:ln cap="flat" cmpd="sng" w="107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8"/>
            <p:cNvSpPr txBox="1"/>
            <p:nvPr/>
          </p:nvSpPr>
          <p:spPr>
            <a:xfrm>
              <a:off x="33663" y="1483365"/>
              <a:ext cx="2429655" cy="622257"/>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Observational – </a:t>
              </a:r>
              <a:endParaRPr/>
            </a:p>
            <a:p>
              <a:pPr indent="0" lvl="0" marL="0" marR="0" rtl="0" algn="l">
                <a:lnSpc>
                  <a:spcPct val="90000"/>
                </a:lnSpc>
                <a:spcBef>
                  <a:spcPts val="700"/>
                </a:spcBef>
                <a:spcAft>
                  <a:spcPts val="0"/>
                </a:spcAft>
                <a:buClr>
                  <a:schemeClr val="lt1"/>
                </a:buClr>
                <a:buSzPts val="2000"/>
                <a:buFont typeface="Arial"/>
                <a:buNone/>
              </a:pPr>
              <a:r>
                <a:rPr lang="en-US" sz="2000">
                  <a:solidFill>
                    <a:schemeClr val="lt1"/>
                  </a:solidFill>
                  <a:latin typeface="Arial"/>
                  <a:ea typeface="Arial"/>
                  <a:cs typeface="Arial"/>
                  <a:sym typeface="Arial"/>
                </a:rPr>
                <a:t>Case-Control</a:t>
              </a:r>
              <a:endParaRPr/>
            </a:p>
          </p:txBody>
        </p:sp>
        <p:sp>
          <p:nvSpPr>
            <p:cNvPr id="340" name="Google Shape;340;p18"/>
            <p:cNvSpPr/>
            <p:nvPr/>
          </p:nvSpPr>
          <p:spPr>
            <a:xfrm rot="5400000">
              <a:off x="4440686" y="299018"/>
              <a:ext cx="551666" cy="4439077"/>
            </a:xfrm>
            <a:prstGeom prst="round2SameRect">
              <a:avLst>
                <a:gd fmla="val 16667" name="adj1"/>
                <a:gd fmla="val 0" name="adj2"/>
              </a:avLst>
            </a:prstGeom>
            <a:solidFill>
              <a:srgbClr val="CBCCCD">
                <a:alpha val="89803"/>
              </a:srgbClr>
            </a:solidFill>
            <a:ln cap="flat" cmpd="sng" w="10775">
              <a:solidFill>
                <a:srgbClr val="CBCCC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8"/>
            <p:cNvSpPr txBox="1"/>
            <p:nvPr/>
          </p:nvSpPr>
          <p:spPr>
            <a:xfrm>
              <a:off x="2496981" y="2269653"/>
              <a:ext cx="4412147" cy="497806"/>
            </a:xfrm>
            <a:prstGeom prst="rect">
              <a:avLst/>
            </a:prstGeom>
            <a:noFill/>
            <a:ln>
              <a:noFill/>
            </a:ln>
          </p:spPr>
          <p:txBody>
            <a:bodyPr anchorCtr="0" anchor="ctr" bIns="30475" lIns="60950" spcFirstLastPara="1" rIns="60950" wrap="square" tIns="30475">
              <a:noAutofit/>
            </a:bodyPr>
            <a:lstStyle/>
            <a:p>
              <a:pPr indent="-11113" lvl="1" marL="11113"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Study of how many cases of flu in females and males </a:t>
              </a:r>
              <a:endParaRPr/>
            </a:p>
          </p:txBody>
        </p:sp>
        <p:sp>
          <p:nvSpPr>
            <p:cNvPr id="342" name="Google Shape;342;p18"/>
            <p:cNvSpPr/>
            <p:nvPr/>
          </p:nvSpPr>
          <p:spPr>
            <a:xfrm>
              <a:off x="0" y="2173765"/>
              <a:ext cx="2496981" cy="689583"/>
            </a:xfrm>
            <a:prstGeom prst="roundRect">
              <a:avLst>
                <a:gd fmla="val 16667" name="adj"/>
              </a:avLst>
            </a:prstGeom>
            <a:solidFill>
              <a:srgbClr val="1C353C"/>
            </a:solidFill>
            <a:ln cap="flat" cmpd="sng" w="107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8"/>
            <p:cNvSpPr txBox="1"/>
            <p:nvPr/>
          </p:nvSpPr>
          <p:spPr>
            <a:xfrm>
              <a:off x="33663" y="2207428"/>
              <a:ext cx="2429655" cy="622257"/>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Observational – </a:t>
              </a:r>
              <a:endParaRPr/>
            </a:p>
            <a:p>
              <a:pPr indent="0" lvl="0" marL="0" marR="0" rtl="0" algn="l">
                <a:lnSpc>
                  <a:spcPct val="90000"/>
                </a:lnSpc>
                <a:spcBef>
                  <a:spcPts val="700"/>
                </a:spcBef>
                <a:spcAft>
                  <a:spcPts val="0"/>
                </a:spcAft>
                <a:buClr>
                  <a:schemeClr val="lt1"/>
                </a:buClr>
                <a:buSzPts val="2000"/>
                <a:buFont typeface="Arial"/>
                <a:buNone/>
              </a:pPr>
              <a:r>
                <a:rPr lang="en-US" sz="2000">
                  <a:solidFill>
                    <a:schemeClr val="lt1"/>
                  </a:solidFill>
                  <a:latin typeface="Arial"/>
                  <a:ea typeface="Arial"/>
                  <a:cs typeface="Arial"/>
                  <a:sym typeface="Arial"/>
                </a:rPr>
                <a:t>Cross-Sectional</a:t>
              </a:r>
              <a:endParaRPr/>
            </a:p>
          </p:txBody>
        </p:sp>
        <p:sp>
          <p:nvSpPr>
            <p:cNvPr id="344" name="Google Shape;344;p18"/>
            <p:cNvSpPr/>
            <p:nvPr/>
          </p:nvSpPr>
          <p:spPr>
            <a:xfrm rot="5400000">
              <a:off x="4440686" y="1023081"/>
              <a:ext cx="551666" cy="4439077"/>
            </a:xfrm>
            <a:prstGeom prst="round2SameRect">
              <a:avLst>
                <a:gd fmla="val 16667" name="adj1"/>
                <a:gd fmla="val 0" name="adj2"/>
              </a:avLst>
            </a:prstGeom>
            <a:solidFill>
              <a:srgbClr val="CBCCCD">
                <a:alpha val="89803"/>
              </a:srgbClr>
            </a:solidFill>
            <a:ln cap="flat" cmpd="sng" w="10775">
              <a:solidFill>
                <a:srgbClr val="CBCCC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8"/>
            <p:cNvSpPr txBox="1"/>
            <p:nvPr/>
          </p:nvSpPr>
          <p:spPr>
            <a:xfrm>
              <a:off x="2496981" y="2993716"/>
              <a:ext cx="4412147" cy="497806"/>
            </a:xfrm>
            <a:prstGeom prst="rect">
              <a:avLst/>
            </a:prstGeom>
            <a:noFill/>
            <a:ln>
              <a:noFill/>
            </a:ln>
          </p:spPr>
          <p:txBody>
            <a:bodyPr anchorCtr="0" anchor="ctr" bIns="30475" lIns="60950" spcFirstLastPara="1" rIns="60950" wrap="square" tIns="30475">
              <a:noAutofit/>
            </a:bodyPr>
            <a:lstStyle/>
            <a:p>
              <a:pPr indent="-11113" lvl="1" marL="11113"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Compares cases of flu and air quality in two countries</a:t>
              </a:r>
              <a:endParaRPr/>
            </a:p>
          </p:txBody>
        </p:sp>
        <p:sp>
          <p:nvSpPr>
            <p:cNvPr id="346" name="Google Shape;346;p18"/>
            <p:cNvSpPr/>
            <p:nvPr/>
          </p:nvSpPr>
          <p:spPr>
            <a:xfrm>
              <a:off x="0" y="2897828"/>
              <a:ext cx="2496981" cy="689583"/>
            </a:xfrm>
            <a:prstGeom prst="roundRect">
              <a:avLst>
                <a:gd fmla="val 16667" name="adj"/>
              </a:avLst>
            </a:prstGeom>
            <a:solidFill>
              <a:srgbClr val="1C353C"/>
            </a:solidFill>
            <a:ln cap="flat" cmpd="sng" w="107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txBox="1"/>
            <p:nvPr/>
          </p:nvSpPr>
          <p:spPr>
            <a:xfrm>
              <a:off x="33663" y="2931491"/>
              <a:ext cx="2429655" cy="622257"/>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Observational – </a:t>
              </a:r>
              <a:endParaRPr/>
            </a:p>
            <a:p>
              <a:pPr indent="0" lvl="0" marL="0" marR="0" rtl="0" algn="l">
                <a:lnSpc>
                  <a:spcPct val="90000"/>
                </a:lnSpc>
                <a:spcBef>
                  <a:spcPts val="700"/>
                </a:spcBef>
                <a:spcAft>
                  <a:spcPts val="0"/>
                </a:spcAft>
                <a:buClr>
                  <a:schemeClr val="lt1"/>
                </a:buClr>
                <a:buSzPts val="2000"/>
                <a:buFont typeface="Arial"/>
                <a:buNone/>
              </a:pPr>
              <a:r>
                <a:rPr lang="en-US" sz="2000">
                  <a:solidFill>
                    <a:schemeClr val="lt1"/>
                  </a:solidFill>
                  <a:latin typeface="Arial"/>
                  <a:ea typeface="Arial"/>
                  <a:cs typeface="Arial"/>
                  <a:sym typeface="Arial"/>
                </a:rPr>
                <a:t>Ecological</a:t>
              </a:r>
              <a:endParaRPr/>
            </a:p>
          </p:txBody>
        </p:sp>
      </p:grpSp>
      <p:sp>
        <p:nvSpPr>
          <p:cNvPr id="348" name="Google Shape;348;p18"/>
          <p:cNvSpPr txBox="1"/>
          <p:nvPr/>
        </p:nvSpPr>
        <p:spPr>
          <a:xfrm>
            <a:off x="546410" y="367990"/>
            <a:ext cx="805118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Arial"/>
                <a:ea typeface="Arial"/>
                <a:cs typeface="Arial"/>
                <a:sym typeface="Arial"/>
              </a:rPr>
              <a:t>Examples of Analytical Studies </a:t>
            </a:r>
            <a:endParaRPr/>
          </a:p>
        </p:txBody>
      </p:sp>
      <p:sp>
        <p:nvSpPr>
          <p:cNvPr id="349" name="Google Shape;349;p18"/>
          <p:cNvSpPr txBox="1"/>
          <p:nvPr/>
        </p:nvSpPr>
        <p:spPr>
          <a:xfrm>
            <a:off x="370774" y="1253867"/>
            <a:ext cx="1304693"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Arial"/>
                <a:ea typeface="Arial"/>
                <a:cs typeface="Arial"/>
                <a:sym typeface="Arial"/>
              </a:rPr>
              <a:t>Exposure:</a:t>
            </a:r>
            <a:r>
              <a:rPr b="1" lang="en-US" sz="1800">
                <a:solidFill>
                  <a:schemeClr val="dk1"/>
                </a:solidFill>
                <a:latin typeface="Arial"/>
                <a:ea typeface="Arial"/>
                <a:cs typeface="Arial"/>
                <a:sym typeface="Arial"/>
              </a:rPr>
              <a:t> Flu Vaccine</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50" name="Google Shape;350;p18"/>
          <p:cNvSpPr/>
          <p:nvPr/>
        </p:nvSpPr>
        <p:spPr>
          <a:xfrm>
            <a:off x="903243" y="2437665"/>
            <a:ext cx="239753" cy="1048215"/>
          </a:xfrm>
          <a:prstGeom prst="downArrow">
            <a:avLst>
              <a:gd fmla="val 50000" name="adj1"/>
              <a:gd fmla="val 50000" name="adj2"/>
            </a:avLst>
          </a:prstGeom>
          <a:solidFill>
            <a:srgbClr val="0C344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1" name="Google Shape;351;p18"/>
          <p:cNvSpPr txBox="1"/>
          <p:nvPr/>
        </p:nvSpPr>
        <p:spPr>
          <a:xfrm>
            <a:off x="370774" y="3669666"/>
            <a:ext cx="130469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Arial"/>
                <a:ea typeface="Arial"/>
                <a:cs typeface="Arial"/>
                <a:sym typeface="Arial"/>
              </a:rPr>
              <a:t>Outcome:</a:t>
            </a:r>
            <a:r>
              <a:rPr b="1" lang="en-US" sz="1800">
                <a:solidFill>
                  <a:schemeClr val="dk1"/>
                </a:solidFill>
                <a:latin typeface="Arial"/>
                <a:ea typeface="Arial"/>
                <a:cs typeface="Arial"/>
                <a:sym typeface="Arial"/>
              </a:rPr>
              <a:t> Flu</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19"/>
          <p:cNvSpPr txBox="1"/>
          <p:nvPr>
            <p:ph idx="1" type="body"/>
          </p:nvPr>
        </p:nvSpPr>
        <p:spPr>
          <a:xfrm>
            <a:off x="1230325" y="1167642"/>
            <a:ext cx="1270492" cy="235232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3800"/>
              <a:buNone/>
            </a:pPr>
            <a:r>
              <a:rPr lang="en-US"/>
              <a:t>3</a:t>
            </a:r>
            <a:endParaRPr/>
          </a:p>
        </p:txBody>
      </p:sp>
      <p:sp>
        <p:nvSpPr>
          <p:cNvPr id="357" name="Google Shape;357;p19"/>
          <p:cNvSpPr txBox="1"/>
          <p:nvPr>
            <p:ph idx="2" type="body"/>
          </p:nvPr>
        </p:nvSpPr>
        <p:spPr>
          <a:xfrm>
            <a:off x="2129934" y="1736587"/>
            <a:ext cx="6528291" cy="1347788"/>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3200"/>
              <a:buNone/>
            </a:pPr>
            <a:r>
              <a:rPr lang="en-US" sz="3200">
                <a:solidFill>
                  <a:srgbClr val="303030"/>
                </a:solidFill>
                <a:latin typeface="Arial"/>
                <a:ea typeface="Arial"/>
                <a:cs typeface="Arial"/>
                <a:sym typeface="Arial"/>
              </a:rPr>
              <a:t>Spotting the Study Design</a:t>
            </a:r>
            <a:endParaRPr sz="24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4" name="Shape 94"/>
        <p:cNvGrpSpPr/>
        <p:nvPr/>
      </p:nvGrpSpPr>
      <p:grpSpPr>
        <a:xfrm>
          <a:off x="0" y="0"/>
          <a:ext cx="0" cy="0"/>
          <a:chOff x="0" y="0"/>
          <a:chExt cx="0" cy="0"/>
        </a:xfrm>
      </p:grpSpPr>
      <p:sp>
        <p:nvSpPr>
          <p:cNvPr id="95" name="Google Shape;95;p2"/>
          <p:cNvSpPr/>
          <p:nvPr/>
        </p:nvSpPr>
        <p:spPr>
          <a:xfrm>
            <a:off x="0" y="1523331"/>
            <a:ext cx="9144000" cy="532164"/>
          </a:xfrm>
          <a:prstGeom prst="rect">
            <a:avLst/>
          </a:prstGeom>
          <a:solidFill>
            <a:srgbClr val="FFDF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6" name="Google Shape;96;p2"/>
          <p:cNvSpPr/>
          <p:nvPr/>
        </p:nvSpPr>
        <p:spPr>
          <a:xfrm>
            <a:off x="504646" y="1336787"/>
            <a:ext cx="972924" cy="884478"/>
          </a:xfrm>
          <a:prstGeom prst="ellipse">
            <a:avLst/>
          </a:prstGeom>
          <a:solidFill>
            <a:srgbClr val="FFDF9B"/>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 name="Google Shape;97;p2"/>
          <p:cNvSpPr txBox="1"/>
          <p:nvPr>
            <p:ph idx="1" type="body"/>
          </p:nvPr>
        </p:nvSpPr>
        <p:spPr>
          <a:xfrm>
            <a:off x="400002" y="337326"/>
            <a:ext cx="8231186" cy="9061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b="1" lang="en-US" sz="2400" u="sng">
                <a:solidFill>
                  <a:srgbClr val="303030"/>
                </a:solidFill>
                <a:latin typeface="Arial"/>
                <a:ea typeface="Arial"/>
                <a:cs typeface="Arial"/>
                <a:sym typeface="Arial"/>
              </a:rPr>
              <a:t>Learning Objectives: </a:t>
            </a:r>
            <a:r>
              <a:rPr lang="en-US" sz="2400">
                <a:solidFill>
                  <a:srgbClr val="303030"/>
                </a:solidFill>
                <a:latin typeface="Arial"/>
                <a:ea typeface="Arial"/>
                <a:cs typeface="Arial"/>
                <a:sym typeface="Arial"/>
              </a:rPr>
              <a:t>By end of this session students will be able to: </a:t>
            </a:r>
            <a:endParaRPr/>
          </a:p>
        </p:txBody>
      </p:sp>
      <p:sp>
        <p:nvSpPr>
          <p:cNvPr id="98" name="Google Shape;98;p2"/>
          <p:cNvSpPr/>
          <p:nvPr/>
        </p:nvSpPr>
        <p:spPr>
          <a:xfrm>
            <a:off x="634151" y="1454519"/>
            <a:ext cx="713914" cy="64901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99" name="Google Shape;99;p2"/>
          <p:cNvGrpSpPr/>
          <p:nvPr/>
        </p:nvGrpSpPr>
        <p:grpSpPr>
          <a:xfrm>
            <a:off x="0" y="3811933"/>
            <a:ext cx="9144000" cy="884478"/>
            <a:chOff x="0" y="2564348"/>
            <a:chExt cx="9144000" cy="884478"/>
          </a:xfrm>
        </p:grpSpPr>
        <p:sp>
          <p:nvSpPr>
            <p:cNvPr id="100" name="Google Shape;100;p2"/>
            <p:cNvSpPr/>
            <p:nvPr/>
          </p:nvSpPr>
          <p:spPr>
            <a:xfrm>
              <a:off x="0" y="2750892"/>
              <a:ext cx="9144000" cy="532164"/>
            </a:xfrm>
            <a:prstGeom prst="rect">
              <a:avLst/>
            </a:prstGeom>
            <a:solidFill>
              <a:srgbClr val="FFDF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1" name="Google Shape;101;p2"/>
            <p:cNvSpPr/>
            <p:nvPr/>
          </p:nvSpPr>
          <p:spPr>
            <a:xfrm>
              <a:off x="504646" y="2564348"/>
              <a:ext cx="972924" cy="884478"/>
            </a:xfrm>
            <a:prstGeom prst="ellipse">
              <a:avLst/>
            </a:prstGeom>
            <a:solidFill>
              <a:srgbClr val="FFDF9B"/>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2" name="Google Shape;102;p2"/>
            <p:cNvSpPr/>
            <p:nvPr/>
          </p:nvSpPr>
          <p:spPr>
            <a:xfrm>
              <a:off x="634151" y="2682080"/>
              <a:ext cx="713914" cy="64901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103" name="Google Shape;103;p2"/>
          <p:cNvGrpSpPr/>
          <p:nvPr/>
        </p:nvGrpSpPr>
        <p:grpSpPr>
          <a:xfrm>
            <a:off x="0" y="2562117"/>
            <a:ext cx="9144000" cy="884478"/>
            <a:chOff x="0" y="2564348"/>
            <a:chExt cx="9144000" cy="884478"/>
          </a:xfrm>
        </p:grpSpPr>
        <p:sp>
          <p:nvSpPr>
            <p:cNvPr id="104" name="Google Shape;104;p2"/>
            <p:cNvSpPr/>
            <p:nvPr/>
          </p:nvSpPr>
          <p:spPr>
            <a:xfrm>
              <a:off x="0" y="2750892"/>
              <a:ext cx="9144000" cy="532164"/>
            </a:xfrm>
            <a:prstGeom prst="rect">
              <a:avLst/>
            </a:prstGeom>
            <a:solidFill>
              <a:srgbClr val="FFDF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5" name="Google Shape;105;p2"/>
            <p:cNvSpPr/>
            <p:nvPr/>
          </p:nvSpPr>
          <p:spPr>
            <a:xfrm>
              <a:off x="504646" y="2564348"/>
              <a:ext cx="972924" cy="884478"/>
            </a:xfrm>
            <a:prstGeom prst="ellipse">
              <a:avLst/>
            </a:prstGeom>
            <a:solidFill>
              <a:srgbClr val="FFDF9B"/>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6" name="Google Shape;106;p2"/>
            <p:cNvSpPr/>
            <p:nvPr/>
          </p:nvSpPr>
          <p:spPr>
            <a:xfrm>
              <a:off x="634151" y="2682080"/>
              <a:ext cx="713914" cy="64901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07" name="Google Shape;107;p2"/>
          <p:cNvSpPr txBox="1"/>
          <p:nvPr>
            <p:ph idx="2" type="body"/>
          </p:nvPr>
        </p:nvSpPr>
        <p:spPr>
          <a:xfrm>
            <a:off x="809110" y="1398825"/>
            <a:ext cx="7412970" cy="3647208"/>
          </a:xfrm>
          <a:prstGeom prst="rect">
            <a:avLst/>
          </a:prstGeom>
          <a:noFill/>
          <a:ln>
            <a:noFill/>
          </a:ln>
        </p:spPr>
        <p:txBody>
          <a:bodyPr anchorCtr="0" anchor="t" bIns="45700" lIns="91425" spcFirstLastPara="1" rIns="91425" wrap="square" tIns="45700">
            <a:normAutofit/>
          </a:bodyPr>
          <a:lstStyle/>
          <a:p>
            <a:pPr indent="-514350" lvl="0" marL="514350" rtl="0" algn="l">
              <a:lnSpc>
                <a:spcPct val="150000"/>
              </a:lnSpc>
              <a:spcBef>
                <a:spcPts val="0"/>
              </a:spcBef>
              <a:spcAft>
                <a:spcPts val="0"/>
              </a:spcAft>
              <a:buClr>
                <a:srgbClr val="1C353D"/>
              </a:buClr>
              <a:buSzPts val="3000"/>
              <a:buAutoNum type="arabicPlain"/>
            </a:pPr>
            <a:r>
              <a:rPr lang="en-US">
                <a:solidFill>
                  <a:srgbClr val="303030"/>
                </a:solidFill>
                <a:latin typeface="Arial"/>
                <a:ea typeface="Arial"/>
                <a:cs typeface="Arial"/>
                <a:sym typeface="Arial"/>
              </a:rPr>
              <a:t> </a:t>
            </a:r>
            <a:r>
              <a:rPr lang="en-US" sz="1800">
                <a:solidFill>
                  <a:srgbClr val="303030"/>
                </a:solidFill>
                <a:latin typeface="Arial"/>
                <a:ea typeface="Arial"/>
                <a:cs typeface="Arial"/>
                <a:sym typeface="Arial"/>
              </a:rPr>
              <a:t>List differences between descriptive and analytical study designs </a:t>
            </a:r>
            <a:endParaRPr>
              <a:solidFill>
                <a:srgbClr val="303030"/>
              </a:solidFill>
              <a:latin typeface="Arial"/>
              <a:ea typeface="Arial"/>
              <a:cs typeface="Arial"/>
              <a:sym typeface="Arial"/>
            </a:endParaRPr>
          </a:p>
          <a:p>
            <a:pPr indent="-323850" lvl="0" marL="514350" rtl="0" algn="l">
              <a:lnSpc>
                <a:spcPct val="150000"/>
              </a:lnSpc>
              <a:spcBef>
                <a:spcPts val="480"/>
              </a:spcBef>
              <a:spcAft>
                <a:spcPts val="0"/>
              </a:spcAft>
              <a:buClr>
                <a:srgbClr val="1C353D"/>
              </a:buClr>
              <a:buSzPts val="3000"/>
              <a:buNone/>
            </a:pPr>
            <a:r>
              <a:t/>
            </a:r>
            <a:endParaRPr>
              <a:solidFill>
                <a:srgbClr val="303030"/>
              </a:solidFill>
              <a:latin typeface="Arial"/>
              <a:ea typeface="Arial"/>
              <a:cs typeface="Arial"/>
              <a:sym typeface="Arial"/>
            </a:endParaRPr>
          </a:p>
          <a:p>
            <a:pPr indent="-514350" lvl="0" marL="514350" rtl="0" algn="l">
              <a:lnSpc>
                <a:spcPct val="150000"/>
              </a:lnSpc>
              <a:spcBef>
                <a:spcPts val="480"/>
              </a:spcBef>
              <a:spcAft>
                <a:spcPts val="0"/>
              </a:spcAft>
              <a:buClr>
                <a:srgbClr val="1C353D"/>
              </a:buClr>
              <a:buSzPts val="3000"/>
              <a:buAutoNum type="arabicPlain"/>
            </a:pPr>
            <a:r>
              <a:rPr lang="en-US">
                <a:solidFill>
                  <a:srgbClr val="303030"/>
                </a:solidFill>
                <a:latin typeface="Arial"/>
                <a:ea typeface="Arial"/>
                <a:cs typeface="Arial"/>
                <a:sym typeface="Arial"/>
              </a:rPr>
              <a:t> </a:t>
            </a:r>
            <a:r>
              <a:rPr lang="en-US" sz="1800">
                <a:solidFill>
                  <a:srgbClr val="303030"/>
                </a:solidFill>
                <a:latin typeface="Arial"/>
                <a:ea typeface="Arial"/>
                <a:cs typeface="Arial"/>
                <a:sym typeface="Arial"/>
              </a:rPr>
              <a:t>Describe main types of study designs and their uses</a:t>
            </a:r>
            <a:endParaRPr>
              <a:solidFill>
                <a:srgbClr val="303030"/>
              </a:solidFill>
              <a:latin typeface="Arial"/>
              <a:ea typeface="Arial"/>
              <a:cs typeface="Arial"/>
              <a:sym typeface="Arial"/>
            </a:endParaRPr>
          </a:p>
          <a:p>
            <a:pPr indent="-323850" lvl="0" marL="514350" rtl="0" algn="l">
              <a:lnSpc>
                <a:spcPct val="150000"/>
              </a:lnSpc>
              <a:spcBef>
                <a:spcPts val="480"/>
              </a:spcBef>
              <a:spcAft>
                <a:spcPts val="0"/>
              </a:spcAft>
              <a:buClr>
                <a:srgbClr val="1C353D"/>
              </a:buClr>
              <a:buSzPts val="3000"/>
              <a:buNone/>
            </a:pPr>
            <a:r>
              <a:t/>
            </a:r>
            <a:endParaRPr>
              <a:solidFill>
                <a:srgbClr val="303030"/>
              </a:solidFill>
              <a:latin typeface="Arial"/>
              <a:ea typeface="Arial"/>
              <a:cs typeface="Arial"/>
              <a:sym typeface="Arial"/>
            </a:endParaRPr>
          </a:p>
          <a:p>
            <a:pPr indent="-514350" lvl="0" marL="514350" rtl="0" algn="l">
              <a:lnSpc>
                <a:spcPct val="150000"/>
              </a:lnSpc>
              <a:spcBef>
                <a:spcPts val="480"/>
              </a:spcBef>
              <a:spcAft>
                <a:spcPts val="0"/>
              </a:spcAft>
              <a:buClr>
                <a:srgbClr val="1C353D"/>
              </a:buClr>
              <a:buSzPts val="3000"/>
              <a:buAutoNum type="arabicPlain"/>
            </a:pPr>
            <a:r>
              <a:rPr lang="en-US">
                <a:solidFill>
                  <a:srgbClr val="303030"/>
                </a:solidFill>
                <a:latin typeface="Arial"/>
                <a:ea typeface="Arial"/>
                <a:cs typeface="Arial"/>
                <a:sym typeface="Arial"/>
              </a:rPr>
              <a:t> </a:t>
            </a:r>
            <a:r>
              <a:rPr lang="en-US" sz="2000">
                <a:solidFill>
                  <a:srgbClr val="303030"/>
                </a:solidFill>
                <a:latin typeface="Arial"/>
                <a:ea typeface="Arial"/>
                <a:cs typeface="Arial"/>
                <a:sym typeface="Arial"/>
              </a:rPr>
              <a:t>Identify different study designs with examples</a:t>
            </a:r>
            <a:endParaRPr>
              <a:solidFill>
                <a:srgbClr val="30303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62" name="Shape 362"/>
        <p:cNvGrpSpPr/>
        <p:nvPr/>
      </p:nvGrpSpPr>
      <p:grpSpPr>
        <a:xfrm>
          <a:off x="0" y="0"/>
          <a:ext cx="0" cy="0"/>
          <a:chOff x="0" y="0"/>
          <a:chExt cx="0" cy="0"/>
        </a:xfrm>
      </p:grpSpPr>
      <p:grpSp>
        <p:nvGrpSpPr>
          <p:cNvPr id="363" name="Google Shape;363;p20"/>
          <p:cNvGrpSpPr/>
          <p:nvPr/>
        </p:nvGrpSpPr>
        <p:grpSpPr>
          <a:xfrm>
            <a:off x="663762" y="107003"/>
            <a:ext cx="6495795" cy="4898211"/>
            <a:chOff x="663762" y="107003"/>
            <a:chExt cx="6495795" cy="4898211"/>
          </a:xfrm>
        </p:grpSpPr>
        <p:sp>
          <p:nvSpPr>
            <p:cNvPr id="364" name="Google Shape;364;p20"/>
            <p:cNvSpPr/>
            <p:nvPr/>
          </p:nvSpPr>
          <p:spPr>
            <a:xfrm>
              <a:off x="5703386" y="2813367"/>
              <a:ext cx="189934" cy="1934587"/>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365" name="Google Shape;365;p20"/>
            <p:cNvSpPr/>
            <p:nvPr/>
          </p:nvSpPr>
          <p:spPr>
            <a:xfrm>
              <a:off x="5703386" y="2813367"/>
              <a:ext cx="189934" cy="1203972"/>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366" name="Google Shape;366;p20"/>
            <p:cNvSpPr/>
            <p:nvPr/>
          </p:nvSpPr>
          <p:spPr>
            <a:xfrm>
              <a:off x="5703386" y="2813367"/>
              <a:ext cx="189934" cy="473356"/>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367" name="Google Shape;367;p20"/>
            <p:cNvSpPr/>
            <p:nvPr/>
          </p:nvSpPr>
          <p:spPr>
            <a:xfrm>
              <a:off x="5443806" y="2082752"/>
              <a:ext cx="766073" cy="216097"/>
            </a:xfrm>
            <a:custGeom>
              <a:rect b="b" l="l" r="r" t="t"/>
              <a:pathLst>
                <a:path extrusionOk="0" h="120000" w="120000">
                  <a:moveTo>
                    <a:pt x="0" y="0"/>
                  </a:moveTo>
                  <a:lnTo>
                    <a:pt x="0" y="61642"/>
                  </a:lnTo>
                  <a:lnTo>
                    <a:pt x="100190" y="61642"/>
                  </a:lnTo>
                  <a:lnTo>
                    <a:pt x="100190" y="123285"/>
                  </a:lnTo>
                </a:path>
              </a:pathLst>
            </a:custGeom>
            <a:noFill/>
            <a:ln cap="flat" cmpd="sng" w="10775">
              <a:solidFill>
                <a:srgbClr val="192F37"/>
              </a:solidFill>
              <a:prstDash val="solid"/>
              <a:round/>
              <a:headEnd len="sm" w="sm" type="none"/>
              <a:tailEnd len="sm" w="sm" type="none"/>
            </a:ln>
          </p:spPr>
        </p:sp>
        <p:sp>
          <p:nvSpPr>
            <p:cNvPr id="368" name="Google Shape;368;p20"/>
            <p:cNvSpPr/>
            <p:nvPr/>
          </p:nvSpPr>
          <p:spPr>
            <a:xfrm>
              <a:off x="4171238" y="2813367"/>
              <a:ext cx="189934" cy="473356"/>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369" name="Google Shape;369;p20"/>
            <p:cNvSpPr/>
            <p:nvPr/>
          </p:nvSpPr>
          <p:spPr>
            <a:xfrm>
              <a:off x="4677734" y="2082752"/>
              <a:ext cx="766073" cy="216097"/>
            </a:xfrm>
            <a:custGeom>
              <a:rect b="b" l="l" r="r" t="t"/>
              <a:pathLst>
                <a:path extrusionOk="0" h="120000" w="120000">
                  <a:moveTo>
                    <a:pt x="100190" y="0"/>
                  </a:moveTo>
                  <a:lnTo>
                    <a:pt x="100190" y="61642"/>
                  </a:lnTo>
                  <a:lnTo>
                    <a:pt x="0" y="61642"/>
                  </a:lnTo>
                  <a:lnTo>
                    <a:pt x="0" y="123285"/>
                  </a:lnTo>
                </a:path>
              </a:pathLst>
            </a:custGeom>
            <a:noFill/>
            <a:ln cap="flat" cmpd="sng" w="10775">
              <a:solidFill>
                <a:srgbClr val="192F37"/>
              </a:solidFill>
              <a:prstDash val="solid"/>
              <a:round/>
              <a:headEnd len="sm" w="sm" type="none"/>
              <a:tailEnd len="sm" w="sm" type="none"/>
            </a:ln>
          </p:spPr>
        </p:sp>
        <p:sp>
          <p:nvSpPr>
            <p:cNvPr id="370" name="Google Shape;370;p20"/>
            <p:cNvSpPr/>
            <p:nvPr/>
          </p:nvSpPr>
          <p:spPr>
            <a:xfrm>
              <a:off x="4136417" y="1352136"/>
              <a:ext cx="1307389" cy="216097"/>
            </a:xfrm>
            <a:custGeom>
              <a:rect b="b" l="l" r="r" t="t"/>
              <a:pathLst>
                <a:path extrusionOk="0" h="120000" w="120000">
                  <a:moveTo>
                    <a:pt x="0" y="0"/>
                  </a:moveTo>
                  <a:lnTo>
                    <a:pt x="0" y="61642"/>
                  </a:lnTo>
                  <a:lnTo>
                    <a:pt x="100190" y="61642"/>
                  </a:lnTo>
                  <a:lnTo>
                    <a:pt x="100190" y="123285"/>
                  </a:lnTo>
                </a:path>
              </a:pathLst>
            </a:custGeom>
            <a:noFill/>
            <a:ln cap="flat" cmpd="sng" w="10775">
              <a:solidFill>
                <a:srgbClr val="192F37"/>
              </a:solidFill>
              <a:prstDash val="solid"/>
              <a:round/>
              <a:headEnd len="sm" w="sm" type="none"/>
              <a:tailEnd len="sm" w="sm" type="none"/>
            </a:ln>
          </p:spPr>
        </p:sp>
        <p:sp>
          <p:nvSpPr>
            <p:cNvPr id="371" name="Google Shape;371;p20"/>
            <p:cNvSpPr/>
            <p:nvPr/>
          </p:nvSpPr>
          <p:spPr>
            <a:xfrm>
              <a:off x="2322532" y="2082752"/>
              <a:ext cx="189934" cy="473356"/>
            </a:xfrm>
            <a:custGeom>
              <a:rect b="b" l="l" r="r" t="t"/>
              <a:pathLst>
                <a:path extrusionOk="0" h="120000" w="120000">
                  <a:moveTo>
                    <a:pt x="0" y="0"/>
                  </a:moveTo>
                  <a:lnTo>
                    <a:pt x="0" y="123285"/>
                  </a:lnTo>
                  <a:lnTo>
                    <a:pt x="100191" y="123285"/>
                  </a:lnTo>
                </a:path>
              </a:pathLst>
            </a:custGeom>
            <a:noFill/>
            <a:ln cap="flat" cmpd="sng" w="10775">
              <a:solidFill>
                <a:srgbClr val="192F37"/>
              </a:solidFill>
              <a:prstDash val="solid"/>
              <a:round/>
              <a:headEnd len="sm" w="sm" type="none"/>
              <a:tailEnd len="sm" w="sm" type="none"/>
            </a:ln>
          </p:spPr>
        </p:sp>
        <p:sp>
          <p:nvSpPr>
            <p:cNvPr id="372" name="Google Shape;372;p20"/>
            <p:cNvSpPr/>
            <p:nvPr/>
          </p:nvSpPr>
          <p:spPr>
            <a:xfrm>
              <a:off x="2829028" y="1352136"/>
              <a:ext cx="1307389" cy="216097"/>
            </a:xfrm>
            <a:custGeom>
              <a:rect b="b" l="l" r="r" t="t"/>
              <a:pathLst>
                <a:path extrusionOk="0" h="120000" w="120000">
                  <a:moveTo>
                    <a:pt x="100190" y="0"/>
                  </a:moveTo>
                  <a:lnTo>
                    <a:pt x="100190" y="61642"/>
                  </a:lnTo>
                  <a:lnTo>
                    <a:pt x="0" y="61642"/>
                  </a:lnTo>
                  <a:lnTo>
                    <a:pt x="0" y="123285"/>
                  </a:lnTo>
                </a:path>
              </a:pathLst>
            </a:custGeom>
            <a:noFill/>
            <a:ln cap="flat" cmpd="sng" w="10775">
              <a:solidFill>
                <a:srgbClr val="192F37"/>
              </a:solidFill>
              <a:prstDash val="solid"/>
              <a:round/>
              <a:headEnd len="sm" w="sm" type="none"/>
              <a:tailEnd len="sm" w="sm" type="none"/>
            </a:ln>
          </p:spPr>
        </p:sp>
        <p:sp>
          <p:nvSpPr>
            <p:cNvPr id="373" name="Google Shape;373;p20"/>
            <p:cNvSpPr/>
            <p:nvPr/>
          </p:nvSpPr>
          <p:spPr>
            <a:xfrm>
              <a:off x="2874929" y="621521"/>
              <a:ext cx="1261488" cy="216097"/>
            </a:xfrm>
            <a:custGeom>
              <a:rect b="b" l="l" r="r" t="t"/>
              <a:pathLst>
                <a:path extrusionOk="0" h="120000" w="120000">
                  <a:moveTo>
                    <a:pt x="0" y="0"/>
                  </a:moveTo>
                  <a:lnTo>
                    <a:pt x="0" y="61642"/>
                  </a:lnTo>
                  <a:lnTo>
                    <a:pt x="100190" y="61642"/>
                  </a:lnTo>
                  <a:lnTo>
                    <a:pt x="100190" y="123285"/>
                  </a:lnTo>
                </a:path>
              </a:pathLst>
            </a:custGeom>
            <a:noFill/>
            <a:ln cap="flat" cmpd="sng" w="10775">
              <a:solidFill>
                <a:srgbClr val="162A30"/>
              </a:solidFill>
              <a:prstDash val="solid"/>
              <a:round/>
              <a:headEnd len="sm" w="sm" type="none"/>
              <a:tailEnd len="sm" w="sm" type="none"/>
            </a:ln>
          </p:spPr>
        </p:sp>
        <p:sp>
          <p:nvSpPr>
            <p:cNvPr id="374" name="Google Shape;374;p20"/>
            <p:cNvSpPr/>
            <p:nvPr/>
          </p:nvSpPr>
          <p:spPr>
            <a:xfrm>
              <a:off x="1930000" y="1352136"/>
              <a:ext cx="190466" cy="2665202"/>
            </a:xfrm>
            <a:custGeom>
              <a:rect b="b" l="l" r="r" t="t"/>
              <a:pathLst>
                <a:path extrusionOk="0" h="120000" w="120000">
                  <a:moveTo>
                    <a:pt x="100190" y="0"/>
                  </a:moveTo>
                  <a:lnTo>
                    <a:pt x="100190" y="123285"/>
                  </a:lnTo>
                  <a:lnTo>
                    <a:pt x="0" y="123285"/>
                  </a:lnTo>
                </a:path>
              </a:pathLst>
            </a:custGeom>
            <a:noFill/>
            <a:ln cap="flat" cmpd="sng" w="10775">
              <a:solidFill>
                <a:srgbClr val="192F37"/>
              </a:solidFill>
              <a:prstDash val="solid"/>
              <a:round/>
              <a:headEnd len="sm" w="sm" type="none"/>
              <a:tailEnd len="sm" w="sm" type="none"/>
            </a:ln>
          </p:spPr>
        </p:sp>
        <p:sp>
          <p:nvSpPr>
            <p:cNvPr id="375" name="Google Shape;375;p20"/>
            <p:cNvSpPr/>
            <p:nvPr/>
          </p:nvSpPr>
          <p:spPr>
            <a:xfrm>
              <a:off x="1930000" y="1352136"/>
              <a:ext cx="190466" cy="1934587"/>
            </a:xfrm>
            <a:custGeom>
              <a:rect b="b" l="l" r="r" t="t"/>
              <a:pathLst>
                <a:path extrusionOk="0" h="120000" w="120000">
                  <a:moveTo>
                    <a:pt x="100190" y="0"/>
                  </a:moveTo>
                  <a:lnTo>
                    <a:pt x="100190" y="123285"/>
                  </a:lnTo>
                  <a:lnTo>
                    <a:pt x="0" y="123285"/>
                  </a:lnTo>
                </a:path>
              </a:pathLst>
            </a:custGeom>
            <a:noFill/>
            <a:ln cap="flat" cmpd="sng" w="10775">
              <a:solidFill>
                <a:srgbClr val="192F37"/>
              </a:solidFill>
              <a:prstDash val="solid"/>
              <a:round/>
              <a:headEnd len="sm" w="sm" type="none"/>
              <a:tailEnd len="sm" w="sm" type="none"/>
            </a:ln>
          </p:spPr>
        </p:sp>
        <p:sp>
          <p:nvSpPr>
            <p:cNvPr id="376" name="Google Shape;376;p20"/>
            <p:cNvSpPr/>
            <p:nvPr/>
          </p:nvSpPr>
          <p:spPr>
            <a:xfrm>
              <a:off x="1930000" y="1352136"/>
              <a:ext cx="190466" cy="1203972"/>
            </a:xfrm>
            <a:custGeom>
              <a:rect b="b" l="l" r="r" t="t"/>
              <a:pathLst>
                <a:path extrusionOk="0" h="120000" w="120000">
                  <a:moveTo>
                    <a:pt x="100190" y="0"/>
                  </a:moveTo>
                  <a:lnTo>
                    <a:pt x="100190" y="123285"/>
                  </a:lnTo>
                  <a:lnTo>
                    <a:pt x="0" y="123285"/>
                  </a:lnTo>
                </a:path>
              </a:pathLst>
            </a:custGeom>
            <a:noFill/>
            <a:ln cap="flat" cmpd="sng" w="10775">
              <a:solidFill>
                <a:srgbClr val="192F37"/>
              </a:solidFill>
              <a:prstDash val="solid"/>
              <a:round/>
              <a:headEnd len="sm" w="sm" type="none"/>
              <a:tailEnd len="sm" w="sm" type="none"/>
            </a:ln>
          </p:spPr>
        </p:sp>
        <p:sp>
          <p:nvSpPr>
            <p:cNvPr id="377" name="Google Shape;377;p20"/>
            <p:cNvSpPr/>
            <p:nvPr/>
          </p:nvSpPr>
          <p:spPr>
            <a:xfrm>
              <a:off x="1930000" y="1352136"/>
              <a:ext cx="190466" cy="473356"/>
            </a:xfrm>
            <a:custGeom>
              <a:rect b="b" l="l" r="r" t="t"/>
              <a:pathLst>
                <a:path extrusionOk="0" h="120000" w="120000">
                  <a:moveTo>
                    <a:pt x="100190" y="0"/>
                  </a:moveTo>
                  <a:lnTo>
                    <a:pt x="100190" y="123285"/>
                  </a:lnTo>
                  <a:lnTo>
                    <a:pt x="0" y="123285"/>
                  </a:lnTo>
                </a:path>
              </a:pathLst>
            </a:custGeom>
            <a:noFill/>
            <a:ln cap="flat" cmpd="sng" w="10775">
              <a:solidFill>
                <a:srgbClr val="192F37"/>
              </a:solidFill>
              <a:prstDash val="solid"/>
              <a:round/>
              <a:headEnd len="sm" w="sm" type="none"/>
              <a:tailEnd len="sm" w="sm" type="none"/>
            </a:ln>
          </p:spPr>
        </p:sp>
        <p:sp>
          <p:nvSpPr>
            <p:cNvPr id="378" name="Google Shape;378;p20"/>
            <p:cNvSpPr/>
            <p:nvPr/>
          </p:nvSpPr>
          <p:spPr>
            <a:xfrm>
              <a:off x="1613972" y="621521"/>
              <a:ext cx="1260956" cy="216097"/>
            </a:xfrm>
            <a:custGeom>
              <a:rect b="b" l="l" r="r" t="t"/>
              <a:pathLst>
                <a:path extrusionOk="0" h="120000" w="120000">
                  <a:moveTo>
                    <a:pt x="100190" y="0"/>
                  </a:moveTo>
                  <a:lnTo>
                    <a:pt x="100190" y="61642"/>
                  </a:lnTo>
                  <a:lnTo>
                    <a:pt x="0" y="61642"/>
                  </a:lnTo>
                  <a:lnTo>
                    <a:pt x="0" y="123285"/>
                  </a:lnTo>
                </a:path>
              </a:pathLst>
            </a:custGeom>
            <a:noFill/>
            <a:ln cap="flat" cmpd="sng" w="10775">
              <a:solidFill>
                <a:srgbClr val="162A30"/>
              </a:solidFill>
              <a:prstDash val="solid"/>
              <a:round/>
              <a:headEnd len="sm" w="sm" type="none"/>
              <a:tailEnd len="sm" w="sm" type="none"/>
            </a:ln>
          </p:spPr>
        </p:sp>
        <p:sp>
          <p:nvSpPr>
            <p:cNvPr id="379" name="Google Shape;379;p20"/>
            <p:cNvSpPr/>
            <p:nvPr/>
          </p:nvSpPr>
          <p:spPr>
            <a:xfrm>
              <a:off x="2241810" y="107003"/>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All Studies</a:t>
              </a:r>
              <a:endParaRPr/>
            </a:p>
          </p:txBody>
        </p:sp>
        <p:sp>
          <p:nvSpPr>
            <p:cNvPr id="380" name="Google Shape;380;p20"/>
            <p:cNvSpPr/>
            <p:nvPr/>
          </p:nvSpPr>
          <p:spPr>
            <a:xfrm>
              <a:off x="980854" y="837618"/>
              <a:ext cx="1341678"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Descriptive (PO)</a:t>
              </a:r>
              <a:endParaRPr/>
            </a:p>
          </p:txBody>
        </p:sp>
        <p:sp>
          <p:nvSpPr>
            <p:cNvPr id="381" name="Google Shape;381;p20"/>
            <p:cNvSpPr/>
            <p:nvPr/>
          </p:nvSpPr>
          <p:spPr>
            <a:xfrm>
              <a:off x="663762" y="1568234"/>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Case report</a:t>
              </a:r>
              <a:endParaRPr/>
            </a:p>
          </p:txBody>
        </p:sp>
        <p:sp>
          <p:nvSpPr>
            <p:cNvPr id="382" name="Google Shape;382;p20"/>
            <p:cNvSpPr/>
            <p:nvPr/>
          </p:nvSpPr>
          <p:spPr>
            <a:xfrm>
              <a:off x="663762" y="2298850"/>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Case series</a:t>
              </a:r>
              <a:endParaRPr/>
            </a:p>
          </p:txBody>
        </p:sp>
        <p:sp>
          <p:nvSpPr>
            <p:cNvPr id="383" name="Google Shape;383;p20"/>
            <p:cNvSpPr/>
            <p:nvPr/>
          </p:nvSpPr>
          <p:spPr>
            <a:xfrm>
              <a:off x="663762" y="3029465"/>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B7D3D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112025"/>
                </a:buClr>
                <a:buSzPts val="1200"/>
                <a:buFont typeface="Arial"/>
                <a:buNone/>
              </a:pPr>
              <a:r>
                <a:rPr b="0" i="0" lang="en-US" sz="1200" u="none" cap="none" strike="noStrike">
                  <a:solidFill>
                    <a:srgbClr val="112025"/>
                  </a:solidFill>
                  <a:latin typeface="Arial"/>
                  <a:ea typeface="Arial"/>
                  <a:cs typeface="Arial"/>
                  <a:sym typeface="Arial"/>
                </a:rPr>
                <a:t>Cross-sectional (survey)</a:t>
              </a:r>
              <a:endParaRPr b="0" i="0" sz="1200" u="none" cap="none" strike="noStrike">
                <a:solidFill>
                  <a:srgbClr val="112025"/>
                </a:solidFill>
                <a:latin typeface="Arial"/>
                <a:ea typeface="Arial"/>
                <a:cs typeface="Arial"/>
                <a:sym typeface="Arial"/>
              </a:endParaRPr>
            </a:p>
          </p:txBody>
        </p:sp>
        <p:sp>
          <p:nvSpPr>
            <p:cNvPr id="384" name="Google Shape;384;p20"/>
            <p:cNvSpPr/>
            <p:nvPr/>
          </p:nvSpPr>
          <p:spPr>
            <a:xfrm>
              <a:off x="663762" y="3760081"/>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Qualitative</a:t>
              </a:r>
              <a:endParaRPr/>
            </a:p>
          </p:txBody>
        </p:sp>
        <p:sp>
          <p:nvSpPr>
            <p:cNvPr id="385" name="Google Shape;385;p20"/>
            <p:cNvSpPr/>
            <p:nvPr/>
          </p:nvSpPr>
          <p:spPr>
            <a:xfrm>
              <a:off x="3456865" y="837618"/>
              <a:ext cx="1388114"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Analytical (PICO)</a:t>
              </a:r>
              <a:endParaRPr/>
            </a:p>
          </p:txBody>
        </p:sp>
        <p:sp>
          <p:nvSpPr>
            <p:cNvPr id="386" name="Google Shape;386;p20"/>
            <p:cNvSpPr/>
            <p:nvPr/>
          </p:nvSpPr>
          <p:spPr>
            <a:xfrm>
              <a:off x="2195909" y="1568234"/>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Experimental</a:t>
              </a:r>
              <a:endParaRPr/>
            </a:p>
          </p:txBody>
        </p:sp>
        <p:sp>
          <p:nvSpPr>
            <p:cNvPr id="387" name="Google Shape;387;p20"/>
            <p:cNvSpPr/>
            <p:nvPr/>
          </p:nvSpPr>
          <p:spPr>
            <a:xfrm>
              <a:off x="2512468" y="2298850"/>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Randomized Clinical Trials (RCTs)</a:t>
              </a:r>
              <a:endParaRPr/>
            </a:p>
          </p:txBody>
        </p:sp>
        <p:sp>
          <p:nvSpPr>
            <p:cNvPr id="388" name="Google Shape;388;p20"/>
            <p:cNvSpPr/>
            <p:nvPr/>
          </p:nvSpPr>
          <p:spPr>
            <a:xfrm>
              <a:off x="4810688" y="1568234"/>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Observational </a:t>
              </a:r>
              <a:endParaRPr/>
            </a:p>
          </p:txBody>
        </p:sp>
        <p:sp>
          <p:nvSpPr>
            <p:cNvPr id="389" name="Google Shape;389;p20"/>
            <p:cNvSpPr/>
            <p:nvPr/>
          </p:nvSpPr>
          <p:spPr>
            <a:xfrm>
              <a:off x="4044615" y="2298850"/>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Group data</a:t>
              </a:r>
              <a:endParaRPr/>
            </a:p>
          </p:txBody>
        </p:sp>
        <p:sp>
          <p:nvSpPr>
            <p:cNvPr id="390" name="Google Shape;390;p20"/>
            <p:cNvSpPr/>
            <p:nvPr/>
          </p:nvSpPr>
          <p:spPr>
            <a:xfrm>
              <a:off x="4361174" y="3029465"/>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C"/>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Ecological  study</a:t>
              </a:r>
              <a:endParaRPr/>
            </a:p>
          </p:txBody>
        </p:sp>
        <p:sp>
          <p:nvSpPr>
            <p:cNvPr id="391" name="Google Shape;391;p20"/>
            <p:cNvSpPr/>
            <p:nvPr/>
          </p:nvSpPr>
          <p:spPr>
            <a:xfrm>
              <a:off x="5576762" y="2298850"/>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Individual</a:t>
              </a:r>
              <a:endParaRPr b="0" i="0" sz="1200" u="none" cap="none" strike="noStrike">
                <a:solidFill>
                  <a:srgbClr val="FFFFFF"/>
                </a:solidFill>
                <a:latin typeface="Arial"/>
                <a:ea typeface="Arial"/>
                <a:cs typeface="Arial"/>
                <a:sym typeface="Arial"/>
              </a:endParaRPr>
            </a:p>
          </p:txBody>
        </p:sp>
        <p:sp>
          <p:nvSpPr>
            <p:cNvPr id="392" name="Google Shape;392;p20"/>
            <p:cNvSpPr/>
            <p:nvPr/>
          </p:nvSpPr>
          <p:spPr>
            <a:xfrm>
              <a:off x="5893320" y="3029465"/>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B7D3D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112025"/>
                </a:buClr>
                <a:buSzPts val="1200"/>
                <a:buFont typeface="Arial"/>
                <a:buNone/>
              </a:pPr>
              <a:r>
                <a:rPr b="0" i="0" lang="en-US" sz="1200" u="none" cap="none" strike="noStrike">
                  <a:solidFill>
                    <a:srgbClr val="112025"/>
                  </a:solidFill>
                  <a:latin typeface="Arial"/>
                  <a:ea typeface="Arial"/>
                  <a:cs typeface="Arial"/>
                  <a:sym typeface="Arial"/>
                </a:rPr>
                <a:t>Cross-sectional (analytical)</a:t>
              </a:r>
              <a:endParaRPr b="0" i="0" sz="1200" u="none" cap="none" strike="noStrike">
                <a:solidFill>
                  <a:srgbClr val="FFFFFF"/>
                </a:solidFill>
                <a:latin typeface="Arial"/>
                <a:ea typeface="Arial"/>
                <a:cs typeface="Arial"/>
                <a:sym typeface="Arial"/>
              </a:endParaRPr>
            </a:p>
          </p:txBody>
        </p:sp>
        <p:sp>
          <p:nvSpPr>
            <p:cNvPr id="393" name="Google Shape;393;p20"/>
            <p:cNvSpPr/>
            <p:nvPr/>
          </p:nvSpPr>
          <p:spPr>
            <a:xfrm>
              <a:off x="5893320" y="3760081"/>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Cohort</a:t>
              </a:r>
              <a:endParaRPr b="0" i="0" sz="1200" u="none" cap="none" strike="noStrike">
                <a:solidFill>
                  <a:srgbClr val="FFFFFF"/>
                </a:solidFill>
                <a:latin typeface="Arial"/>
                <a:ea typeface="Arial"/>
                <a:cs typeface="Arial"/>
                <a:sym typeface="Arial"/>
              </a:endParaRPr>
            </a:p>
          </p:txBody>
        </p:sp>
        <p:sp>
          <p:nvSpPr>
            <p:cNvPr id="394" name="Google Shape;394;p20"/>
            <p:cNvSpPr/>
            <p:nvPr/>
          </p:nvSpPr>
          <p:spPr>
            <a:xfrm>
              <a:off x="5893320" y="4490696"/>
              <a:ext cx="1266237" cy="514518"/>
            </a:xfrm>
            <a:custGeom>
              <a:rect b="b" l="l" r="r" t="t"/>
              <a:pathLst>
                <a:path extrusionOk="0" h="528603" w="1057206">
                  <a:moveTo>
                    <a:pt x="0" y="0"/>
                  </a:moveTo>
                  <a:lnTo>
                    <a:pt x="1057206" y="0"/>
                  </a:lnTo>
                  <a:lnTo>
                    <a:pt x="1057206" y="528603"/>
                  </a:lnTo>
                  <a:lnTo>
                    <a:pt x="0" y="528603"/>
                  </a:lnTo>
                  <a:lnTo>
                    <a:pt x="0" y="0"/>
                  </a:lnTo>
                  <a:close/>
                </a:path>
              </a:pathLst>
            </a:custGeom>
            <a:solidFill>
              <a:srgbClr val="1C353D"/>
            </a:solidFill>
            <a:ln cap="flat" cmpd="sng" w="10775">
              <a:solidFill>
                <a:schemeClr val="lt1"/>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Case-Control</a:t>
              </a:r>
              <a:endParaRPr b="0" i="0" sz="1200" u="none" cap="none" strike="noStrike">
                <a:solidFill>
                  <a:srgbClr val="FFFFFF"/>
                </a:solidFill>
                <a:latin typeface="Arial"/>
                <a:ea typeface="Arial"/>
                <a:cs typeface="Arial"/>
                <a:sym typeface="Arial"/>
              </a:endParaRPr>
            </a:p>
          </p:txBody>
        </p:sp>
      </p:grpSp>
      <p:sp>
        <p:nvSpPr>
          <p:cNvPr id="395" name="Google Shape;395;p20"/>
          <p:cNvSpPr/>
          <p:nvPr/>
        </p:nvSpPr>
        <p:spPr>
          <a:xfrm>
            <a:off x="2017853" y="767360"/>
            <a:ext cx="17005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cap="none">
                <a:solidFill>
                  <a:srgbClr val="D9D9D9"/>
                </a:solidFill>
                <a:latin typeface="Arial"/>
                <a:ea typeface="Arial"/>
                <a:cs typeface="Arial"/>
                <a:sym typeface="Arial"/>
              </a:rPr>
              <a:t>Q1</a:t>
            </a:r>
            <a:endParaRPr/>
          </a:p>
        </p:txBody>
      </p:sp>
      <p:sp>
        <p:nvSpPr>
          <p:cNvPr id="396" name="Google Shape;396;p20"/>
          <p:cNvSpPr/>
          <p:nvPr/>
        </p:nvSpPr>
        <p:spPr>
          <a:xfrm>
            <a:off x="3227260" y="1553925"/>
            <a:ext cx="17005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cap="none">
                <a:solidFill>
                  <a:srgbClr val="D9D9D9"/>
                </a:solidFill>
                <a:latin typeface="Arial"/>
                <a:ea typeface="Arial"/>
                <a:cs typeface="Arial"/>
                <a:sym typeface="Arial"/>
              </a:rPr>
              <a:t>Q2</a:t>
            </a:r>
            <a:endParaRPr/>
          </a:p>
        </p:txBody>
      </p:sp>
      <p:sp>
        <p:nvSpPr>
          <p:cNvPr id="397" name="Google Shape;397;p20"/>
          <p:cNvSpPr/>
          <p:nvPr/>
        </p:nvSpPr>
        <p:spPr>
          <a:xfrm>
            <a:off x="6405906" y="2223110"/>
            <a:ext cx="17005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cap="none">
                <a:solidFill>
                  <a:srgbClr val="D9D9D9"/>
                </a:solidFill>
                <a:latin typeface="Arial"/>
                <a:ea typeface="Arial"/>
                <a:cs typeface="Arial"/>
                <a:sym typeface="Arial"/>
              </a:rPr>
              <a:t>Q3</a:t>
            </a:r>
            <a:endParaRPr/>
          </a:p>
        </p:txBody>
      </p:sp>
      <p:sp>
        <p:nvSpPr>
          <p:cNvPr id="398" name="Google Shape;398;p20"/>
          <p:cNvSpPr/>
          <p:nvPr/>
        </p:nvSpPr>
        <p:spPr>
          <a:xfrm>
            <a:off x="5979312" y="316807"/>
            <a:ext cx="287503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D9D9D9"/>
                </a:solidFill>
                <a:latin typeface="Arial"/>
                <a:ea typeface="Arial"/>
                <a:cs typeface="Arial"/>
                <a:sym typeface="Arial"/>
              </a:rPr>
              <a:t>Spotting the Study Design</a:t>
            </a:r>
            <a:endParaRPr b="1" sz="2800" cap="none">
              <a:solidFill>
                <a:srgbClr val="D9D9D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03" name="Shape 403"/>
        <p:cNvGrpSpPr/>
        <p:nvPr/>
      </p:nvGrpSpPr>
      <p:grpSpPr>
        <a:xfrm>
          <a:off x="0" y="0"/>
          <a:ext cx="0" cy="0"/>
          <a:chOff x="0" y="0"/>
          <a:chExt cx="0" cy="0"/>
        </a:xfrm>
      </p:grpSpPr>
      <p:sp>
        <p:nvSpPr>
          <p:cNvPr id="404" name="Google Shape;404;p21"/>
          <p:cNvSpPr txBox="1"/>
          <p:nvPr/>
        </p:nvSpPr>
        <p:spPr>
          <a:xfrm>
            <a:off x="367990" y="133815"/>
            <a:ext cx="8474927"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type of study canbe spotted by looking at </a:t>
            </a:r>
            <a:r>
              <a:rPr b="1" lang="en-US" sz="1800" u="sng">
                <a:solidFill>
                  <a:schemeClr val="dk1"/>
                </a:solidFill>
                <a:latin typeface="Arial"/>
                <a:ea typeface="Arial"/>
                <a:cs typeface="Arial"/>
                <a:sym typeface="Arial"/>
              </a:rPr>
              <a:t>three issues </a:t>
            </a:r>
            <a:r>
              <a:rPr lang="en-US" sz="1800">
                <a:solidFill>
                  <a:schemeClr val="dk1"/>
                </a:solidFill>
                <a:latin typeface="Arial"/>
                <a:ea typeface="Arial"/>
                <a:cs typeface="Arial"/>
                <a:sym typeface="Arial"/>
              </a:rPr>
              <a:t>as per the “Design Tree”: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rgbClr val="FF0000"/>
                </a:solidFill>
                <a:latin typeface="Arial"/>
                <a:ea typeface="Arial"/>
                <a:cs typeface="Arial"/>
                <a:sym typeface="Arial"/>
              </a:rPr>
              <a:t>Q1.</a:t>
            </a:r>
            <a:r>
              <a:rPr b="1" lang="en-US" sz="1800">
                <a:solidFill>
                  <a:srgbClr val="1C353D"/>
                </a:solidFill>
                <a:latin typeface="Arial"/>
                <a:ea typeface="Arial"/>
                <a:cs typeface="Arial"/>
                <a:sym typeface="Arial"/>
              </a:rPr>
              <a:t> What was the aim of the study?</a:t>
            </a:r>
            <a:endParaRPr/>
          </a:p>
          <a:p>
            <a:pPr indent="-342900" lvl="1" marL="800100" marR="0" rtl="0" algn="l">
              <a:spcBef>
                <a:spcPts val="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To simply describe a population (PO questions) 🡺 Descriptive</a:t>
            </a:r>
            <a:endParaRPr/>
          </a:p>
          <a:p>
            <a:pPr indent="-342900" lvl="1" marL="800100" marR="0" rtl="0" algn="l">
              <a:spcBef>
                <a:spcPts val="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To quantify the relationship between exposure &amp;  outcome (PICO questions) 🡺 Analytic</a:t>
            </a:r>
            <a:endParaRPr/>
          </a:p>
          <a:p>
            <a:pPr indent="0" lvl="1" marL="457200" marR="0" rtl="0" algn="l">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rgbClr val="FF0000"/>
                </a:solidFill>
                <a:latin typeface="Arial"/>
                <a:ea typeface="Arial"/>
                <a:cs typeface="Arial"/>
                <a:sym typeface="Arial"/>
              </a:rPr>
              <a:t>Q2.</a:t>
            </a:r>
            <a:r>
              <a:rPr b="1" lang="en-US" sz="1800">
                <a:solidFill>
                  <a:schemeClr val="dk1"/>
                </a:solidFill>
                <a:latin typeface="Arial"/>
                <a:ea typeface="Arial"/>
                <a:cs typeface="Arial"/>
                <a:sym typeface="Arial"/>
              </a:rPr>
              <a:t> If analytic, was the intervention randomly allocated (assigned by the researcher)?</a:t>
            </a:r>
            <a:endParaRPr/>
          </a:p>
          <a:p>
            <a:pPr indent="-342900" lvl="1" marL="800100" marR="0" rtl="0" algn="l">
              <a:spcBef>
                <a:spcPts val="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Yes 🡺 RCT</a:t>
            </a:r>
            <a:endParaRPr/>
          </a:p>
          <a:p>
            <a:pPr indent="-342900" lvl="1" marL="800100" marR="0" rtl="0" algn="l">
              <a:spcBef>
                <a:spcPts val="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No 🡺 Observational</a:t>
            </a:r>
            <a:endParaRPr/>
          </a:p>
          <a:p>
            <a:pPr indent="-228600" lvl="1" marL="800100" marR="0" rtl="0" algn="l">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a:p>
            <a:pPr indent="0" lvl="1" marL="0" marR="0" rtl="0" algn="l">
              <a:spcBef>
                <a:spcPts val="0"/>
              </a:spcBef>
              <a:spcAft>
                <a:spcPts val="0"/>
              </a:spcAft>
              <a:buNone/>
            </a:pPr>
            <a:r>
              <a:rPr b="1" i="0" lang="en-US" sz="1800" u="none" cap="none" strike="noStrike">
                <a:solidFill>
                  <a:srgbClr val="FF0000"/>
                </a:solidFill>
                <a:latin typeface="Arial"/>
                <a:ea typeface="Arial"/>
                <a:cs typeface="Arial"/>
                <a:sym typeface="Arial"/>
              </a:rPr>
              <a:t>Q3.</a:t>
            </a:r>
            <a:r>
              <a:rPr b="1" i="0" lang="en-US" sz="1800" u="none" cap="none" strike="noStrike">
                <a:solidFill>
                  <a:schemeClr val="dk1"/>
                </a:solidFill>
                <a:latin typeface="Arial"/>
                <a:ea typeface="Arial"/>
                <a:cs typeface="Arial"/>
                <a:sym typeface="Arial"/>
              </a:rPr>
              <a:t> If Observational, When were the outcomes determined (measured)?</a:t>
            </a:r>
            <a:endParaRPr/>
          </a:p>
          <a:p>
            <a:pPr indent="-342900" lvl="2" marL="800100" marR="0" rtl="0" algn="l">
              <a:spcBef>
                <a:spcPts val="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Some time </a:t>
            </a:r>
            <a:r>
              <a:rPr b="0" i="0" lang="en-US" sz="1800" u="sng" cap="none" strike="noStrike">
                <a:solidFill>
                  <a:schemeClr val="dk1"/>
                </a:solidFill>
                <a:latin typeface="Arial"/>
                <a:ea typeface="Arial"/>
                <a:cs typeface="Arial"/>
                <a:sym typeface="Arial"/>
              </a:rPr>
              <a:t>after</a:t>
            </a:r>
            <a:r>
              <a:rPr b="0" i="0" lang="en-US" sz="1800" u="none" cap="none" strike="noStrike">
                <a:solidFill>
                  <a:schemeClr val="dk1"/>
                </a:solidFill>
                <a:latin typeface="Arial"/>
                <a:ea typeface="Arial"/>
                <a:cs typeface="Arial"/>
                <a:sym typeface="Arial"/>
              </a:rPr>
              <a:t> the exposure (intervention) 🡺 Cohort study</a:t>
            </a:r>
            <a:endParaRPr/>
          </a:p>
          <a:p>
            <a:pPr indent="-342900" lvl="2" marL="800100" marR="0" rtl="0" algn="l">
              <a:spcBef>
                <a:spcPts val="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At the </a:t>
            </a:r>
            <a:r>
              <a:rPr b="0" i="0" lang="en-US" sz="1800" u="sng" cap="none" strike="noStrike">
                <a:solidFill>
                  <a:schemeClr val="dk1"/>
                </a:solidFill>
                <a:latin typeface="Arial"/>
                <a:ea typeface="Arial"/>
                <a:cs typeface="Arial"/>
                <a:sym typeface="Arial"/>
              </a:rPr>
              <a:t>same time </a:t>
            </a:r>
            <a:r>
              <a:rPr b="0" i="0" lang="en-US" sz="1800" u="none" cap="none" strike="noStrike">
                <a:solidFill>
                  <a:schemeClr val="dk1"/>
                </a:solidFill>
                <a:latin typeface="Arial"/>
                <a:ea typeface="Arial"/>
                <a:cs typeface="Arial"/>
                <a:sym typeface="Arial"/>
              </a:rPr>
              <a:t>as the exposure (intervention) 🡺 Cross-sectional</a:t>
            </a:r>
            <a:endParaRPr/>
          </a:p>
          <a:p>
            <a:pPr indent="-342900" lvl="2" marL="800100" marR="0" rtl="0" algn="l">
              <a:spcBef>
                <a:spcPts val="0"/>
              </a:spcBef>
              <a:spcAft>
                <a:spcPts val="0"/>
              </a:spcAft>
              <a:buClr>
                <a:schemeClr val="dk1"/>
              </a:buClr>
              <a:buSzPts val="1800"/>
              <a:buFont typeface="Arial"/>
              <a:buAutoNum type="arabicPeriod"/>
            </a:pPr>
            <a:r>
              <a:rPr b="0" i="0" lang="en-US" sz="1800" u="sng" cap="none" strike="noStrike">
                <a:solidFill>
                  <a:schemeClr val="dk1"/>
                </a:solidFill>
                <a:latin typeface="Arial"/>
                <a:ea typeface="Arial"/>
                <a:cs typeface="Arial"/>
                <a:sym typeface="Arial"/>
              </a:rPr>
              <a:t>Before</a:t>
            </a:r>
            <a:r>
              <a:rPr b="0" i="0" lang="en-US" sz="1800" u="none" cap="none" strike="noStrike">
                <a:solidFill>
                  <a:schemeClr val="dk1"/>
                </a:solidFill>
                <a:latin typeface="Arial"/>
                <a:ea typeface="Arial"/>
                <a:cs typeface="Arial"/>
                <a:sym typeface="Arial"/>
              </a:rPr>
              <a:t> the exposure was measured 🡺 Case-Control</a:t>
            </a:r>
            <a:endParaRPr/>
          </a:p>
          <a:p>
            <a:pPr indent="-228600" lvl="2" marL="800100" marR="0" rtl="0" algn="l">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a:p>
            <a:pPr indent="-228600" lvl="1" marL="800100" marR="0" rtl="0" algn="l">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pic>
        <p:nvPicPr>
          <p:cNvPr id="410" name="Google Shape;410;p2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11" name="Google Shape;411;p22"/>
          <p:cNvSpPr/>
          <p:nvPr/>
        </p:nvSpPr>
        <p:spPr>
          <a:xfrm>
            <a:off x="-19588" y="4878827"/>
            <a:ext cx="9163589" cy="278305"/>
          </a:xfrm>
          <a:prstGeom prst="rect">
            <a:avLst/>
          </a:prstGeom>
          <a:solidFill>
            <a:srgbClr val="FFBF35">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23"/>
          <p:cNvSpPr/>
          <p:nvPr/>
        </p:nvSpPr>
        <p:spPr>
          <a:xfrm>
            <a:off x="390292" y="371154"/>
            <a:ext cx="834111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33333"/>
                </a:solidFill>
                <a:latin typeface="Arial"/>
                <a:ea typeface="Arial"/>
                <a:cs typeface="Arial"/>
                <a:sym typeface="Arial"/>
              </a:rPr>
              <a:t>“Primary spontaneous pneumothorax is a common disorder occurring in young adults without underlying lung disease. Although tobacco smoking is a well-documented risk factor for spontaneous pneumothorax, an association between electronic cigarette use (that is, vaping) and spontaneous pneumothorax has not been noted. We report a case of spontaneous pneumothoraces correlated with vaping”</a:t>
            </a:r>
            <a:endParaRPr sz="1800">
              <a:solidFill>
                <a:schemeClr val="dk1"/>
              </a:solidFill>
              <a:latin typeface="Arial"/>
              <a:ea typeface="Arial"/>
              <a:cs typeface="Arial"/>
              <a:sym typeface="Arial"/>
            </a:endParaRPr>
          </a:p>
        </p:txBody>
      </p:sp>
      <p:sp>
        <p:nvSpPr>
          <p:cNvPr id="417" name="Google Shape;417;p23"/>
          <p:cNvSpPr txBox="1"/>
          <p:nvPr/>
        </p:nvSpPr>
        <p:spPr>
          <a:xfrm>
            <a:off x="1918009" y="4293220"/>
            <a:ext cx="705872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Bonilla, Alex, Alexander J. Blair, Suliman M. Alamro, Rebecca A. Ward, Michael B. Feldman, Richard A. Dutko, Theodora K. Karagounis, Adam L. Johnson, Erik E. Folch, and Jatin M. Vyas. "Recurrent spontaneous pneumothoraces and vaping in an 18-year-old man: a case report and review of the literature." </a:t>
            </a:r>
            <a:r>
              <a:rPr i="1" lang="en-US" sz="1000">
                <a:solidFill>
                  <a:schemeClr val="dk1"/>
                </a:solidFill>
                <a:latin typeface="Arial"/>
                <a:ea typeface="Arial"/>
                <a:cs typeface="Arial"/>
                <a:sym typeface="Arial"/>
              </a:rPr>
              <a:t>Journal of Medical Case Reports</a:t>
            </a:r>
            <a:r>
              <a:rPr lang="en-US" sz="1000">
                <a:solidFill>
                  <a:schemeClr val="dk1"/>
                </a:solidFill>
                <a:latin typeface="Arial"/>
                <a:ea typeface="Arial"/>
                <a:cs typeface="Arial"/>
                <a:sym typeface="Arial"/>
              </a:rPr>
              <a:t> 13, no. 1 (2019): 1-6.</a:t>
            </a:r>
            <a:endParaRPr/>
          </a:p>
        </p:txBody>
      </p:sp>
      <p:sp>
        <p:nvSpPr>
          <p:cNvPr id="418" name="Google Shape;418;p23"/>
          <p:cNvSpPr txBox="1"/>
          <p:nvPr/>
        </p:nvSpPr>
        <p:spPr>
          <a:xfrm>
            <a:off x="3401122" y="2516853"/>
            <a:ext cx="69137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Study design: Descriptive – Case Report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24"/>
          <p:cNvSpPr/>
          <p:nvPr/>
        </p:nvSpPr>
        <p:spPr>
          <a:xfrm>
            <a:off x="390292" y="371154"/>
            <a:ext cx="834111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“Fourteen patients were treated for electronic cigarette burns between 2012 and 2016. Burn size ranged from &lt;1% to 6% total body surface area. Most patients suffered burns to their thighs because the battery or device exploded in their pocket. The majority suffered partial thickness burns while four patients had full thickness burns. Three patients required excision and autografting, all of which were full thickness burns. The average time to recovery was 24.5 days”</a:t>
            </a:r>
            <a:endParaRPr/>
          </a:p>
        </p:txBody>
      </p:sp>
      <p:sp>
        <p:nvSpPr>
          <p:cNvPr id="424" name="Google Shape;424;p24"/>
          <p:cNvSpPr txBox="1"/>
          <p:nvPr/>
        </p:nvSpPr>
        <p:spPr>
          <a:xfrm>
            <a:off x="1929160" y="4393581"/>
            <a:ext cx="705872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Gibson, Cameron JS, Niknam Eshraghi, Nathan A. Kemalyan, and Charles Mueller. "Electronic cigarette burns: A case series." Trauma 21, no. 2 (2019): 103-106.</a:t>
            </a:r>
            <a:endParaRPr/>
          </a:p>
        </p:txBody>
      </p:sp>
      <p:sp>
        <p:nvSpPr>
          <p:cNvPr id="425" name="Google Shape;425;p24"/>
          <p:cNvSpPr txBox="1"/>
          <p:nvPr/>
        </p:nvSpPr>
        <p:spPr>
          <a:xfrm>
            <a:off x="3412273" y="2890198"/>
            <a:ext cx="69137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Study design: Descriptive – Case Series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25"/>
          <p:cNvSpPr/>
          <p:nvPr/>
        </p:nvSpPr>
        <p:spPr>
          <a:xfrm>
            <a:off x="390292" y="371154"/>
            <a:ext cx="834111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“We conducted 12 focus groups and two individual interviews with young adult nonusers, e-cigarette vapers, cigarette smokers, and dual users to assess beliefs about the effects of e-cigarettes. After a series of open-ended questions, follow-up questions assessed reactions to domains previously examined in expectancy measures for cigarette smoking and e-cigarette vaping. The constant comparative method was used to derive themes from transcripts”</a:t>
            </a:r>
            <a:endParaRPr/>
          </a:p>
        </p:txBody>
      </p:sp>
      <p:sp>
        <p:nvSpPr>
          <p:cNvPr id="431" name="Google Shape;431;p25"/>
          <p:cNvSpPr txBox="1"/>
          <p:nvPr/>
        </p:nvSpPr>
        <p:spPr>
          <a:xfrm>
            <a:off x="3412273" y="2890198"/>
            <a:ext cx="69137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Study design: Descriptive – Qualitative</a:t>
            </a:r>
            <a:endParaRPr/>
          </a:p>
        </p:txBody>
      </p:sp>
      <p:sp>
        <p:nvSpPr>
          <p:cNvPr id="432" name="Google Shape;432;p25"/>
          <p:cNvSpPr txBox="1"/>
          <p:nvPr/>
        </p:nvSpPr>
        <p:spPr>
          <a:xfrm>
            <a:off x="2085278" y="4285632"/>
            <a:ext cx="705872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Harrell, Paul T., Thomas H. Brandon, Kelli J. England, Tracey E. Barnett, Laurel O. Brockenberry, Vani N. Simmons, and Gwendolyn P. Quinn. "Vaping Expectancies: A Qualitative Study among Young Adult Nonusers, Smokers, Vapers, and Dual Users." </a:t>
            </a:r>
            <a:r>
              <a:rPr i="1" lang="en-US" sz="1000">
                <a:solidFill>
                  <a:schemeClr val="dk1"/>
                </a:solidFill>
                <a:latin typeface="Arial"/>
                <a:ea typeface="Arial"/>
                <a:cs typeface="Arial"/>
                <a:sym typeface="Arial"/>
              </a:rPr>
              <a:t>Substance abuse: research and treatment</a:t>
            </a:r>
            <a:r>
              <a:rPr lang="en-US" sz="1000">
                <a:solidFill>
                  <a:schemeClr val="dk1"/>
                </a:solidFill>
                <a:latin typeface="Arial"/>
                <a:ea typeface="Arial"/>
                <a:cs typeface="Arial"/>
                <a:sym typeface="Arial"/>
              </a:rPr>
              <a:t> 13 (2019): 1178221819866210.</a:t>
            </a:r>
            <a:endParaRPr sz="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26"/>
          <p:cNvSpPr/>
          <p:nvPr/>
        </p:nvSpPr>
        <p:spPr>
          <a:xfrm>
            <a:off x="390292" y="371154"/>
            <a:ext cx="834111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 survey of 6902 German students (mean age 13.1 years, 51.3% male) recruited in six German states was performed. Exposure to e-cigarette advertisements was measured with self-rated contact frequency to three advertising images. Multilevel mixed-effect logistic regression models were used to assess associations between exposure to e-cigarette advertisement and use of e-cigarettes, combustible cigarettes and hookahs (ever and past 30 days)”</a:t>
            </a:r>
            <a:endParaRPr/>
          </a:p>
        </p:txBody>
      </p:sp>
      <p:sp>
        <p:nvSpPr>
          <p:cNvPr id="438" name="Google Shape;438;p26"/>
          <p:cNvSpPr txBox="1"/>
          <p:nvPr/>
        </p:nvSpPr>
        <p:spPr>
          <a:xfrm>
            <a:off x="1918008" y="4393580"/>
            <a:ext cx="705872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Hansen, Julia, Reiner Hanewinkel, and Matthis Morgenstern. "Electronic cigarette marketing and smoking behaviour in adolescence: a cross-sectional study." </a:t>
            </a:r>
            <a:r>
              <a:rPr i="1" lang="en-US" sz="1100">
                <a:solidFill>
                  <a:schemeClr val="dk1"/>
                </a:solidFill>
                <a:latin typeface="Arial"/>
                <a:ea typeface="Arial"/>
                <a:cs typeface="Arial"/>
                <a:sym typeface="Arial"/>
              </a:rPr>
              <a:t>ERJ open research</a:t>
            </a:r>
            <a:r>
              <a:rPr lang="en-US" sz="1100">
                <a:solidFill>
                  <a:schemeClr val="dk1"/>
                </a:solidFill>
                <a:latin typeface="Arial"/>
                <a:ea typeface="Arial"/>
                <a:cs typeface="Arial"/>
                <a:sym typeface="Arial"/>
              </a:rPr>
              <a:t> 4, no. 4 (2018): 00155-2018.</a:t>
            </a:r>
            <a:endParaRPr sz="100">
              <a:solidFill>
                <a:schemeClr val="dk1"/>
              </a:solidFill>
              <a:latin typeface="Arial"/>
              <a:ea typeface="Arial"/>
              <a:cs typeface="Arial"/>
              <a:sym typeface="Arial"/>
            </a:endParaRPr>
          </a:p>
        </p:txBody>
      </p:sp>
      <p:sp>
        <p:nvSpPr>
          <p:cNvPr id="439" name="Google Shape;439;p26"/>
          <p:cNvSpPr txBox="1"/>
          <p:nvPr/>
        </p:nvSpPr>
        <p:spPr>
          <a:xfrm>
            <a:off x="1103970" y="2388393"/>
            <a:ext cx="691375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Spot the design! Three questions:</a:t>
            </a:r>
            <a:endParaRPr/>
          </a:p>
          <a:p>
            <a:pPr indent="0" lvl="0" marL="0" marR="0" rtl="0" algn="l">
              <a:spcBef>
                <a:spcPts val="0"/>
              </a:spcBef>
              <a:spcAft>
                <a:spcPts val="0"/>
              </a:spcAft>
              <a:buNone/>
            </a:pPr>
            <a:r>
              <a:t/>
            </a:r>
            <a:endParaRPr sz="1800">
              <a:solidFill>
                <a:srgbClr val="FF0000"/>
              </a:solidFill>
              <a:latin typeface="Arial"/>
              <a:ea typeface="Arial"/>
              <a:cs typeface="Arial"/>
              <a:sym typeface="Arial"/>
            </a:endParaRPr>
          </a:p>
          <a:p>
            <a:pPr indent="0" lvl="0" marL="0" marR="0" rtl="0" algn="l">
              <a:spcBef>
                <a:spcPts val="0"/>
              </a:spcBef>
              <a:spcAft>
                <a:spcPts val="0"/>
              </a:spcAft>
              <a:buNone/>
            </a:pPr>
            <a:r>
              <a:rPr lang="en-US" sz="1800">
                <a:solidFill>
                  <a:srgbClr val="FF0000"/>
                </a:solidFill>
                <a:latin typeface="Arial"/>
                <a:ea typeface="Arial"/>
                <a:cs typeface="Arial"/>
                <a:sym typeface="Arial"/>
              </a:rPr>
              <a:t>Q1: Analytical (association)</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Q2: Observational (exposure was not randomly allocated)</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Q3: Cross-sectional (Exposure &amp; Outcome at the same time)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27"/>
          <p:cNvSpPr/>
          <p:nvPr/>
        </p:nvSpPr>
        <p:spPr>
          <a:xfrm>
            <a:off x="390291" y="281944"/>
            <a:ext cx="8586439"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“Adult smokers (≥18 years old) making their first purchase at local participating vape shops were asked by professional retail staff to complete a form with their basic demographic and smoking history details together with scoring of their level of nicotine dependence by a questionnaire. Participants were instructed how to charge, fill, activate and use their e-cigs. Key troubleshooting was addressed and phone numbers were supplied for technical assistance. Participants were encouraged to use these products in the anticipation of reducing the number of cig/day smoked. Their cigarette consumption was followed-up at 6 and 12 months”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6" name="Google Shape;446;p27"/>
          <p:cNvSpPr txBox="1"/>
          <p:nvPr/>
        </p:nvSpPr>
        <p:spPr>
          <a:xfrm>
            <a:off x="2386359" y="4393580"/>
            <a:ext cx="705872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Polosa, Riccardo, Pasquale Caponnetto, Fabio Cibella, and Jacques Le-Houezec. "Quit and smoking reduction rates in vape shop consumers: a prospective 12-month survey." </a:t>
            </a:r>
            <a:r>
              <a:rPr i="1" lang="en-US" sz="1000">
                <a:solidFill>
                  <a:schemeClr val="dk1"/>
                </a:solidFill>
                <a:latin typeface="Arial"/>
                <a:ea typeface="Arial"/>
                <a:cs typeface="Arial"/>
                <a:sym typeface="Arial"/>
              </a:rPr>
              <a:t>International journal of environmental research and public health</a:t>
            </a:r>
            <a:r>
              <a:rPr lang="en-US" sz="1000">
                <a:solidFill>
                  <a:schemeClr val="dk1"/>
                </a:solidFill>
                <a:latin typeface="Arial"/>
                <a:ea typeface="Arial"/>
                <a:cs typeface="Arial"/>
                <a:sym typeface="Arial"/>
              </a:rPr>
              <a:t> 12, no. 4 (2015): 3428-3438.</a:t>
            </a:r>
            <a:endParaRPr sz="100">
              <a:solidFill>
                <a:schemeClr val="dk1"/>
              </a:solidFill>
              <a:latin typeface="Arial"/>
              <a:ea typeface="Arial"/>
              <a:cs typeface="Arial"/>
              <a:sym typeface="Arial"/>
            </a:endParaRPr>
          </a:p>
        </p:txBody>
      </p:sp>
      <p:sp>
        <p:nvSpPr>
          <p:cNvPr id="447" name="Google Shape;447;p27"/>
          <p:cNvSpPr txBox="1"/>
          <p:nvPr/>
        </p:nvSpPr>
        <p:spPr>
          <a:xfrm>
            <a:off x="1059364" y="2639254"/>
            <a:ext cx="691375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Spot the design! Three questions:</a:t>
            </a:r>
            <a:endParaRPr/>
          </a:p>
          <a:p>
            <a:pPr indent="0" lvl="0" marL="0" marR="0" rtl="0" algn="l">
              <a:spcBef>
                <a:spcPts val="0"/>
              </a:spcBef>
              <a:spcAft>
                <a:spcPts val="0"/>
              </a:spcAft>
              <a:buNone/>
            </a:pPr>
            <a:r>
              <a:t/>
            </a:r>
            <a:endParaRPr sz="1800">
              <a:solidFill>
                <a:srgbClr val="FF0000"/>
              </a:solidFill>
              <a:latin typeface="Arial"/>
              <a:ea typeface="Arial"/>
              <a:cs typeface="Arial"/>
              <a:sym typeface="Arial"/>
            </a:endParaRPr>
          </a:p>
          <a:p>
            <a:pPr indent="0" lvl="0" marL="0" marR="0" rtl="0" algn="l">
              <a:spcBef>
                <a:spcPts val="0"/>
              </a:spcBef>
              <a:spcAft>
                <a:spcPts val="0"/>
              </a:spcAft>
              <a:buNone/>
            </a:pPr>
            <a:r>
              <a:rPr lang="en-US" sz="1800">
                <a:solidFill>
                  <a:srgbClr val="FF0000"/>
                </a:solidFill>
                <a:latin typeface="Arial"/>
                <a:ea typeface="Arial"/>
                <a:cs typeface="Arial"/>
                <a:sym typeface="Arial"/>
              </a:rPr>
              <a:t>Q1: Analytical (association)</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Q2: Observational (exposure was not randomly allocated)</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Q3: Cohort study (Exposure is measured BEFORE Outcome is measured)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28"/>
          <p:cNvSpPr/>
          <p:nvPr/>
        </p:nvSpPr>
        <p:spPr>
          <a:xfrm>
            <a:off x="367989" y="415759"/>
            <a:ext cx="8586439"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“We randomly assigned adults attending U.K. National Health Service stop-smoking services to either nicotine-replacement products of their choice or an e-cigarette starter pack with a recommendation to purchase further e-liquids of the flavor and strength of their choice. Treatment included weekly behavioral support for at least 4 weeks. The primary outcome was sustained abstinence for 1 year, which was validated biochemically at the final visit”</a:t>
            </a:r>
            <a:endParaRPr/>
          </a:p>
        </p:txBody>
      </p:sp>
      <p:sp>
        <p:nvSpPr>
          <p:cNvPr id="454" name="Google Shape;454;p28"/>
          <p:cNvSpPr txBox="1"/>
          <p:nvPr/>
        </p:nvSpPr>
        <p:spPr>
          <a:xfrm>
            <a:off x="2219091" y="4304370"/>
            <a:ext cx="705872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Polosa, Riccardo, Pasquale Caponnetto, Fabio Cibella, and Jacques Le-Houezec. "Quit and smoking reduction rates in vape shop consumers: a prospective 12-month survey." </a:t>
            </a:r>
            <a:r>
              <a:rPr i="1" lang="en-US" sz="1000">
                <a:solidFill>
                  <a:schemeClr val="dk1"/>
                </a:solidFill>
                <a:latin typeface="Arial"/>
                <a:ea typeface="Arial"/>
                <a:cs typeface="Arial"/>
                <a:sym typeface="Arial"/>
              </a:rPr>
              <a:t>International journal of environmental research and public health</a:t>
            </a:r>
            <a:r>
              <a:rPr lang="en-US" sz="1000">
                <a:solidFill>
                  <a:schemeClr val="dk1"/>
                </a:solidFill>
                <a:latin typeface="Arial"/>
                <a:ea typeface="Arial"/>
                <a:cs typeface="Arial"/>
                <a:sym typeface="Arial"/>
              </a:rPr>
              <a:t> 12, no. 4 (2015): 3428-3438.</a:t>
            </a:r>
            <a:endParaRPr sz="100">
              <a:solidFill>
                <a:schemeClr val="dk1"/>
              </a:solidFill>
              <a:latin typeface="Arial"/>
              <a:ea typeface="Arial"/>
              <a:cs typeface="Arial"/>
              <a:sym typeface="Arial"/>
            </a:endParaRPr>
          </a:p>
        </p:txBody>
      </p:sp>
      <p:sp>
        <p:nvSpPr>
          <p:cNvPr id="455" name="Google Shape;455;p28"/>
          <p:cNvSpPr txBox="1"/>
          <p:nvPr/>
        </p:nvSpPr>
        <p:spPr>
          <a:xfrm>
            <a:off x="1059364" y="2405078"/>
            <a:ext cx="691375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Spot the design! Three questions:</a:t>
            </a:r>
            <a:endParaRPr/>
          </a:p>
          <a:p>
            <a:pPr indent="0" lvl="0" marL="0" marR="0" rtl="0" algn="l">
              <a:spcBef>
                <a:spcPts val="0"/>
              </a:spcBef>
              <a:spcAft>
                <a:spcPts val="0"/>
              </a:spcAft>
              <a:buNone/>
            </a:pPr>
            <a:r>
              <a:t/>
            </a:r>
            <a:endParaRPr sz="1800">
              <a:solidFill>
                <a:srgbClr val="FF0000"/>
              </a:solidFill>
              <a:latin typeface="Arial"/>
              <a:ea typeface="Arial"/>
              <a:cs typeface="Arial"/>
              <a:sym typeface="Arial"/>
            </a:endParaRPr>
          </a:p>
          <a:p>
            <a:pPr indent="0" lvl="0" marL="0" marR="0" rtl="0" algn="l">
              <a:spcBef>
                <a:spcPts val="0"/>
              </a:spcBef>
              <a:spcAft>
                <a:spcPts val="0"/>
              </a:spcAft>
              <a:buNone/>
            </a:pPr>
            <a:r>
              <a:rPr lang="en-US" sz="1800">
                <a:solidFill>
                  <a:srgbClr val="FF0000"/>
                </a:solidFill>
                <a:latin typeface="Arial"/>
                <a:ea typeface="Arial"/>
                <a:cs typeface="Arial"/>
                <a:sym typeface="Arial"/>
              </a:rPr>
              <a:t>Q1: Analytical (association)</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Q2: Experimental (exposure was randomly allocated) - RCT</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Q3: Not Applicable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29"/>
          <p:cNvSpPr/>
          <p:nvPr/>
        </p:nvSpPr>
        <p:spPr>
          <a:xfrm>
            <a:off x="853470" y="1837948"/>
            <a:ext cx="728949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D9D9D9"/>
                </a:solidFill>
                <a:latin typeface="Arial"/>
                <a:ea typeface="Arial"/>
                <a:cs typeface="Arial"/>
                <a:sym typeface="Arial"/>
              </a:rPr>
              <a:t>Check the Video </a:t>
            </a:r>
            <a:r>
              <a:rPr b="1" lang="en-US" sz="5400" u="sng" cap="none">
                <a:solidFill>
                  <a:srgbClr val="D9D9D9"/>
                </a:solidFill>
                <a:latin typeface="Arial"/>
                <a:ea typeface="Arial"/>
                <a:cs typeface="Arial"/>
                <a:sym typeface="Arial"/>
                <a:hlinkClick r:id="rId3"/>
              </a:rPr>
              <a:t>Here</a:t>
            </a:r>
            <a:endParaRPr b="1" sz="5400" cap="none">
              <a:solidFill>
                <a:srgbClr val="D9D9D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14" name="Google Shape;114;p3"/>
          <p:cNvSpPr/>
          <p:nvPr/>
        </p:nvSpPr>
        <p:spPr>
          <a:xfrm>
            <a:off x="-19588" y="4878827"/>
            <a:ext cx="9163589" cy="278305"/>
          </a:xfrm>
          <a:prstGeom prst="rect">
            <a:avLst/>
          </a:prstGeom>
          <a:solidFill>
            <a:srgbClr val="FFBF35">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30"/>
          <p:cNvSpPr txBox="1"/>
          <p:nvPr>
            <p:ph idx="1" type="body"/>
          </p:nvPr>
        </p:nvSpPr>
        <p:spPr>
          <a:xfrm>
            <a:off x="5081358" y="3485727"/>
            <a:ext cx="3740994" cy="17439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100"/>
              <a:buNone/>
            </a:pPr>
            <a:r>
              <a:rPr lang="en-US" sz="2100">
                <a:latin typeface="Arial"/>
                <a:ea typeface="Arial"/>
                <a:cs typeface="Arial"/>
                <a:sym typeface="Arial"/>
              </a:rPr>
              <a:t>nmalamro@ksu.edu.sa</a:t>
            </a:r>
            <a:endParaRPr sz="2100">
              <a:latin typeface="Arial"/>
              <a:ea typeface="Arial"/>
              <a:cs typeface="Arial"/>
              <a:sym typeface="Arial"/>
            </a:endParaRPr>
          </a:p>
        </p:txBody>
      </p:sp>
      <p:sp>
        <p:nvSpPr>
          <p:cNvPr id="467" name="Google Shape;467;p30"/>
          <p:cNvSpPr txBox="1"/>
          <p:nvPr>
            <p:ph idx="3" type="body"/>
          </p:nvPr>
        </p:nvSpPr>
        <p:spPr>
          <a:xfrm>
            <a:off x="5068006" y="1499461"/>
            <a:ext cx="3847394" cy="1735556"/>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870"/>
              <a:buNone/>
            </a:pPr>
            <a:r>
              <a:rPr b="1" lang="en-US" sz="1870">
                <a:solidFill>
                  <a:srgbClr val="72D99D"/>
                </a:solidFill>
                <a:latin typeface="Arial"/>
                <a:ea typeface="Arial"/>
                <a:cs typeface="Arial"/>
                <a:sym typeface="Arial"/>
              </a:rPr>
              <a:t>Office Hours (by appointment via email): </a:t>
            </a:r>
            <a:endParaRPr/>
          </a:p>
          <a:p>
            <a:pPr indent="0" lvl="0" marL="0" rtl="0" algn="l">
              <a:lnSpc>
                <a:spcPct val="80000"/>
              </a:lnSpc>
              <a:spcBef>
                <a:spcPts val="374"/>
              </a:spcBef>
              <a:spcAft>
                <a:spcPts val="0"/>
              </a:spcAft>
              <a:buSzPts val="1870"/>
              <a:buNone/>
            </a:pPr>
            <a:r>
              <a:rPr lang="en-US" sz="1870">
                <a:latin typeface="Arial"/>
                <a:ea typeface="Arial"/>
                <a:cs typeface="Arial"/>
                <a:sym typeface="Arial"/>
              </a:rPr>
              <a:t>Mondays &amp; Wednesdays</a:t>
            </a:r>
            <a:endParaRPr/>
          </a:p>
          <a:p>
            <a:pPr indent="0" lvl="0" marL="0" rtl="0" algn="l">
              <a:lnSpc>
                <a:spcPct val="80000"/>
              </a:lnSpc>
              <a:spcBef>
                <a:spcPts val="374"/>
              </a:spcBef>
              <a:spcAft>
                <a:spcPts val="0"/>
              </a:spcAft>
              <a:buSzPts val="1870"/>
              <a:buNone/>
            </a:pPr>
            <a:r>
              <a:rPr lang="en-US" sz="1870">
                <a:latin typeface="Arial"/>
                <a:ea typeface="Arial"/>
                <a:cs typeface="Arial"/>
                <a:sym typeface="Arial"/>
              </a:rPr>
              <a:t>11 AM – 1 PM</a:t>
            </a:r>
            <a:endParaRPr/>
          </a:p>
          <a:p>
            <a:pPr indent="0" lvl="0" marL="0" rtl="0" algn="l">
              <a:lnSpc>
                <a:spcPct val="80000"/>
              </a:lnSpc>
              <a:spcBef>
                <a:spcPts val="374"/>
              </a:spcBef>
              <a:spcAft>
                <a:spcPts val="0"/>
              </a:spcAft>
              <a:buSzPts val="1870"/>
              <a:buNone/>
            </a:pPr>
            <a:r>
              <a:rPr lang="en-US" sz="1870">
                <a:latin typeface="Arial"/>
                <a:ea typeface="Arial"/>
                <a:cs typeface="Arial"/>
                <a:sym typeface="Arial"/>
              </a:rPr>
              <a:t>West Building </a:t>
            </a:r>
            <a:endParaRPr/>
          </a:p>
          <a:p>
            <a:pPr indent="0" lvl="0" marL="0" rtl="0" algn="l">
              <a:lnSpc>
                <a:spcPct val="80000"/>
              </a:lnSpc>
              <a:spcBef>
                <a:spcPts val="374"/>
              </a:spcBef>
              <a:spcAft>
                <a:spcPts val="0"/>
              </a:spcAft>
              <a:buSzPts val="1870"/>
              <a:buNone/>
            </a:pPr>
            <a:r>
              <a:rPr lang="en-US" sz="1870">
                <a:latin typeface="Arial"/>
                <a:ea typeface="Arial"/>
                <a:cs typeface="Arial"/>
                <a:sym typeface="Arial"/>
              </a:rPr>
              <a:t>Level 1 - Office 4011034</a:t>
            </a:r>
            <a:endParaRPr/>
          </a:p>
        </p:txBody>
      </p:sp>
      <p:sp>
        <p:nvSpPr>
          <p:cNvPr id="468" name="Google Shape;468;p30"/>
          <p:cNvSpPr txBox="1"/>
          <p:nvPr>
            <p:ph idx="4" type="body"/>
          </p:nvPr>
        </p:nvSpPr>
        <p:spPr>
          <a:xfrm>
            <a:off x="5035618" y="712181"/>
            <a:ext cx="3566286" cy="467676"/>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SzPts val="4000"/>
              <a:buFont typeface="Arial"/>
              <a:buNone/>
            </a:pPr>
            <a:r>
              <a:rPr b="1" lang="en-US">
                <a:latin typeface="Helvetica Neue"/>
                <a:ea typeface="Helvetica Neue"/>
                <a:cs typeface="Helvetica Neue"/>
                <a:sym typeface="Helvetica Neue"/>
              </a:rPr>
              <a:t>Thank you!</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31"/>
          <p:cNvSpPr txBox="1"/>
          <p:nvPr>
            <p:ph idx="1" type="body"/>
          </p:nvPr>
        </p:nvSpPr>
        <p:spPr>
          <a:xfrm>
            <a:off x="301811" y="815736"/>
            <a:ext cx="8548935" cy="4012029"/>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2015"/>
              <a:buNone/>
            </a:pPr>
            <a:r>
              <a:rPr b="1" lang="en-US" sz="2015" u="sng">
                <a:solidFill>
                  <a:schemeClr val="dk1"/>
                </a:solidFill>
              </a:rPr>
              <a:t>References:</a:t>
            </a:r>
            <a:endParaRPr/>
          </a:p>
          <a:p>
            <a:pPr indent="-457200" lvl="0" marL="457200" rtl="0" algn="l">
              <a:lnSpc>
                <a:spcPct val="80000"/>
              </a:lnSpc>
              <a:spcBef>
                <a:spcPts val="403"/>
              </a:spcBef>
              <a:spcAft>
                <a:spcPts val="0"/>
              </a:spcAft>
              <a:buSzPts val="2015"/>
              <a:buFont typeface="Arial"/>
              <a:buChar char="•"/>
            </a:pPr>
            <a:r>
              <a:rPr lang="en-US" sz="2015">
                <a:solidFill>
                  <a:schemeClr val="dk1"/>
                </a:solidFill>
              </a:rPr>
              <a:t>Celentano, David D., and Scd Mhs. Gordis Epidemiology. Elsevier, 2018.</a:t>
            </a:r>
            <a:endParaRPr/>
          </a:p>
          <a:p>
            <a:pPr indent="-457200" lvl="0" marL="457200" rtl="0" algn="l">
              <a:lnSpc>
                <a:spcPct val="80000"/>
              </a:lnSpc>
              <a:spcBef>
                <a:spcPts val="403"/>
              </a:spcBef>
              <a:spcAft>
                <a:spcPts val="0"/>
              </a:spcAft>
              <a:buSzPts val="2015"/>
              <a:buFont typeface="Arial"/>
              <a:buChar char="•"/>
            </a:pPr>
            <a:r>
              <a:rPr lang="en-US" sz="2015">
                <a:solidFill>
                  <a:schemeClr val="dk1"/>
                </a:solidFill>
              </a:rPr>
              <a:t>Hulley, Stephen B., ed. Designing clinical research. Lippincott Williams &amp; Wilkins, 2007.</a:t>
            </a:r>
            <a:endParaRPr/>
          </a:p>
          <a:p>
            <a:pPr indent="-457200" lvl="0" marL="457200" rtl="0" algn="l">
              <a:lnSpc>
                <a:spcPct val="80000"/>
              </a:lnSpc>
              <a:spcBef>
                <a:spcPts val="403"/>
              </a:spcBef>
              <a:spcAft>
                <a:spcPts val="0"/>
              </a:spcAft>
              <a:buSzPts val="2015"/>
              <a:buFont typeface="Arial"/>
              <a:buChar char="•"/>
            </a:pPr>
            <a:r>
              <a:rPr lang="en-US" sz="2015">
                <a:solidFill>
                  <a:schemeClr val="dk1"/>
                </a:solidFill>
              </a:rPr>
              <a:t>Haynes, R. Brian. Clinical epidemiology: how to do clinical practice research. Lippincott williams &amp; wilkins, 2012.</a:t>
            </a:r>
            <a:endParaRPr/>
          </a:p>
          <a:p>
            <a:pPr indent="-457200" lvl="0" marL="457200" rtl="0" algn="l">
              <a:lnSpc>
                <a:spcPct val="80000"/>
              </a:lnSpc>
              <a:spcBef>
                <a:spcPts val="403"/>
              </a:spcBef>
              <a:spcAft>
                <a:spcPts val="0"/>
              </a:spcAft>
              <a:buSzPts val="2015"/>
              <a:buFont typeface="Arial"/>
              <a:buChar char="•"/>
            </a:pPr>
            <a:r>
              <a:rPr lang="en-US" sz="2015">
                <a:solidFill>
                  <a:schemeClr val="dk1"/>
                </a:solidFill>
              </a:rPr>
              <a:t>Carlson, Melissa DA, and R. Sean Morrison. "Study design, precision, and validity in observational studies." Journal of palliative medicine 12.1 (2009): 77-82.</a:t>
            </a:r>
            <a:endParaRPr/>
          </a:p>
          <a:p>
            <a:pPr indent="-457200" lvl="0" marL="457200" rtl="0" algn="l">
              <a:lnSpc>
                <a:spcPct val="80000"/>
              </a:lnSpc>
              <a:spcBef>
                <a:spcPts val="403"/>
              </a:spcBef>
              <a:spcAft>
                <a:spcPts val="0"/>
              </a:spcAft>
              <a:buSzPts val="2015"/>
              <a:buFont typeface="Arial"/>
              <a:buChar char="•"/>
            </a:pPr>
            <a:r>
              <a:rPr lang="en-US" sz="2015">
                <a:solidFill>
                  <a:schemeClr val="dk1"/>
                </a:solidFill>
              </a:rPr>
              <a:t>The Centre for Evidence-Based Medicine develops, promotes and disseminates better evidence for healthcare. Study Design. NA. Accessed September 13, 2019: https://www.cebm.net/2014/04/study-designs/</a:t>
            </a:r>
            <a:endParaRPr/>
          </a:p>
          <a:p>
            <a:pPr indent="-339090" lvl="0" marL="457200" rtl="0" algn="l">
              <a:lnSpc>
                <a:spcPct val="80000"/>
              </a:lnSpc>
              <a:spcBef>
                <a:spcPts val="372"/>
              </a:spcBef>
              <a:spcAft>
                <a:spcPts val="0"/>
              </a:spcAft>
              <a:buSzPts val="1860"/>
              <a:buFont typeface="Arial"/>
              <a:buNone/>
            </a:pPr>
            <a:r>
              <a:t/>
            </a:r>
            <a:endParaRPr sz="186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4"/>
          <p:cNvSpPr txBox="1"/>
          <p:nvPr>
            <p:ph idx="1" type="body"/>
          </p:nvPr>
        </p:nvSpPr>
        <p:spPr>
          <a:xfrm>
            <a:off x="1230325" y="1167642"/>
            <a:ext cx="1270492" cy="235232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3800"/>
              <a:buNone/>
            </a:pPr>
            <a:r>
              <a:rPr lang="en-US"/>
              <a:t>1</a:t>
            </a:r>
            <a:endParaRPr/>
          </a:p>
        </p:txBody>
      </p:sp>
      <p:sp>
        <p:nvSpPr>
          <p:cNvPr id="120" name="Google Shape;120;p4"/>
          <p:cNvSpPr txBox="1"/>
          <p:nvPr>
            <p:ph idx="2" type="body"/>
          </p:nvPr>
        </p:nvSpPr>
        <p:spPr>
          <a:xfrm>
            <a:off x="2107631" y="1669912"/>
            <a:ext cx="6144271" cy="1347788"/>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3600"/>
              <a:buNone/>
            </a:pPr>
            <a:r>
              <a:rPr lang="en-US">
                <a:solidFill>
                  <a:srgbClr val="303030"/>
                </a:solidFill>
                <a:latin typeface="Arial"/>
                <a:ea typeface="Arial"/>
                <a:cs typeface="Arial"/>
                <a:sym typeface="Arial"/>
              </a:rPr>
              <a:t>Study Design: Definition &amp; The Five Ws</a:t>
            </a:r>
            <a:endParaRPr sz="2800">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4" name="Shape 124"/>
        <p:cNvGrpSpPr/>
        <p:nvPr/>
      </p:nvGrpSpPr>
      <p:grpSpPr>
        <a:xfrm>
          <a:off x="0" y="0"/>
          <a:ext cx="0" cy="0"/>
          <a:chOff x="0" y="0"/>
          <a:chExt cx="0" cy="0"/>
        </a:xfrm>
      </p:grpSpPr>
      <p:sp>
        <p:nvSpPr>
          <p:cNvPr id="125" name="Google Shape;125;p5"/>
          <p:cNvSpPr txBox="1"/>
          <p:nvPr>
            <p:ph idx="1" type="body"/>
          </p:nvPr>
        </p:nvSpPr>
        <p:spPr>
          <a:xfrm>
            <a:off x="966585" y="1337062"/>
            <a:ext cx="7397555" cy="11160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200"/>
              <a:buNone/>
            </a:pPr>
            <a:r>
              <a:rPr lang="en-US" sz="3200"/>
              <a:t>A study design is a detailed plan or approach for systematically collecting, analyzing, and interpreting data; it is a formal approach of scientific investigation.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6"/>
          <p:cNvSpPr txBox="1"/>
          <p:nvPr/>
        </p:nvSpPr>
        <p:spPr>
          <a:xfrm>
            <a:off x="747132" y="356839"/>
            <a:ext cx="78170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sng" cap="none" strike="noStrike">
                <a:solidFill>
                  <a:schemeClr val="dk1"/>
                </a:solidFill>
                <a:latin typeface="Arial"/>
                <a:ea typeface="Arial"/>
                <a:cs typeface="Arial"/>
                <a:sym typeface="Arial"/>
              </a:rPr>
              <a:t>The Five Ws of Epidemiological Studies</a:t>
            </a:r>
            <a:endParaRPr/>
          </a:p>
        </p:txBody>
      </p:sp>
      <p:sp>
        <p:nvSpPr>
          <p:cNvPr id="132" name="Google Shape;132;p6"/>
          <p:cNvSpPr txBox="1"/>
          <p:nvPr/>
        </p:nvSpPr>
        <p:spPr>
          <a:xfrm>
            <a:off x="568712" y="1037064"/>
            <a:ext cx="7995425" cy="34163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2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What				= Diagnosis or Clinical Information</a:t>
            </a:r>
            <a:endParaRPr/>
          </a:p>
          <a:p>
            <a:pPr indent="-285750" lvl="0" marL="285750" marR="0" rtl="0" algn="l">
              <a:lnSpc>
                <a:spcPct val="2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Who				= Person</a:t>
            </a:r>
            <a:endParaRPr/>
          </a:p>
          <a:p>
            <a:pPr indent="-285750" lvl="0" marL="285750" marR="0" rtl="0" algn="l">
              <a:lnSpc>
                <a:spcPct val="2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Where			= Place</a:t>
            </a:r>
            <a:endParaRPr/>
          </a:p>
          <a:p>
            <a:pPr indent="-285750" lvl="0" marL="285750" marR="0" rtl="0" algn="l">
              <a:lnSpc>
                <a:spcPct val="2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When				= Time</a:t>
            </a:r>
            <a:endParaRPr/>
          </a:p>
          <a:p>
            <a:pPr indent="-171450" lvl="0" marL="285750" marR="0" rtl="0" algn="l">
              <a:lnSpc>
                <a:spcPct val="2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Why / How		= Causes / Risk Factors / </a:t>
            </a:r>
            <a:endParaRPr/>
          </a:p>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					Mode of Transmission</a:t>
            </a:r>
            <a:endParaRPr/>
          </a:p>
        </p:txBody>
      </p:sp>
      <p:sp>
        <p:nvSpPr>
          <p:cNvPr id="133" name="Google Shape;133;p6"/>
          <p:cNvSpPr/>
          <p:nvPr/>
        </p:nvSpPr>
        <p:spPr>
          <a:xfrm>
            <a:off x="6724185" y="1126272"/>
            <a:ext cx="546410" cy="2074128"/>
          </a:xfrm>
          <a:prstGeom prst="rightBrace">
            <a:avLst>
              <a:gd fmla="val 8333" name="adj1"/>
              <a:gd fmla="val 50000" name="adj2"/>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6"/>
          <p:cNvSpPr/>
          <p:nvPr/>
        </p:nvSpPr>
        <p:spPr>
          <a:xfrm>
            <a:off x="6724185" y="3691054"/>
            <a:ext cx="546410" cy="762330"/>
          </a:xfrm>
          <a:prstGeom prst="rightBrace">
            <a:avLst>
              <a:gd fmla="val 8333" name="adj1"/>
              <a:gd fmla="val 50000" name="adj2"/>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35" name="Google Shape;135;p6"/>
          <p:cNvSpPr txBox="1"/>
          <p:nvPr/>
        </p:nvSpPr>
        <p:spPr>
          <a:xfrm>
            <a:off x="7460166" y="1840170"/>
            <a:ext cx="14050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Descriptive Studies</a:t>
            </a:r>
            <a:endParaRPr/>
          </a:p>
        </p:txBody>
      </p:sp>
      <p:sp>
        <p:nvSpPr>
          <p:cNvPr id="136" name="Google Shape;136;p6"/>
          <p:cNvSpPr txBox="1"/>
          <p:nvPr/>
        </p:nvSpPr>
        <p:spPr>
          <a:xfrm>
            <a:off x="7460166" y="3691054"/>
            <a:ext cx="14050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Analytical Studies</a:t>
            </a:r>
            <a:endParaRPr/>
          </a:p>
        </p:txBody>
      </p:sp>
      <p:cxnSp>
        <p:nvCxnSpPr>
          <p:cNvPr id="137" name="Google Shape;137;p6"/>
          <p:cNvCxnSpPr/>
          <p:nvPr/>
        </p:nvCxnSpPr>
        <p:spPr>
          <a:xfrm>
            <a:off x="680224" y="3534937"/>
            <a:ext cx="5898996" cy="0"/>
          </a:xfrm>
          <a:prstGeom prst="straightConnector1">
            <a:avLst/>
          </a:prstGeom>
          <a:noFill/>
          <a:ln cap="flat" cmpd="sng" w="22225">
            <a:solidFill>
              <a:schemeClr val="accent1"/>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7"/>
          <p:cNvSpPr txBox="1"/>
          <p:nvPr>
            <p:ph idx="1" type="body"/>
          </p:nvPr>
        </p:nvSpPr>
        <p:spPr>
          <a:xfrm>
            <a:off x="1230325" y="1167642"/>
            <a:ext cx="1270492" cy="235232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3800"/>
              <a:buNone/>
            </a:pPr>
            <a:r>
              <a:rPr lang="en-US"/>
              <a:t>2</a:t>
            </a:r>
            <a:endParaRPr/>
          </a:p>
        </p:txBody>
      </p:sp>
      <p:sp>
        <p:nvSpPr>
          <p:cNvPr id="143" name="Google Shape;143;p7"/>
          <p:cNvSpPr txBox="1"/>
          <p:nvPr>
            <p:ph idx="2" type="body"/>
          </p:nvPr>
        </p:nvSpPr>
        <p:spPr>
          <a:xfrm>
            <a:off x="2129934" y="1736587"/>
            <a:ext cx="6528291" cy="1347788"/>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3200"/>
              <a:buNone/>
            </a:pPr>
            <a:r>
              <a:rPr lang="en-US" sz="3200">
                <a:solidFill>
                  <a:srgbClr val="303030"/>
                </a:solidFill>
                <a:latin typeface="Arial"/>
                <a:ea typeface="Arial"/>
                <a:cs typeface="Arial"/>
                <a:sym typeface="Arial"/>
              </a:rPr>
              <a:t>The Study “Design Tree”</a:t>
            </a:r>
            <a:endParaRPr sz="2400">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48" name="Shape 148"/>
        <p:cNvGrpSpPr/>
        <p:nvPr/>
      </p:nvGrpSpPr>
      <p:grpSpPr>
        <a:xfrm>
          <a:off x="0" y="0"/>
          <a:ext cx="0" cy="0"/>
          <a:chOff x="0" y="0"/>
          <a:chExt cx="0" cy="0"/>
        </a:xfrm>
      </p:grpSpPr>
      <p:sp>
        <p:nvSpPr>
          <p:cNvPr id="149" name="Google Shape;149;p8"/>
          <p:cNvSpPr txBox="1"/>
          <p:nvPr/>
        </p:nvSpPr>
        <p:spPr>
          <a:xfrm>
            <a:off x="457200" y="352425"/>
            <a:ext cx="810577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D9D9D9"/>
                </a:solidFill>
                <a:latin typeface="Arial"/>
                <a:ea typeface="Arial"/>
                <a:cs typeface="Arial"/>
                <a:sym typeface="Arial"/>
              </a:rPr>
              <a:t>Remember PICOT ?</a:t>
            </a:r>
            <a:endParaRPr/>
          </a:p>
        </p:txBody>
      </p:sp>
      <p:sp>
        <p:nvSpPr>
          <p:cNvPr id="150" name="Google Shape;150;p8"/>
          <p:cNvSpPr txBox="1"/>
          <p:nvPr/>
        </p:nvSpPr>
        <p:spPr>
          <a:xfrm>
            <a:off x="583660" y="1162253"/>
            <a:ext cx="8177111" cy="3416320"/>
          </a:xfrm>
          <a:prstGeom prst="rect">
            <a:avLst/>
          </a:prstGeom>
          <a:noFill/>
          <a:ln cap="flat" cmpd="sng" w="41275">
            <a:solidFill>
              <a:srgbClr val="14262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u="sng">
              <a:solidFill>
                <a:srgbClr val="FF0000"/>
              </a:solidFill>
              <a:latin typeface="Arial"/>
              <a:ea typeface="Arial"/>
              <a:cs typeface="Arial"/>
              <a:sym typeface="Arial"/>
            </a:endParaRPr>
          </a:p>
          <a:p>
            <a:pPr indent="0" lvl="0" marL="0" marR="0" rtl="0" algn="l">
              <a:spcBef>
                <a:spcPts val="0"/>
              </a:spcBef>
              <a:spcAft>
                <a:spcPts val="0"/>
              </a:spcAft>
              <a:buNone/>
            </a:pPr>
            <a:r>
              <a:rPr b="1" lang="en-US" sz="1800" u="sng">
                <a:solidFill>
                  <a:srgbClr val="FF0000"/>
                </a:solidFill>
                <a:latin typeface="Arial"/>
                <a:ea typeface="Arial"/>
                <a:cs typeface="Arial"/>
                <a:sym typeface="Arial"/>
              </a:rPr>
              <a:t>ALL</a:t>
            </a:r>
            <a:r>
              <a:rPr lang="en-US" sz="1800">
                <a:solidFill>
                  <a:schemeClr val="dk1"/>
                </a:solidFill>
                <a:latin typeface="Arial"/>
                <a:ea typeface="Arial"/>
                <a:cs typeface="Arial"/>
                <a:sym typeface="Arial"/>
              </a:rPr>
              <a:t> research questions </a:t>
            </a:r>
            <a:r>
              <a:rPr b="1" lang="en-US" sz="1800" u="sng">
                <a:solidFill>
                  <a:srgbClr val="FF0000"/>
                </a:solidFill>
                <a:latin typeface="Arial"/>
                <a:ea typeface="Arial"/>
                <a:cs typeface="Arial"/>
                <a:sym typeface="Arial"/>
              </a:rPr>
              <a:t>(Descriptive AND Analytical) </a:t>
            </a:r>
            <a:r>
              <a:rPr lang="en-US" sz="1800">
                <a:solidFill>
                  <a:schemeClr val="dk1"/>
                </a:solidFill>
                <a:latin typeface="Arial"/>
                <a:ea typeface="Arial"/>
                <a:cs typeface="Arial"/>
                <a:sym typeface="Arial"/>
              </a:rPr>
              <a:t>have the below similar components: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 </a:t>
            </a:r>
            <a:r>
              <a:rPr b="1" lang="en-US" sz="1800" u="sng">
                <a:solidFill>
                  <a:schemeClr val="dk1"/>
                </a:solidFill>
                <a:latin typeface="Arial"/>
                <a:ea typeface="Arial"/>
                <a:cs typeface="Arial"/>
                <a:sym typeface="Arial"/>
              </a:rPr>
              <a:t>defined population (P) </a:t>
            </a:r>
            <a:r>
              <a:rPr lang="en-US" sz="1800">
                <a:solidFill>
                  <a:schemeClr val="dk1"/>
                </a:solidFill>
                <a:latin typeface="Arial"/>
                <a:ea typeface="Arial"/>
                <a:cs typeface="Arial"/>
                <a:sym typeface="Arial"/>
              </a:rPr>
              <a:t>from which groups of subjects are studied</a:t>
            </a:r>
            <a:endParaRPr/>
          </a:p>
          <a:p>
            <a:pPr indent="-285750" lvl="0" marL="285750" marR="0" rtl="0" algn="l">
              <a:spcBef>
                <a:spcPts val="0"/>
              </a:spcBef>
              <a:spcAft>
                <a:spcPts val="0"/>
              </a:spcAft>
              <a:buClr>
                <a:schemeClr val="dk1"/>
              </a:buClr>
              <a:buSzPts val="1800"/>
              <a:buFont typeface="Arial"/>
              <a:buChar char="•"/>
            </a:pPr>
            <a:r>
              <a:rPr b="1" lang="en-US" sz="1800" u="sng">
                <a:solidFill>
                  <a:schemeClr val="dk1"/>
                </a:solidFill>
                <a:latin typeface="Arial"/>
                <a:ea typeface="Arial"/>
                <a:cs typeface="Arial"/>
                <a:sym typeface="Arial"/>
              </a:rPr>
              <a:t>Outcomes (O)</a:t>
            </a:r>
            <a:r>
              <a:rPr b="1" lang="en-US" sz="1800">
                <a:solidFill>
                  <a:schemeClr val="dk1"/>
                </a:solidFill>
                <a:latin typeface="Arial"/>
                <a:ea typeface="Arial"/>
                <a:cs typeface="Arial"/>
                <a:sym typeface="Arial"/>
              </a:rPr>
              <a:t> </a:t>
            </a:r>
            <a:r>
              <a:rPr lang="en-US" sz="1800">
                <a:solidFill>
                  <a:schemeClr val="dk1"/>
                </a:solidFill>
                <a:latin typeface="Arial"/>
                <a:ea typeface="Arial"/>
                <a:cs typeface="Arial"/>
                <a:sym typeface="Arial"/>
              </a:rPr>
              <a:t>that are measured</a:t>
            </a:r>
            <a:endParaRPr/>
          </a:p>
          <a:p>
            <a:pPr indent="-285750" lvl="0" marL="285750" marR="0" rtl="0" algn="l">
              <a:spcBef>
                <a:spcPts val="0"/>
              </a:spcBef>
              <a:spcAft>
                <a:spcPts val="0"/>
              </a:spcAft>
              <a:buClr>
                <a:schemeClr val="dk1"/>
              </a:buClr>
              <a:buSzPts val="1800"/>
              <a:buFont typeface="Arial"/>
              <a:buChar char="•"/>
            </a:pPr>
            <a:r>
              <a:rPr b="1" lang="en-US" sz="1800" u="sng">
                <a:solidFill>
                  <a:schemeClr val="dk1"/>
                </a:solidFill>
                <a:latin typeface="Arial"/>
                <a:ea typeface="Arial"/>
                <a:cs typeface="Arial"/>
                <a:sym typeface="Arial"/>
              </a:rPr>
              <a:t>Time (T)</a:t>
            </a:r>
            <a:r>
              <a:rPr lang="en-US" sz="1800">
                <a:solidFill>
                  <a:schemeClr val="dk1"/>
                </a:solidFill>
                <a:latin typeface="Arial"/>
                <a:ea typeface="Arial"/>
                <a:cs typeface="Arial"/>
                <a:sym typeface="Arial"/>
              </a:rPr>
              <a:t> frame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u="sng">
                <a:solidFill>
                  <a:srgbClr val="FF0000"/>
                </a:solidFill>
                <a:latin typeface="Arial"/>
                <a:ea typeface="Arial"/>
                <a:cs typeface="Arial"/>
                <a:sym typeface="Arial"/>
              </a:rPr>
              <a:t>ANALYTICAL </a:t>
            </a:r>
            <a:r>
              <a:rPr lang="en-US" sz="1800">
                <a:solidFill>
                  <a:schemeClr val="dk1"/>
                </a:solidFill>
                <a:latin typeface="Arial"/>
                <a:ea typeface="Arial"/>
                <a:cs typeface="Arial"/>
                <a:sym typeface="Arial"/>
              </a:rPr>
              <a:t>research questions have </a:t>
            </a:r>
            <a:r>
              <a:rPr lang="en-US" sz="1800" u="sng">
                <a:solidFill>
                  <a:schemeClr val="dk1"/>
                </a:solidFill>
                <a:latin typeface="Arial"/>
                <a:ea typeface="Arial"/>
                <a:cs typeface="Arial"/>
                <a:sym typeface="Arial"/>
              </a:rPr>
              <a:t>the additional two</a:t>
            </a:r>
            <a:r>
              <a:rPr lang="en-US" sz="1800">
                <a:solidFill>
                  <a:schemeClr val="dk1"/>
                </a:solidFill>
                <a:latin typeface="Arial"/>
                <a:ea typeface="Arial"/>
                <a:cs typeface="Arial"/>
                <a:sym typeface="Arial"/>
              </a:rPr>
              <a:t> components:</a:t>
            </a:r>
            <a:endParaRPr/>
          </a:p>
          <a:p>
            <a:pPr indent="-285750" lvl="0" marL="285750" marR="0" rtl="0" algn="l">
              <a:spcBef>
                <a:spcPts val="0"/>
              </a:spcBef>
              <a:spcAft>
                <a:spcPts val="0"/>
              </a:spcAft>
              <a:buClr>
                <a:schemeClr val="dk1"/>
              </a:buClr>
              <a:buSzPts val="1800"/>
              <a:buFont typeface="Arial"/>
              <a:buChar char="•"/>
            </a:pPr>
            <a:r>
              <a:rPr b="1" lang="en-US" sz="1800" u="sng">
                <a:solidFill>
                  <a:schemeClr val="dk1"/>
                </a:solidFill>
                <a:latin typeface="Arial"/>
                <a:ea typeface="Arial"/>
                <a:cs typeface="Arial"/>
                <a:sym typeface="Arial"/>
              </a:rPr>
              <a:t>Intervention (I)</a:t>
            </a:r>
            <a:r>
              <a:rPr lang="en-US" sz="1800">
                <a:solidFill>
                  <a:schemeClr val="dk1"/>
                </a:solidFill>
                <a:latin typeface="Arial"/>
                <a:ea typeface="Arial"/>
                <a:cs typeface="Arial"/>
                <a:sym typeface="Arial"/>
              </a:rPr>
              <a:t> that is applied to a groups of subjects</a:t>
            </a:r>
            <a:endParaRPr/>
          </a:p>
          <a:p>
            <a:pPr indent="-285750" lvl="0" marL="285750" marR="0" rtl="0" algn="l">
              <a:spcBef>
                <a:spcPts val="0"/>
              </a:spcBef>
              <a:spcAft>
                <a:spcPts val="0"/>
              </a:spcAft>
              <a:buClr>
                <a:schemeClr val="dk1"/>
              </a:buClr>
              <a:buSzPts val="1800"/>
              <a:buFont typeface="Arial"/>
              <a:buChar char="•"/>
            </a:pPr>
            <a:r>
              <a:rPr b="1" lang="en-US" sz="1800" u="sng">
                <a:solidFill>
                  <a:schemeClr val="dk1"/>
                </a:solidFill>
                <a:latin typeface="Arial"/>
                <a:ea typeface="Arial"/>
                <a:cs typeface="Arial"/>
                <a:sym typeface="Arial"/>
              </a:rPr>
              <a:t>Comparison (C)</a:t>
            </a:r>
            <a:r>
              <a:rPr lang="en-US" sz="1800">
                <a:solidFill>
                  <a:schemeClr val="dk1"/>
                </a:solidFill>
                <a:latin typeface="Arial"/>
                <a:ea typeface="Arial"/>
                <a:cs typeface="Arial"/>
                <a:sym typeface="Arial"/>
              </a:rPr>
              <a:t> group without the intervention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9"/>
          <p:cNvSpPr txBox="1"/>
          <p:nvPr>
            <p:ph idx="1" type="body"/>
          </p:nvPr>
        </p:nvSpPr>
        <p:spPr>
          <a:xfrm>
            <a:off x="204280" y="1750844"/>
            <a:ext cx="8677073" cy="111601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600"/>
              <a:buNone/>
            </a:pPr>
            <a:r>
              <a:rPr lang="en-US" sz="3600"/>
              <a:t>clear research question facilitates choosing the optimal </a:t>
            </a:r>
            <a:r>
              <a:rPr b="1" lang="en-US" sz="3600" u="sng"/>
              <a:t>study design </a:t>
            </a:r>
            <a:endParaRPr/>
          </a:p>
        </p:txBody>
      </p:sp>
      <p:sp>
        <p:nvSpPr>
          <p:cNvPr id="156" name="Google Shape;156;p9"/>
          <p:cNvSpPr/>
          <p:nvPr/>
        </p:nvSpPr>
        <p:spPr>
          <a:xfrm>
            <a:off x="2238338" y="388290"/>
            <a:ext cx="460895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D9D9D9"/>
                </a:solidFill>
                <a:latin typeface="Arial"/>
                <a:ea typeface="Arial"/>
                <a:cs typeface="Arial"/>
                <a:sym typeface="Arial"/>
              </a:rPr>
              <a:t>Remember??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nsumer">
  <a:themeElements>
    <a:clrScheme name="Template 1">
      <a:dk1>
        <a:srgbClr val="414141"/>
      </a:dk1>
      <a:lt1>
        <a:srgbClr val="FFFFFF"/>
      </a:lt1>
      <a:dk2>
        <a:srgbClr val="414141"/>
      </a:dk2>
      <a:lt2>
        <a:srgbClr val="FFFFFF"/>
      </a:lt2>
      <a:accent1>
        <a:srgbClr val="1C353D"/>
      </a:accent1>
      <a:accent2>
        <a:srgbClr val="FFBF35"/>
      </a:accent2>
      <a:accent3>
        <a:srgbClr val="FFEFA1"/>
      </a:accent3>
      <a:accent4>
        <a:srgbClr val="2EA962"/>
      </a:accent4>
      <a:accent5>
        <a:srgbClr val="F3EB39"/>
      </a:accent5>
      <a:accent6>
        <a:srgbClr val="6E54A6"/>
      </a:accent6>
      <a:hlink>
        <a:srgbClr val="F36019"/>
      </a:hlink>
      <a:folHlink>
        <a:srgbClr val="F360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2013-04-17T22:01:51Z</dcterms:created>
  <dc:creator>Mike Volpe</dc:creator>
</cp:coreProperties>
</file>