
<file path=[Content_Types].xml><?xml version="1.0" encoding="utf-8"?>
<Types xmlns="http://schemas.openxmlformats.org/package/2006/content-types">
  <Default ContentType="image/png" Extension="png"/>
  <Default ContentType="application/vnd.openxmlformats-package.relationships+xml" Extension="rels"/>
  <Default ContentType="image/tiff" Extension="tiff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drawingml.diagramColors+xml" PartName="/ppt/diagrams/colors1.xml"/>
  <Override ContentType="application/vnd.openxmlformats-officedocument.drawingml.diagramColors+xml" PartName="/ppt/diagrams/colors2.xml"/>
  <Override ContentType="application/vnd.openxmlformats-officedocument.drawingml.diagramColors+xml" PartName="/ppt/diagrams/colors3.xml"/>
  <Override ContentType="application/vnd.openxmlformats-officedocument.drawingml.diagramColors+xml" PartName="/ppt/diagrams/colors4.xml"/>
  <Override ContentType="application/vnd.openxmlformats-officedocument.drawingml.diagramData+xml" PartName="/ppt/diagrams/data1.xml"/>
  <Override ContentType="application/vnd.openxmlformats-officedocument.drawingml.diagramData+xml" PartName="/ppt/diagrams/data2.xml"/>
  <Override ContentType="application/vnd.openxmlformats-officedocument.drawingml.diagramData+xml" PartName="/ppt/diagrams/data3.xml"/>
  <Override ContentType="application/vnd.openxmlformats-officedocument.drawingml.diagramData+xml" PartName="/ppt/diagrams/data4.xml"/>
  <Override ContentType="application/vnd.ms-office.drawingml.diagramDrawing+xml" PartName="/ppt/diagrams/drawing1.xml"/>
  <Override ContentType="application/vnd.ms-office.drawingml.diagramDrawing+xml" PartName="/ppt/diagrams/drawing2.xml"/>
  <Override ContentType="application/vnd.ms-office.drawingml.diagramDrawing+xml" PartName="/ppt/diagrams/drawing3.xml"/>
  <Override ContentType="application/vnd.ms-office.drawingml.diagramDrawing+xml" PartName="/ppt/diagrams/drawing4.xml"/>
  <Override ContentType="application/vnd.openxmlformats-officedocument.drawingml.diagramLayout+xml" PartName="/ppt/diagrams/layout1.xml"/>
  <Override ContentType="application/vnd.openxmlformats-officedocument.drawingml.diagramLayout+xml" PartName="/ppt/diagrams/layout2.xml"/>
  <Override ContentType="application/vnd.openxmlformats-officedocument.drawingml.diagramLayout+xml" PartName="/ppt/diagrams/layout3.xml"/>
  <Override ContentType="application/vnd.openxmlformats-officedocument.drawingml.diagramLayout+xml" PartName="/ppt/diagrams/layout4.xml"/>
  <Override ContentType="application/vnd.openxmlformats-officedocument.drawingml.diagramStyle+xml" PartName="/ppt/diagrams/quickStyle1.xml"/>
  <Override ContentType="application/vnd.openxmlformats-officedocument.drawingml.diagramStyle+xml" PartName="/ppt/diagrams/quickStyle2.xml"/>
  <Override ContentType="application/vnd.openxmlformats-officedocument.drawingml.diagramStyle+xml" PartName="/ppt/diagrams/quickStyle3.xml"/>
  <Override ContentType="application/vnd.openxmlformats-officedocument.drawingml.diagramStyle+xml" PartName="/ppt/diagrams/quickStyle4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autoCompressPictures="0" saveSubsetFonts="1">
  <p:sldMasterIdLst>
    <p:sldMasterId r:id="rId4" id="2147483648"/>
  </p:sldMasterIdLst>
  <p:notesMasterIdLst>
    <p:notesMasterId r:id="rId5"/>
  </p:notesMasterIdLst>
  <p:handoutMasterIdLst>
    <p:handoutMasterId r:id="rId6"/>
  </p:handoutMasterIdLst>
  <p:sldIdLst>
    <p:sldId r:id="rId7" id="256"/>
    <p:sldId r:id="rId8" id="257"/>
    <p:sldId r:id="rId9" id="258"/>
    <p:sldId r:id="rId10" id="259"/>
    <p:sldId r:id="rId11" id="260"/>
    <p:sldId r:id="rId12" id="261"/>
    <p:sldId r:id="rId13" id="262"/>
    <p:sldId r:id="rId14" id="263"/>
    <p:sldId r:id="rId15" id="264"/>
    <p:sldId r:id="rId16" id="265"/>
    <p:sldId r:id="rId17" id="266"/>
    <p:sldId r:id="rId18" id="267"/>
    <p:sldId r:id="rId19" id="268"/>
    <p:sldId r:id="rId20" id="269"/>
    <p:sldId r:id="rId21" id="270"/>
    <p:sldId r:id="rId22" id="271"/>
    <p:sldId r:id="rId23" id="272"/>
    <p:sldId r:id="rId24" id="273"/>
    <p:sldId r:id="rId25" id="274"/>
    <p:sldId r:id="rId26" id="275"/>
    <p:sldId r:id="rId27" id="276"/>
    <p:sldId r:id="rId28" id="277"/>
    <p:sldId r:id="rId29" id="278"/>
    <p:sldId r:id="rId30" id="279"/>
    <p:sldId r:id="rId31" id="280"/>
    <p:sldId r:id="rId32" id="281"/>
    <p:sldId r:id="rId33" id="282"/>
  </p:sldIdLst>
  <p:sldSz cx="9144000" cy="5143500" type="screen16x9"/>
  <p:notesSz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6858000" cy="9144000"/>
  <p:defaultText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defPPr>
      <a:defRPr lang="en-US">
        <a:uFillTx/>
      </a:defRPr>
    </a:defPPr>
    <a:lvl1pPr algn="l" defTabSz="457200" eaLnBrk="1" hangingPunct="1" latinLnBrk="0" marL="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showPr showNarration="1">
    <p:present/>
    <p:sldAll/>
    <p:penCl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srgbClr val="FF0000"/>
    </p:penClr>
  </p:showPr>
</p:presentationPr>
</file>

<file path=ppt/tableStyles.xml><?xml version="1.0" encoding="utf-8"?>
<a:tblStyleLst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def="{5C22544A-7EE6-4342-B048-85BDC9FD1C3A}">
  <a:tblStyle styleId="{5C22544A-7EE6-4342-B048-85BDC9FD1C3A}" styleName="Medium Style 2 - Accent 1">
    <a:wholeTbl>
      <a:tcTxStyle>
        <a:fontRef idx="minor">
          <a:srgbClr val="000000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rgbClr val="000000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rgbClr val="000000"/>
        </a:fontRef>
        <a:schemeClr val="dk1"/>
      </a:tcTxStyle>
      <a:tcStyle>
        <a:tcBdr>
          <a:left>
            <a:ln cmpd="sng" w="12700">
              <a:solidFill>
                <a:schemeClr val="accent1"/>
              </a:solidFill>
            </a:ln>
          </a:left>
          <a:right>
            <a:ln cmpd="sng" w="12700">
              <a:solidFill>
                <a:schemeClr val="accent1"/>
              </a:solidFill>
            </a:ln>
          </a:right>
          <a:top>
            <a:ln cmpd="sng" w="12700">
              <a:solidFill>
                <a:schemeClr val="accent1"/>
              </a:solidFill>
            </a:ln>
          </a:top>
          <a:bottom>
            <a:ln cmpd="sng" w="12700">
              <a:solidFill>
                <a:schemeClr val="accent1"/>
              </a:solidFill>
            </a:ln>
          </a:bottom>
          <a:insideH>
            <a:ln cmpd="sng" w="12700">
              <a:solidFill>
                <a:schemeClr val="accent1"/>
              </a:solidFill>
            </a:ln>
          </a:insideH>
          <a:insideV>
            <a:ln cmpd="sng"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sng" w="25400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rgbClr val="000000"/>
        </a:fontRef>
        <a:schemeClr val="dk1"/>
      </a:tcTxStyle>
      <a:tcStyle>
        <a:tcBdr>
          <a:left>
            <a:ln cmpd="sng" w="12700">
              <a:solidFill>
                <a:schemeClr val="dk1"/>
              </a:solidFill>
            </a:ln>
          </a:left>
          <a:right>
            <a:ln cmpd="sng" w="12700">
              <a:solidFill>
                <a:schemeClr val="dk1"/>
              </a:solidFill>
            </a:ln>
          </a:right>
          <a:top>
            <a:ln cmpd="sng" w="12700">
              <a:solidFill>
                <a:schemeClr val="dk1"/>
              </a:solidFill>
            </a:ln>
          </a:top>
          <a:bottom>
            <a:ln cmpd="sng" w="12700">
              <a:solidFill>
                <a:schemeClr val="dk1"/>
              </a:solidFill>
            </a:ln>
          </a:bottom>
          <a:insideH>
            <a:ln cmpd="sng" w="12700">
              <a:solidFill>
                <a:schemeClr val="dk1"/>
              </a:solidFill>
            </a:ln>
          </a:insideH>
          <a:insideV>
            <a:ln cmpd="sng" w="12700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sng" w="25400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cmpd="sng" w="12700">
              <a:solidFill>
                <a:schemeClr val="tx1"/>
              </a:solidFill>
            </a:ln>
          </a:top>
          <a:bottom>
            <a:ln cmpd="sng" w="12700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sng" w="12700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cmpd="sng" w="12700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rgbClr val="000000"/>
        </a:fontRef>
        <a:schemeClr val="tx1"/>
      </a:tcTxStyle>
      <a:tcStyle>
        <a:tcBdr>
          <a:left>
            <a:ln cmpd="sng" w="12700">
              <a:solidFill>
                <a:schemeClr val="tx1"/>
              </a:solidFill>
            </a:ln>
          </a:left>
          <a:right>
            <a:ln cmpd="sng" w="12700">
              <a:solidFill>
                <a:schemeClr val="tx1"/>
              </a:solidFill>
            </a:ln>
          </a:right>
          <a:top>
            <a:ln cmpd="sng" w="12700">
              <a:solidFill>
                <a:schemeClr val="tx1"/>
              </a:solidFill>
            </a:ln>
          </a:top>
          <a:bottom>
            <a:ln cmpd="sng" w="12700">
              <a:solidFill>
                <a:schemeClr val="tx1"/>
              </a:solidFill>
            </a:ln>
          </a:bottom>
          <a:insideH>
            <a:ln cmpd="sng" w="12700">
              <a:solidFill>
                <a:schemeClr val="tx1"/>
              </a:solidFill>
            </a:ln>
          </a:insideH>
          <a:insideV>
            <a:ln cmpd="sng" w="12700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</a:tblBg>
    <a:wholeTbl>
      <a:tcTxStyle>
        <a:fontRef idx="minor">
          <a:srgbClr val="00000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cmpd="sng" w="12700">
              <a:solidFill>
                <a:schemeClr val="accent1"/>
              </a:solidFill>
            </a:ln>
          </a:top>
          <a:bottom>
            <a:ln cmpd="sng" w="12700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sng" w="12700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cmpd="sng" w="12700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cmpd="sng" w="12700">
              <a:solidFill>
                <a:schemeClr val="accent2"/>
              </a:solidFill>
            </a:ln>
          </a:top>
          <a:bottom>
            <a:ln cmpd="sng" w="12700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sng" w="12700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cmpd="sng" w="12700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dbl" w="50800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dbl" w="50800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dbl" w="50800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dbl" w="50800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rgbClr val="000000"/>
        </a:fontRef>
        <a:schemeClr val="tx1"/>
      </a:tcTxStyle>
      <a:tcStyle>
        <a:tcBdr>
          <a:left>
            <a:ln cmpd="sng" w="12700">
              <a:solidFill>
                <a:schemeClr val="tx1"/>
              </a:solidFill>
            </a:ln>
          </a:left>
          <a:right>
            <a:ln cmpd="sng" w="12700">
              <a:solidFill>
                <a:schemeClr val="tx1"/>
              </a:solidFill>
            </a:ln>
          </a:right>
          <a:top>
            <a:ln cmpd="sng" w="12700">
              <a:solidFill>
                <a:schemeClr val="tx1"/>
              </a:solidFill>
            </a:ln>
          </a:top>
          <a:bottom>
            <a:ln cmpd="sng" w="12700">
              <a:solidFill>
                <a:schemeClr val="tx1"/>
              </a:solidFill>
            </a:ln>
          </a:bottom>
          <a:insideH>
            <a:ln cmpd="sng" w="12700">
              <a:solidFill>
                <a:schemeClr val="tx1"/>
              </a:solidFill>
            </a:ln>
          </a:insideH>
          <a:insideV>
            <a:ln cmpd="sng"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dbl" w="50800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cmpd="sng" w="25400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rgbClr val="000000"/>
        </a:fontRef>
        <a:schemeClr val="dk1"/>
      </a:tcTxStyle>
      <a:tcStyle>
        <a:tcBdr>
          <a:left>
            <a:ln cmpd="sng" w="12700">
              <a:solidFill>
                <a:schemeClr val="dk1"/>
              </a:solidFill>
            </a:ln>
          </a:left>
          <a:right>
            <a:ln cmpd="sng" w="12700">
              <a:solidFill>
                <a:schemeClr val="dk1"/>
              </a:solidFill>
            </a:ln>
          </a:right>
          <a:top>
            <a:ln cmpd="sng" w="12700">
              <a:solidFill>
                <a:schemeClr val="dk1"/>
              </a:solidFill>
            </a:ln>
          </a:top>
          <a:bottom>
            <a:ln cmpd="sng" w="12700">
              <a:solidFill>
                <a:schemeClr val="dk1"/>
              </a:solidFill>
            </a:ln>
          </a:bottom>
          <a:insideH>
            <a:ln cmpd="sng" w="12700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dbl"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lastView="sldThumbnailView">
  <p:normalViewPr>
    <p:restoredLeft autoAdjust="0" sz="13316"/>
    <p:restoredTop autoAdjust="0" sz="81397"/>
  </p:normalViewPr>
  <p:slideViewPr>
    <p:cSldViewPr showGuides="1" snapToGrid="0" snapToObjects="1">
      <p:cViewPr varScale="1">
  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sx d="100" n="120"/>
          <a:sy d="100" n="120"/>
        </p:scale>
  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392" y="176"/>
      </p:cViewPr>
      <p:guideLst>
        <p:guide orient="horz" pos="3031"/>
        <p:guide orient="horz" pos="708"/>
        <p:guide orient="horz" pos="207"/>
        <p:guide pos="287"/>
        <p:guide pos="5474"/>
        <p:guide pos="2880"/>
        <p:guide orient="horz" pos="3239"/>
        <p:guide pos="5759"/>
      </p:guideLst>
    </p:cSldViewPr>
  </p:slideViewPr>
  <p:outline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00" n="33"/>
        <a:sy d="100" n="33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0"/>
    </p:cViewPr>
  </p:outlineViewPr>
  <p:notesText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00" n="100"/>
        <a:sy d="100" n="100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0"/>
    </p:cViewPr>
  </p:notesTextViewPr>
  <p:sorter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00" n="110"/>
        <a:sy d="100" n="110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0"/>
    </p:cViewPr>
  </p:sorterViewPr>
  <p:gridSpacing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76200" cy="76200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notesMasters/notesMaster1.xml" Type="http://schemas.openxmlformats.org/officeDocument/2006/relationships/notesMaster"></Relationship><Relationship Id="rId6" Target="handoutMasters/handoutMaster1.xml" Type="http://schemas.openxmlformats.org/officeDocument/2006/relationships/handoutMaster"></Relationship><Relationship Id="rId7" Target="slides/slide1.xml" Type="http://schemas.openxmlformats.org/officeDocument/2006/relationships/slide"></Relationship><Relationship Id="rId8" Target="slides/slide2.xml" Type="http://schemas.openxmlformats.org/officeDocument/2006/relationships/slide"></Relationship><Relationship Id="rId9" Target="slides/slide3.xml" Type="http://schemas.openxmlformats.org/officeDocument/2006/relationships/slide"></Relationship><Relationship Id="rId10" Target="slides/slide4.xml" Type="http://schemas.openxmlformats.org/officeDocument/2006/relationships/slide"></Relationship><Relationship Id="rId11" Target="slides/slide5.xml" Type="http://schemas.openxmlformats.org/officeDocument/2006/relationships/slide"></Relationship><Relationship Id="rId12" Target="slides/slide6.xml" Type="http://schemas.openxmlformats.org/officeDocument/2006/relationships/slide"></Relationship><Relationship Id="rId13" Target="slides/slide7.xml" Type="http://schemas.openxmlformats.org/officeDocument/2006/relationships/slide"></Relationship><Relationship Id="rId14" Target="slides/slide8.xml" Type="http://schemas.openxmlformats.org/officeDocument/2006/relationships/slide"></Relationship><Relationship Id="rId15" Target="slides/slide9.xml" Type="http://schemas.openxmlformats.org/officeDocument/2006/relationships/slide"></Relationship><Relationship Id="rId16" Target="slides/slide10.xml" Type="http://schemas.openxmlformats.org/officeDocument/2006/relationships/slide"></Relationship><Relationship Id="rId17" Target="slides/slide11.xml" Type="http://schemas.openxmlformats.org/officeDocument/2006/relationships/slide"></Relationship><Relationship Id="rId18" Target="slides/slide12.xml" Type="http://schemas.openxmlformats.org/officeDocument/2006/relationships/slide"></Relationship><Relationship Id="rId19" Target="slides/slide13.xml" Type="http://schemas.openxmlformats.org/officeDocument/2006/relationships/slide"></Relationship><Relationship Id="rId20" Target="slides/slide14.xml" Type="http://schemas.openxmlformats.org/officeDocument/2006/relationships/slide"></Relationship><Relationship Id="rId21" Target="slides/slide15.xml" Type="http://schemas.openxmlformats.org/officeDocument/2006/relationships/slide"></Relationship><Relationship Id="rId22" Target="slides/slide16.xml" Type="http://schemas.openxmlformats.org/officeDocument/2006/relationships/slide"></Relationship><Relationship Id="rId23" Target="slides/slide17.xml" Type="http://schemas.openxmlformats.org/officeDocument/2006/relationships/slide"></Relationship><Relationship Id="rId24" Target="slides/slide18.xml" Type="http://schemas.openxmlformats.org/officeDocument/2006/relationships/slide"></Relationship><Relationship Id="rId25" Target="slides/slide19.xml" Type="http://schemas.openxmlformats.org/officeDocument/2006/relationships/slide"></Relationship><Relationship Id="rId26" Target="slides/slide20.xml" Type="http://schemas.openxmlformats.org/officeDocument/2006/relationships/slide"></Relationship><Relationship Id="rId27" Target="slides/slide21.xml" Type="http://schemas.openxmlformats.org/officeDocument/2006/relationships/slide"></Relationship><Relationship Id="rId28" Target="slides/slide22.xml" Type="http://schemas.openxmlformats.org/officeDocument/2006/relationships/slide"></Relationship><Relationship Id="rId29" Target="slides/slide23.xml" Type="http://schemas.openxmlformats.org/officeDocument/2006/relationships/slide"></Relationship><Relationship Id="rId30" Target="slides/slide24.xml" Type="http://schemas.openxmlformats.org/officeDocument/2006/relationships/slide"></Relationship><Relationship Id="rId31" Target="slides/slide25.xml" Type="http://schemas.openxmlformats.org/officeDocument/2006/relationships/slide"></Relationship><Relationship Id="rId32" Target="slides/slide26.xml" Type="http://schemas.openxmlformats.org/officeDocument/2006/relationships/slide"></Relationship><Relationship Id="rId33" Target="slides/slide27.xml" Type="http://schemas.openxmlformats.org/officeDocument/2006/relationships/slide"></Relationship><Relationship Id="rId34" Target="theme/theme1.xml" Type="http://schemas.openxmlformats.org/officeDocument/2006/relationships/theme"></Relationship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a="http://schemas.openxmlformats.org/drawingml/2006/main" xmlns:dgm="http://schemas.openxmlformats.org/drawingml/2006/diagram" xmlns:s="http://schemas.openxmlformats.org/officeDocument/2006/sharedTypes" xmlns:r="http://schemas.openxmlformats.org/officeDocument/2006/relationships">
  <dgm:ptLst>
    <dgm:pt modelId="{35F0125B-6513-4445-B643-68F1544B76AA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EC67B8-C0E4-3044-947E-B2BCDFD52D43}">
      <dgm:prSet phldrT="[Text]" custT="1"/>
      <dgm:spPr/>
      <dgm:t>
        <a:bodyPr/>
        <a:lstStyle/>
        <a:p>
          <a:pPr rtl="0"/>
          <a:r>
            <a:rPr lang="en-US" sz="2800" dirty="0"/>
            <a:t>Types of Cross-Sectional Studies</a:t>
          </a:r>
        </a:p>
      </dgm:t>
    </dgm:pt>
    <dgm:pt modelId="{D9C8B588-B492-FB45-9F34-B67B964B91BA}" type="parTrans" cxnId="{106E66F6-7EFC-AC47-9D9B-AAAA8B2C3CEE}">
      <dgm:prSet/>
      <dgm:spPr/>
      <dgm:t>
        <a:bodyPr/>
        <a:lstStyle/>
        <a:p>
          <a:endParaRPr lang="en-US"/>
        </a:p>
      </dgm:t>
    </dgm:pt>
    <dgm:pt modelId="{0DC2A9E9-D958-8F42-8228-DCFB1E56AF48}" type="sibTrans" cxnId="{106E66F6-7EFC-AC47-9D9B-AAAA8B2C3CEE}">
      <dgm:prSet/>
      <dgm:spPr/>
      <dgm:t>
        <a:bodyPr/>
        <a:lstStyle/>
        <a:p>
          <a:endParaRPr lang="en-US"/>
        </a:p>
      </dgm:t>
    </dgm:pt>
    <dgm:pt modelId="{315174D9-EB99-B546-B7E6-B904DB4DCC5E}">
      <dgm:prSet phldrT="[Text]" custT="1"/>
      <dgm:spPr/>
      <dgm:t>
        <a:bodyPr/>
        <a:lstStyle/>
        <a:p>
          <a:pPr rtl="0"/>
          <a:r>
            <a:rPr lang="en-US" sz="2000" dirty="0"/>
            <a:t>Descriptive</a:t>
          </a:r>
        </a:p>
      </dgm:t>
    </dgm:pt>
    <dgm:pt modelId="{FA74629C-E35F-F743-8277-2C72727EDB8D}" type="parTrans" cxnId="{44080E55-82B2-5C46-9AC5-AEA45222882E}">
      <dgm:prSet/>
      <dgm:spPr/>
      <dgm:t>
        <a:bodyPr/>
        <a:lstStyle/>
        <a:p>
          <a:endParaRPr lang="en-US"/>
        </a:p>
      </dgm:t>
    </dgm:pt>
    <dgm:pt modelId="{57361BD9-E770-FA42-A6BB-F675540336FF}" type="sibTrans" cxnId="{44080E55-82B2-5C46-9AC5-AEA45222882E}">
      <dgm:prSet/>
      <dgm:spPr/>
      <dgm:t>
        <a:bodyPr/>
        <a:lstStyle/>
        <a:p>
          <a:endParaRPr lang="en-US"/>
        </a:p>
      </dgm:t>
    </dgm:pt>
    <dgm:pt modelId="{46146E1E-551C-3C4B-9464-6322D6FD2B1C}">
      <dgm:prSet phldrT="[Text]" custT="1"/>
      <dgm:spPr/>
      <dgm:t>
        <a:bodyPr/>
        <a:lstStyle/>
        <a:p>
          <a:pPr rtl="0"/>
          <a:r>
            <a:rPr lang="en-US" sz="2000" dirty="0"/>
            <a:t>Analytical</a:t>
          </a:r>
        </a:p>
      </dgm:t>
    </dgm:pt>
    <dgm:pt modelId="{0333F9F8-0922-0349-BB4F-238469432F01}" type="parTrans" cxnId="{44EBA475-22CC-B047-B54F-56B222B6A65D}">
      <dgm:prSet/>
      <dgm:spPr/>
      <dgm:t>
        <a:bodyPr/>
        <a:lstStyle/>
        <a:p>
          <a:endParaRPr lang="en-US"/>
        </a:p>
      </dgm:t>
    </dgm:pt>
    <dgm:pt modelId="{F99FCE4C-FB4A-B747-8101-79CC270B9D6D}" type="sibTrans" cxnId="{44EBA475-22CC-B047-B54F-56B222B6A65D}">
      <dgm:prSet/>
      <dgm:spPr/>
      <dgm:t>
        <a:bodyPr/>
        <a:lstStyle/>
        <a:p>
          <a:endParaRPr lang="en-US"/>
        </a:p>
      </dgm:t>
    </dgm:pt>
    <dgm:pt modelId="{1D36AF8E-883D-A04B-865E-F92F99C03004}">
      <dgm:prSet phldrT="[Text]" custT="1"/>
      <dgm:spPr/>
      <dgm:t>
        <a:bodyPr/>
        <a:lstStyle/>
        <a:p>
          <a:pPr marL="177800" indent="0" algn="l">
            <a:buFont typeface="Arial" panose="020B0604020202020204" pitchFamily="34" charset="0"/>
            <a:buNone/>
            <a:tabLst/>
          </a:pPr>
          <a:r>
            <a:rPr lang="en-US" sz="1600" dirty="0"/>
            <a:t>Study </a:t>
          </a:r>
          <a:r>
            <a:rPr lang="en-US" sz="1600" b="1" u="sng" dirty="0">
              <a:solidFill>
                <a:schemeClr val="accent2"/>
              </a:solidFill>
            </a:rPr>
            <a:t>prevalence </a:t>
          </a:r>
          <a:r>
            <a:rPr lang="en-US" sz="1600" dirty="0"/>
            <a:t>of health related events at a point in time/snapshot</a:t>
          </a:r>
        </a:p>
        <a:p>
          <a:pPr marL="177800" indent="0" algn="l">
            <a:buFont typeface="Arial" panose="020B0604020202020204" pitchFamily="34" charset="0"/>
            <a:buNone/>
            <a:tabLst/>
          </a:pPr>
          <a:r>
            <a:rPr lang="en-US" sz="1600" dirty="0"/>
            <a:t>(Diseases, risk factors, coverage of interventions, health service utilization, knowledge, attitude and practice)</a:t>
          </a:r>
        </a:p>
      </dgm:t>
    </dgm:pt>
    <dgm:pt modelId="{C245CAAF-7502-AA44-A4A8-1D31E95813C9}" type="parTrans" cxnId="{738B21DD-1E76-1646-BA3D-46760513F9BE}">
      <dgm:prSet/>
      <dgm:spPr/>
      <dgm:t>
        <a:bodyPr/>
        <a:lstStyle/>
        <a:p>
          <a:endParaRPr lang="en-US"/>
        </a:p>
      </dgm:t>
    </dgm:pt>
    <dgm:pt modelId="{77F7C9C8-24E3-C640-A87F-58E72DD8B535}" type="sibTrans" cxnId="{738B21DD-1E76-1646-BA3D-46760513F9BE}">
      <dgm:prSet/>
      <dgm:spPr/>
      <dgm:t>
        <a:bodyPr/>
        <a:lstStyle/>
        <a:p>
          <a:endParaRPr lang="en-US"/>
        </a:p>
      </dgm:t>
    </dgm:pt>
    <dgm:pt modelId="{20734AD3-BAE0-F94C-BB96-46632D5D874A}">
      <dgm:prSet phldrT="[Text]" custT="1"/>
      <dgm:spPr/>
      <dgm:t>
        <a:bodyPr/>
        <a:lstStyle/>
        <a:p>
          <a:pPr marL="400050" indent="0" algn="l">
            <a:buFontTx/>
            <a:buNone/>
            <a:tabLst/>
          </a:pPr>
          <a:r>
            <a:rPr lang="en-US" sz="1600" dirty="0"/>
            <a:t>Assess </a:t>
          </a:r>
          <a:r>
            <a:rPr lang="en-US" sz="1600" b="1" u="sng" dirty="0">
              <a:solidFill>
                <a:schemeClr val="accent2"/>
              </a:solidFill>
            </a:rPr>
            <a:t>association</a:t>
          </a:r>
          <a:r>
            <a:rPr lang="en-US" sz="1600" dirty="0"/>
            <a:t> between exposure and outcome.</a:t>
          </a:r>
        </a:p>
        <a:p>
          <a:pPr marL="400050" indent="0" algn="l">
            <a:buFontTx/>
            <a:buNone/>
            <a:tabLst/>
          </a:pPr>
          <a:r>
            <a:rPr lang="en-US" sz="1600" dirty="0"/>
            <a:t>Exposure and disease status are assessed </a:t>
          </a:r>
          <a:r>
            <a:rPr lang="en-US" sz="1600" b="1" u="sng" dirty="0">
              <a:solidFill>
                <a:schemeClr val="accent2"/>
              </a:solidFill>
            </a:rPr>
            <a:t>simultaneously </a:t>
          </a:r>
          <a:r>
            <a:rPr lang="en-US" sz="1600" dirty="0"/>
            <a:t>among individuals at the same point in time</a:t>
          </a:r>
        </a:p>
        <a:p>
          <a:pPr marL="400050" indent="0" algn="l">
            <a:buFontTx/>
            <a:buNone/>
            <a:tabLst/>
          </a:pPr>
          <a:r>
            <a:rPr lang="en-US" sz="1600" b="1" u="sng" dirty="0">
              <a:solidFill>
                <a:schemeClr val="accent2"/>
              </a:solidFill>
            </a:rPr>
            <a:t>Compare prevalence</a:t>
          </a:r>
          <a:r>
            <a:rPr lang="en-US" sz="1600" dirty="0"/>
            <a:t> of disease in persons with and without the exposure of interest</a:t>
          </a:r>
        </a:p>
      </dgm:t>
    </dgm:pt>
    <dgm:pt modelId="{0CC42932-87B6-904D-B4A4-1C5F026F4D8C}" type="parTrans" cxnId="{27A31179-43FB-FA43-911F-E1C4CEAF1D84}">
      <dgm:prSet/>
      <dgm:spPr/>
      <dgm:t>
        <a:bodyPr/>
        <a:lstStyle/>
        <a:p>
          <a:endParaRPr lang="en-US"/>
        </a:p>
      </dgm:t>
    </dgm:pt>
    <dgm:pt modelId="{D1C53457-1524-324C-96EE-8829D1884A35}" type="sibTrans" cxnId="{27A31179-43FB-FA43-911F-E1C4CEAF1D84}">
      <dgm:prSet/>
      <dgm:spPr/>
      <dgm:t>
        <a:bodyPr/>
        <a:lstStyle/>
        <a:p>
          <a:endParaRPr lang="en-US"/>
        </a:p>
      </dgm:t>
    </dgm:pt>
    <dgm:pt modelId="{465FA04B-23E0-2743-BB0B-49CD9C523F3D}" type="pres">
      <dgm:prSet presAssocID="{35F0125B-6513-4445-B643-68F1544B76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9D8393C-0EBB-CE41-A59C-1762619607C7}" type="pres">
      <dgm:prSet presAssocID="{01EC67B8-C0E4-3044-947E-B2BCDFD52D43}" presName="hierRoot1" presStyleCnt="0">
        <dgm:presLayoutVars>
          <dgm:hierBranch val="init"/>
        </dgm:presLayoutVars>
      </dgm:prSet>
      <dgm:spPr/>
    </dgm:pt>
    <dgm:pt modelId="{64B842EF-9DEB-2346-8164-C22265839918}" type="pres">
      <dgm:prSet presAssocID="{01EC67B8-C0E4-3044-947E-B2BCDFD52D43}" presName="rootComposite1" presStyleCnt="0"/>
      <dgm:spPr/>
    </dgm:pt>
    <dgm:pt modelId="{81CF72E4-FB61-AA4B-828F-ED34E8590B34}" type="pres">
      <dgm:prSet presAssocID="{01EC67B8-C0E4-3044-947E-B2BCDFD52D43}" presName="rootText1" presStyleLbl="node0" presStyleIdx="0" presStyleCnt="1" custScaleX="513605">
        <dgm:presLayoutVars>
          <dgm:chPref val="3"/>
        </dgm:presLayoutVars>
      </dgm:prSet>
      <dgm:spPr/>
    </dgm:pt>
    <dgm:pt modelId="{F0627FBA-D76F-0444-ABCA-B14E2C27361E}" type="pres">
      <dgm:prSet presAssocID="{01EC67B8-C0E4-3044-947E-B2BCDFD52D43}" presName="rootConnector1" presStyleLbl="node1" presStyleIdx="0" presStyleCnt="0"/>
      <dgm:spPr/>
    </dgm:pt>
    <dgm:pt modelId="{6701A8F2-EC4D-F246-9239-CA0CCDD8B490}" type="pres">
      <dgm:prSet presAssocID="{01EC67B8-C0E4-3044-947E-B2BCDFD52D43}" presName="hierChild2" presStyleCnt="0"/>
      <dgm:spPr/>
    </dgm:pt>
    <dgm:pt modelId="{5B88BF95-4C5C-2D47-BABA-53F7007EC945}" type="pres">
      <dgm:prSet presAssocID="{FA74629C-E35F-F743-8277-2C72727EDB8D}" presName="Name37" presStyleLbl="parChTrans1D2" presStyleIdx="0" presStyleCnt="2"/>
      <dgm:spPr/>
    </dgm:pt>
    <dgm:pt modelId="{3A115DC3-34F7-6848-911C-9BBB2D3E3F68}" type="pres">
      <dgm:prSet presAssocID="{315174D9-EB99-B546-B7E6-B904DB4DCC5E}" presName="hierRoot2" presStyleCnt="0">
        <dgm:presLayoutVars>
          <dgm:hierBranch val="hang"/>
        </dgm:presLayoutVars>
      </dgm:prSet>
      <dgm:spPr/>
    </dgm:pt>
    <dgm:pt modelId="{238AF4E4-7E5E-5C45-8EC8-CC3A3E5251DE}" type="pres">
      <dgm:prSet presAssocID="{315174D9-EB99-B546-B7E6-B904DB4DCC5E}" presName="rootComposite" presStyleCnt="0"/>
      <dgm:spPr/>
    </dgm:pt>
    <dgm:pt modelId="{C2484DF9-0B7B-214D-96EE-1819FF851627}" type="pres">
      <dgm:prSet presAssocID="{315174D9-EB99-B546-B7E6-B904DB4DCC5E}" presName="rootText" presStyleLbl="node2" presStyleIdx="0" presStyleCnt="2" custScaleX="122100">
        <dgm:presLayoutVars>
          <dgm:chPref val="3"/>
        </dgm:presLayoutVars>
      </dgm:prSet>
      <dgm:spPr/>
    </dgm:pt>
    <dgm:pt modelId="{A02B8E3F-A92C-084A-A59F-A217C5083C9A}" type="pres">
      <dgm:prSet presAssocID="{315174D9-EB99-B546-B7E6-B904DB4DCC5E}" presName="rootConnector" presStyleLbl="node2" presStyleIdx="0" presStyleCnt="2"/>
      <dgm:spPr/>
    </dgm:pt>
    <dgm:pt modelId="{9040E9A3-73B1-7643-B141-815C03AA0C0A}" type="pres">
      <dgm:prSet presAssocID="{315174D9-EB99-B546-B7E6-B904DB4DCC5E}" presName="hierChild4" presStyleCnt="0"/>
      <dgm:spPr/>
    </dgm:pt>
    <dgm:pt modelId="{99E85F7D-EFBF-BF4C-9E12-4EDB011AFD04}" type="pres">
      <dgm:prSet presAssocID="{C245CAAF-7502-AA44-A4A8-1D31E95813C9}" presName="Name48" presStyleLbl="parChTrans1D3" presStyleIdx="0" presStyleCnt="2"/>
      <dgm:spPr/>
    </dgm:pt>
    <dgm:pt modelId="{61C84121-79FA-854C-86AD-C0A2F5490C74}" type="pres">
      <dgm:prSet presAssocID="{1D36AF8E-883D-A04B-865E-F92F99C03004}" presName="hierRoot2" presStyleCnt="0">
        <dgm:presLayoutVars>
          <dgm:hierBranch val="hang"/>
        </dgm:presLayoutVars>
      </dgm:prSet>
      <dgm:spPr/>
    </dgm:pt>
    <dgm:pt modelId="{1D59FE61-7872-0944-A8BF-72ABAC93BF48}" type="pres">
      <dgm:prSet presAssocID="{1D36AF8E-883D-A04B-865E-F92F99C03004}" presName="rootComposite" presStyleCnt="0"/>
      <dgm:spPr/>
    </dgm:pt>
    <dgm:pt modelId="{F0AD6AEC-09C5-7F46-BED0-AF5CB33D0304}" type="pres">
      <dgm:prSet presAssocID="{1D36AF8E-883D-A04B-865E-F92F99C03004}" presName="rootText" presStyleLbl="node3" presStyleIdx="0" presStyleCnt="2" custScaleX="188586" custScaleY="252020">
        <dgm:presLayoutVars>
          <dgm:chPref val="3"/>
        </dgm:presLayoutVars>
      </dgm:prSet>
      <dgm:spPr/>
    </dgm:pt>
    <dgm:pt modelId="{A04F7D07-1855-3A4E-B2D5-3D3B6C5BB729}" type="pres">
      <dgm:prSet presAssocID="{1D36AF8E-883D-A04B-865E-F92F99C03004}" presName="rootConnector" presStyleLbl="node3" presStyleIdx="0" presStyleCnt="2"/>
      <dgm:spPr/>
    </dgm:pt>
    <dgm:pt modelId="{D622EA4C-6271-5748-9BF4-782342880441}" type="pres">
      <dgm:prSet presAssocID="{1D36AF8E-883D-A04B-865E-F92F99C03004}" presName="hierChild4" presStyleCnt="0"/>
      <dgm:spPr/>
    </dgm:pt>
    <dgm:pt modelId="{EBD96C3C-148A-C143-9A4D-17F6BC5353B0}" type="pres">
      <dgm:prSet presAssocID="{1D36AF8E-883D-A04B-865E-F92F99C03004}" presName="hierChild5" presStyleCnt="0"/>
      <dgm:spPr/>
    </dgm:pt>
    <dgm:pt modelId="{F0B5D818-211D-6A42-AAF5-8D1211045783}" type="pres">
      <dgm:prSet presAssocID="{315174D9-EB99-B546-B7E6-B904DB4DCC5E}" presName="hierChild5" presStyleCnt="0"/>
      <dgm:spPr/>
    </dgm:pt>
    <dgm:pt modelId="{B354D230-B90B-9A4D-8D7B-AED2A82A2FAE}" type="pres">
      <dgm:prSet presAssocID="{0333F9F8-0922-0349-BB4F-238469432F01}" presName="Name37" presStyleLbl="parChTrans1D2" presStyleIdx="1" presStyleCnt="2"/>
      <dgm:spPr/>
    </dgm:pt>
    <dgm:pt modelId="{6DA28CF9-17F1-9C4E-852A-D1379C9FC71C}" type="pres">
      <dgm:prSet presAssocID="{46146E1E-551C-3C4B-9464-6322D6FD2B1C}" presName="hierRoot2" presStyleCnt="0">
        <dgm:presLayoutVars>
          <dgm:hierBranch val="init"/>
        </dgm:presLayoutVars>
      </dgm:prSet>
      <dgm:spPr/>
    </dgm:pt>
    <dgm:pt modelId="{CD7A1EC8-31B5-9B44-8F2C-07A7418FA2DE}" type="pres">
      <dgm:prSet presAssocID="{46146E1E-551C-3C4B-9464-6322D6FD2B1C}" presName="rootComposite" presStyleCnt="0"/>
      <dgm:spPr/>
    </dgm:pt>
    <dgm:pt modelId="{D26FEAA6-F885-DE44-8A0D-AE2E0B8B8DA0}" type="pres">
      <dgm:prSet presAssocID="{46146E1E-551C-3C4B-9464-6322D6FD2B1C}" presName="rootText" presStyleLbl="node2" presStyleIdx="1" presStyleCnt="2" custScaleX="117203">
        <dgm:presLayoutVars>
          <dgm:chPref val="3"/>
        </dgm:presLayoutVars>
      </dgm:prSet>
      <dgm:spPr/>
    </dgm:pt>
    <dgm:pt modelId="{F1BF8414-38BC-D54B-AB87-9A752F10D3A4}" type="pres">
      <dgm:prSet presAssocID="{46146E1E-551C-3C4B-9464-6322D6FD2B1C}" presName="rootConnector" presStyleLbl="node2" presStyleIdx="1" presStyleCnt="2"/>
      <dgm:spPr/>
    </dgm:pt>
    <dgm:pt modelId="{8FAA4201-768C-524D-8A41-3654E5361821}" type="pres">
      <dgm:prSet presAssocID="{46146E1E-551C-3C4B-9464-6322D6FD2B1C}" presName="hierChild4" presStyleCnt="0"/>
      <dgm:spPr/>
    </dgm:pt>
    <dgm:pt modelId="{BA8F8EA7-103D-BB4B-BCAA-0413A0F77651}" type="pres">
      <dgm:prSet presAssocID="{0CC42932-87B6-904D-B4A4-1C5F026F4D8C}" presName="Name37" presStyleLbl="parChTrans1D3" presStyleIdx="1" presStyleCnt="2"/>
      <dgm:spPr/>
    </dgm:pt>
    <dgm:pt modelId="{AFA8F2BD-6698-1845-9AFE-ECB6D0A1EC3D}" type="pres">
      <dgm:prSet presAssocID="{20734AD3-BAE0-F94C-BB96-46632D5D874A}" presName="hierRoot2" presStyleCnt="0">
        <dgm:presLayoutVars>
          <dgm:hierBranch val="init"/>
        </dgm:presLayoutVars>
      </dgm:prSet>
      <dgm:spPr/>
    </dgm:pt>
    <dgm:pt modelId="{FF4D39EB-D60B-D74D-93A1-C33463E20AFC}" type="pres">
      <dgm:prSet presAssocID="{20734AD3-BAE0-F94C-BB96-46632D5D874A}" presName="rootComposite" presStyleCnt="0"/>
      <dgm:spPr/>
    </dgm:pt>
    <dgm:pt modelId="{63DD8A87-2E84-AF40-B196-ED0C405D5627}" type="pres">
      <dgm:prSet presAssocID="{20734AD3-BAE0-F94C-BB96-46632D5D874A}" presName="rootText" presStyleLbl="node3" presStyleIdx="1" presStyleCnt="2" custScaleX="216615" custScaleY="257039">
        <dgm:presLayoutVars>
          <dgm:chPref val="3"/>
        </dgm:presLayoutVars>
      </dgm:prSet>
      <dgm:spPr/>
    </dgm:pt>
    <dgm:pt modelId="{D4349051-4ABE-6249-BF63-D86FE5BA174B}" type="pres">
      <dgm:prSet presAssocID="{20734AD3-BAE0-F94C-BB96-46632D5D874A}" presName="rootConnector" presStyleLbl="node3" presStyleIdx="1" presStyleCnt="2"/>
      <dgm:spPr/>
    </dgm:pt>
    <dgm:pt modelId="{83DFF047-9D8C-7D4F-BCE6-14F4214B1675}" type="pres">
      <dgm:prSet presAssocID="{20734AD3-BAE0-F94C-BB96-46632D5D874A}" presName="hierChild4" presStyleCnt="0"/>
      <dgm:spPr/>
    </dgm:pt>
    <dgm:pt modelId="{E0A71793-9436-E146-A59B-1A4C841C6DE2}" type="pres">
      <dgm:prSet presAssocID="{20734AD3-BAE0-F94C-BB96-46632D5D874A}" presName="hierChild5" presStyleCnt="0"/>
      <dgm:spPr/>
    </dgm:pt>
    <dgm:pt modelId="{D4710CAE-BC0B-B144-B934-ED3FBBEDF680}" type="pres">
      <dgm:prSet presAssocID="{46146E1E-551C-3C4B-9464-6322D6FD2B1C}" presName="hierChild5" presStyleCnt="0"/>
      <dgm:spPr/>
    </dgm:pt>
    <dgm:pt modelId="{03EC5B95-8D41-034C-A3C1-40EA93F3B7B9}" type="pres">
      <dgm:prSet presAssocID="{01EC67B8-C0E4-3044-947E-B2BCDFD52D43}" presName="hierChild3" presStyleCnt="0"/>
      <dgm:spPr/>
    </dgm:pt>
  </dgm:ptLst>
  <dgm:cxnLst>
    <dgm:cxn modelId="{B7895F2B-FD32-A948-B55E-B97FD34F84B9}" type="presOf" srcId="{20734AD3-BAE0-F94C-BB96-46632D5D874A}" destId="{63DD8A87-2E84-AF40-B196-ED0C405D5627}" srcOrd="0" destOrd="0" presId="urn:microsoft.com/office/officeart/2005/8/layout/orgChart1"/>
    <dgm:cxn modelId="{45FECF38-E808-A24D-8FAF-572E8A4B37C1}" type="presOf" srcId="{20734AD3-BAE0-F94C-BB96-46632D5D874A}" destId="{D4349051-4ABE-6249-BF63-D86FE5BA174B}" srcOrd="1" destOrd="0" presId="urn:microsoft.com/office/officeart/2005/8/layout/orgChart1"/>
    <dgm:cxn modelId="{D4A04B3C-CFA1-5143-8FBD-0D46A4283F02}" type="presOf" srcId="{C245CAAF-7502-AA44-A4A8-1D31E95813C9}" destId="{99E85F7D-EFBF-BF4C-9E12-4EDB011AFD04}" srcOrd="0" destOrd="0" presId="urn:microsoft.com/office/officeart/2005/8/layout/orgChart1"/>
    <dgm:cxn modelId="{315DEE46-8509-6543-A8D3-C7D8F5AF0605}" type="presOf" srcId="{01EC67B8-C0E4-3044-947E-B2BCDFD52D43}" destId="{F0627FBA-D76F-0444-ABCA-B14E2C27361E}" srcOrd="1" destOrd="0" presId="urn:microsoft.com/office/officeart/2005/8/layout/orgChart1"/>
    <dgm:cxn modelId="{EE357949-CD28-3943-B79C-46C26EBF4021}" type="presOf" srcId="{315174D9-EB99-B546-B7E6-B904DB4DCC5E}" destId="{A02B8E3F-A92C-084A-A59F-A217C5083C9A}" srcOrd="1" destOrd="0" presId="urn:microsoft.com/office/officeart/2005/8/layout/orgChart1"/>
    <dgm:cxn modelId="{C28A9851-B46D-E940-83EC-A8995699A859}" type="presOf" srcId="{FA74629C-E35F-F743-8277-2C72727EDB8D}" destId="{5B88BF95-4C5C-2D47-BABA-53F7007EC945}" srcOrd="0" destOrd="0" presId="urn:microsoft.com/office/officeart/2005/8/layout/orgChart1"/>
    <dgm:cxn modelId="{44080E55-82B2-5C46-9AC5-AEA45222882E}" srcId="{01EC67B8-C0E4-3044-947E-B2BCDFD52D43}" destId="{315174D9-EB99-B546-B7E6-B904DB4DCC5E}" srcOrd="0" destOrd="0" parTransId="{FA74629C-E35F-F743-8277-2C72727EDB8D}" sibTransId="{57361BD9-E770-FA42-A6BB-F675540336FF}"/>
    <dgm:cxn modelId="{44EBA475-22CC-B047-B54F-56B222B6A65D}" srcId="{01EC67B8-C0E4-3044-947E-B2BCDFD52D43}" destId="{46146E1E-551C-3C4B-9464-6322D6FD2B1C}" srcOrd="1" destOrd="0" parTransId="{0333F9F8-0922-0349-BB4F-238469432F01}" sibTransId="{F99FCE4C-FB4A-B747-8101-79CC270B9D6D}"/>
    <dgm:cxn modelId="{27A31179-43FB-FA43-911F-E1C4CEAF1D84}" srcId="{46146E1E-551C-3C4B-9464-6322D6FD2B1C}" destId="{20734AD3-BAE0-F94C-BB96-46632D5D874A}" srcOrd="0" destOrd="0" parTransId="{0CC42932-87B6-904D-B4A4-1C5F026F4D8C}" sibTransId="{D1C53457-1524-324C-96EE-8829D1884A35}"/>
    <dgm:cxn modelId="{792BCD7C-7024-2E41-9830-BC792E20AC91}" type="presOf" srcId="{0333F9F8-0922-0349-BB4F-238469432F01}" destId="{B354D230-B90B-9A4D-8D7B-AED2A82A2FAE}" srcOrd="0" destOrd="0" presId="urn:microsoft.com/office/officeart/2005/8/layout/orgChart1"/>
    <dgm:cxn modelId="{206C198B-8CDF-3049-93E1-D41E71806883}" type="presOf" srcId="{46146E1E-551C-3C4B-9464-6322D6FD2B1C}" destId="{F1BF8414-38BC-D54B-AB87-9A752F10D3A4}" srcOrd="1" destOrd="0" presId="urn:microsoft.com/office/officeart/2005/8/layout/orgChart1"/>
    <dgm:cxn modelId="{E830808B-60E5-364F-8DD2-15802A96D6A1}" type="presOf" srcId="{01EC67B8-C0E4-3044-947E-B2BCDFD52D43}" destId="{81CF72E4-FB61-AA4B-828F-ED34E8590B34}" srcOrd="0" destOrd="0" presId="urn:microsoft.com/office/officeart/2005/8/layout/orgChart1"/>
    <dgm:cxn modelId="{B223B39B-62AD-E94E-BA0E-2AF37D7A190F}" type="presOf" srcId="{315174D9-EB99-B546-B7E6-B904DB4DCC5E}" destId="{C2484DF9-0B7B-214D-96EE-1819FF851627}" srcOrd="0" destOrd="0" presId="urn:microsoft.com/office/officeart/2005/8/layout/orgChart1"/>
    <dgm:cxn modelId="{A61DB9CB-041E-1B4E-A638-4838CBA344A5}" type="presOf" srcId="{35F0125B-6513-4445-B643-68F1544B76AA}" destId="{465FA04B-23E0-2743-BB0B-49CD9C523F3D}" srcOrd="0" destOrd="0" presId="urn:microsoft.com/office/officeart/2005/8/layout/orgChart1"/>
    <dgm:cxn modelId="{740B51CE-A9B4-604F-AFA2-1C3ED3F0A32C}" type="presOf" srcId="{46146E1E-551C-3C4B-9464-6322D6FD2B1C}" destId="{D26FEAA6-F885-DE44-8A0D-AE2E0B8B8DA0}" srcOrd="0" destOrd="0" presId="urn:microsoft.com/office/officeart/2005/8/layout/orgChart1"/>
    <dgm:cxn modelId="{FA031DD1-1BE8-9941-A70C-713582F34776}" type="presOf" srcId="{1D36AF8E-883D-A04B-865E-F92F99C03004}" destId="{A04F7D07-1855-3A4E-B2D5-3D3B6C5BB729}" srcOrd="1" destOrd="0" presId="urn:microsoft.com/office/officeart/2005/8/layout/orgChart1"/>
    <dgm:cxn modelId="{738B21DD-1E76-1646-BA3D-46760513F9BE}" srcId="{315174D9-EB99-B546-B7E6-B904DB4DCC5E}" destId="{1D36AF8E-883D-A04B-865E-F92F99C03004}" srcOrd="0" destOrd="0" parTransId="{C245CAAF-7502-AA44-A4A8-1D31E95813C9}" sibTransId="{77F7C9C8-24E3-C640-A87F-58E72DD8B535}"/>
    <dgm:cxn modelId="{04CB4BF4-CCAD-024F-8006-A605E3D2D734}" type="presOf" srcId="{0CC42932-87B6-904D-B4A4-1C5F026F4D8C}" destId="{BA8F8EA7-103D-BB4B-BCAA-0413A0F77651}" srcOrd="0" destOrd="0" presId="urn:microsoft.com/office/officeart/2005/8/layout/orgChart1"/>
    <dgm:cxn modelId="{106E66F6-7EFC-AC47-9D9B-AAAA8B2C3CEE}" srcId="{35F0125B-6513-4445-B643-68F1544B76AA}" destId="{01EC67B8-C0E4-3044-947E-B2BCDFD52D43}" srcOrd="0" destOrd="0" parTransId="{D9C8B588-B492-FB45-9F34-B67B964B91BA}" sibTransId="{0DC2A9E9-D958-8F42-8228-DCFB1E56AF48}"/>
    <dgm:cxn modelId="{C9448AFD-B7D1-5E47-A9CC-B53DAB1AC0FA}" type="presOf" srcId="{1D36AF8E-883D-A04B-865E-F92F99C03004}" destId="{F0AD6AEC-09C5-7F46-BED0-AF5CB33D0304}" srcOrd="0" destOrd="0" presId="urn:microsoft.com/office/officeart/2005/8/layout/orgChart1"/>
    <dgm:cxn modelId="{1C629BF1-13C2-E740-826A-783528AA9E1E}" type="presParOf" srcId="{465FA04B-23E0-2743-BB0B-49CD9C523F3D}" destId="{D9D8393C-0EBB-CE41-A59C-1762619607C7}" srcOrd="0" destOrd="0" presId="urn:microsoft.com/office/officeart/2005/8/layout/orgChart1"/>
    <dgm:cxn modelId="{52CECAF2-F0CD-BA4D-A344-AB98E7D0073C}" type="presParOf" srcId="{D9D8393C-0EBB-CE41-A59C-1762619607C7}" destId="{64B842EF-9DEB-2346-8164-C22265839918}" srcOrd="0" destOrd="0" presId="urn:microsoft.com/office/officeart/2005/8/layout/orgChart1"/>
    <dgm:cxn modelId="{7B16438C-3DF6-124D-A986-BFEC30A5112F}" type="presParOf" srcId="{64B842EF-9DEB-2346-8164-C22265839918}" destId="{81CF72E4-FB61-AA4B-828F-ED34E8590B34}" srcOrd="0" destOrd="0" presId="urn:microsoft.com/office/officeart/2005/8/layout/orgChart1"/>
    <dgm:cxn modelId="{CD58C072-CEE6-E548-ADEF-8C43126B4DBF}" type="presParOf" srcId="{64B842EF-9DEB-2346-8164-C22265839918}" destId="{F0627FBA-D76F-0444-ABCA-B14E2C27361E}" srcOrd="1" destOrd="0" presId="urn:microsoft.com/office/officeart/2005/8/layout/orgChart1"/>
    <dgm:cxn modelId="{19574D20-93DA-A140-AF96-2BDE3EB4683B}" type="presParOf" srcId="{D9D8393C-0EBB-CE41-A59C-1762619607C7}" destId="{6701A8F2-EC4D-F246-9239-CA0CCDD8B490}" srcOrd="1" destOrd="0" presId="urn:microsoft.com/office/officeart/2005/8/layout/orgChart1"/>
    <dgm:cxn modelId="{42235EE5-D310-8A43-8C48-37521CAB000F}" type="presParOf" srcId="{6701A8F2-EC4D-F246-9239-CA0CCDD8B490}" destId="{5B88BF95-4C5C-2D47-BABA-53F7007EC945}" srcOrd="0" destOrd="0" presId="urn:microsoft.com/office/officeart/2005/8/layout/orgChart1"/>
    <dgm:cxn modelId="{DB3640FD-41CB-744B-8CA6-8950F76CD76E}" type="presParOf" srcId="{6701A8F2-EC4D-F246-9239-CA0CCDD8B490}" destId="{3A115DC3-34F7-6848-911C-9BBB2D3E3F68}" srcOrd="1" destOrd="0" presId="urn:microsoft.com/office/officeart/2005/8/layout/orgChart1"/>
    <dgm:cxn modelId="{E52B2A84-F410-8A4E-B5E6-13802FB6B5C0}" type="presParOf" srcId="{3A115DC3-34F7-6848-911C-9BBB2D3E3F68}" destId="{238AF4E4-7E5E-5C45-8EC8-CC3A3E5251DE}" srcOrd="0" destOrd="0" presId="urn:microsoft.com/office/officeart/2005/8/layout/orgChart1"/>
    <dgm:cxn modelId="{41EA4CCC-404E-DF49-B83D-6627B6809B45}" type="presParOf" srcId="{238AF4E4-7E5E-5C45-8EC8-CC3A3E5251DE}" destId="{C2484DF9-0B7B-214D-96EE-1819FF851627}" srcOrd="0" destOrd="0" presId="urn:microsoft.com/office/officeart/2005/8/layout/orgChart1"/>
    <dgm:cxn modelId="{1B2C3812-B7D7-6C42-852C-B74ED799B035}" type="presParOf" srcId="{238AF4E4-7E5E-5C45-8EC8-CC3A3E5251DE}" destId="{A02B8E3F-A92C-084A-A59F-A217C5083C9A}" srcOrd="1" destOrd="0" presId="urn:microsoft.com/office/officeart/2005/8/layout/orgChart1"/>
    <dgm:cxn modelId="{CFEA9BF8-68C7-3648-9F57-68CB3F23B25B}" type="presParOf" srcId="{3A115DC3-34F7-6848-911C-9BBB2D3E3F68}" destId="{9040E9A3-73B1-7643-B141-815C03AA0C0A}" srcOrd="1" destOrd="0" presId="urn:microsoft.com/office/officeart/2005/8/layout/orgChart1"/>
    <dgm:cxn modelId="{09CABECF-695A-354E-8B5E-A533D7EA41F8}" type="presParOf" srcId="{9040E9A3-73B1-7643-B141-815C03AA0C0A}" destId="{99E85F7D-EFBF-BF4C-9E12-4EDB011AFD04}" srcOrd="0" destOrd="0" presId="urn:microsoft.com/office/officeart/2005/8/layout/orgChart1"/>
    <dgm:cxn modelId="{69CD5983-6DAE-5043-A310-63A49285A2D9}" type="presParOf" srcId="{9040E9A3-73B1-7643-B141-815C03AA0C0A}" destId="{61C84121-79FA-854C-86AD-C0A2F5490C74}" srcOrd="1" destOrd="0" presId="urn:microsoft.com/office/officeart/2005/8/layout/orgChart1"/>
    <dgm:cxn modelId="{73C027E5-D6DB-AA46-8611-767FD68AC3C7}" type="presParOf" srcId="{61C84121-79FA-854C-86AD-C0A2F5490C74}" destId="{1D59FE61-7872-0944-A8BF-72ABAC93BF48}" srcOrd="0" destOrd="0" presId="urn:microsoft.com/office/officeart/2005/8/layout/orgChart1"/>
    <dgm:cxn modelId="{111FC95D-A5AF-584F-A8DF-9FF3C9BAD58C}" type="presParOf" srcId="{1D59FE61-7872-0944-A8BF-72ABAC93BF48}" destId="{F0AD6AEC-09C5-7F46-BED0-AF5CB33D0304}" srcOrd="0" destOrd="0" presId="urn:microsoft.com/office/officeart/2005/8/layout/orgChart1"/>
    <dgm:cxn modelId="{7FF69EC7-B4F1-B74F-B679-EE30A90C5FAA}" type="presParOf" srcId="{1D59FE61-7872-0944-A8BF-72ABAC93BF48}" destId="{A04F7D07-1855-3A4E-B2D5-3D3B6C5BB729}" srcOrd="1" destOrd="0" presId="urn:microsoft.com/office/officeart/2005/8/layout/orgChart1"/>
    <dgm:cxn modelId="{891E98F4-8A27-F44D-B864-E23BBB944465}" type="presParOf" srcId="{61C84121-79FA-854C-86AD-C0A2F5490C74}" destId="{D622EA4C-6271-5748-9BF4-782342880441}" srcOrd="1" destOrd="0" presId="urn:microsoft.com/office/officeart/2005/8/layout/orgChart1"/>
    <dgm:cxn modelId="{810DA198-D11B-964D-AC5A-429DF1775E99}" type="presParOf" srcId="{61C84121-79FA-854C-86AD-C0A2F5490C74}" destId="{EBD96C3C-148A-C143-9A4D-17F6BC5353B0}" srcOrd="2" destOrd="0" presId="urn:microsoft.com/office/officeart/2005/8/layout/orgChart1"/>
    <dgm:cxn modelId="{B6A89341-B1E5-B44D-8270-D59D46B6B521}" type="presParOf" srcId="{3A115DC3-34F7-6848-911C-9BBB2D3E3F68}" destId="{F0B5D818-211D-6A42-AAF5-8D1211045783}" srcOrd="2" destOrd="0" presId="urn:microsoft.com/office/officeart/2005/8/layout/orgChart1"/>
    <dgm:cxn modelId="{B7C12CF2-BDED-D540-8352-243BFDC0A7A2}" type="presParOf" srcId="{6701A8F2-EC4D-F246-9239-CA0CCDD8B490}" destId="{B354D230-B90B-9A4D-8D7B-AED2A82A2FAE}" srcOrd="2" destOrd="0" presId="urn:microsoft.com/office/officeart/2005/8/layout/orgChart1"/>
    <dgm:cxn modelId="{B24E0B02-2824-5747-B511-48A8838BAF53}" type="presParOf" srcId="{6701A8F2-EC4D-F246-9239-CA0CCDD8B490}" destId="{6DA28CF9-17F1-9C4E-852A-D1379C9FC71C}" srcOrd="3" destOrd="0" presId="urn:microsoft.com/office/officeart/2005/8/layout/orgChart1"/>
    <dgm:cxn modelId="{AC045A9B-7E27-2F42-96D2-271EA5801989}" type="presParOf" srcId="{6DA28CF9-17F1-9C4E-852A-D1379C9FC71C}" destId="{CD7A1EC8-31B5-9B44-8F2C-07A7418FA2DE}" srcOrd="0" destOrd="0" presId="urn:microsoft.com/office/officeart/2005/8/layout/orgChart1"/>
    <dgm:cxn modelId="{5E2FBBBF-E41E-2F4F-A202-76B1A5DD1EE1}" type="presParOf" srcId="{CD7A1EC8-31B5-9B44-8F2C-07A7418FA2DE}" destId="{D26FEAA6-F885-DE44-8A0D-AE2E0B8B8DA0}" srcOrd="0" destOrd="0" presId="urn:microsoft.com/office/officeart/2005/8/layout/orgChart1"/>
    <dgm:cxn modelId="{BF6D410C-55CE-AB41-A198-88C6A378C85D}" type="presParOf" srcId="{CD7A1EC8-31B5-9B44-8F2C-07A7418FA2DE}" destId="{F1BF8414-38BC-D54B-AB87-9A752F10D3A4}" srcOrd="1" destOrd="0" presId="urn:microsoft.com/office/officeart/2005/8/layout/orgChart1"/>
    <dgm:cxn modelId="{8D018AF7-3D3B-2341-B867-DAFECDECCF84}" type="presParOf" srcId="{6DA28CF9-17F1-9C4E-852A-D1379C9FC71C}" destId="{8FAA4201-768C-524D-8A41-3654E5361821}" srcOrd="1" destOrd="0" presId="urn:microsoft.com/office/officeart/2005/8/layout/orgChart1"/>
    <dgm:cxn modelId="{592D0FA0-C78D-F946-94B5-034D7F6A0631}" type="presParOf" srcId="{8FAA4201-768C-524D-8A41-3654E5361821}" destId="{BA8F8EA7-103D-BB4B-BCAA-0413A0F77651}" srcOrd="0" destOrd="0" presId="urn:microsoft.com/office/officeart/2005/8/layout/orgChart1"/>
    <dgm:cxn modelId="{8AFE46B1-EDE1-6642-9C6A-E31683D3639C}" type="presParOf" srcId="{8FAA4201-768C-524D-8A41-3654E5361821}" destId="{AFA8F2BD-6698-1845-9AFE-ECB6D0A1EC3D}" srcOrd="1" destOrd="0" presId="urn:microsoft.com/office/officeart/2005/8/layout/orgChart1"/>
    <dgm:cxn modelId="{44105A9F-104B-2445-9849-65AE582EF8DD}" type="presParOf" srcId="{AFA8F2BD-6698-1845-9AFE-ECB6D0A1EC3D}" destId="{FF4D39EB-D60B-D74D-93A1-C33463E20AFC}" srcOrd="0" destOrd="0" presId="urn:microsoft.com/office/officeart/2005/8/layout/orgChart1"/>
    <dgm:cxn modelId="{B0D91225-955A-A34C-BEE9-E81701247B09}" type="presParOf" srcId="{FF4D39EB-D60B-D74D-93A1-C33463E20AFC}" destId="{63DD8A87-2E84-AF40-B196-ED0C405D5627}" srcOrd="0" destOrd="0" presId="urn:microsoft.com/office/officeart/2005/8/layout/orgChart1"/>
    <dgm:cxn modelId="{E64F19E2-7A18-4142-8DD5-AE2302034523}" type="presParOf" srcId="{FF4D39EB-D60B-D74D-93A1-C33463E20AFC}" destId="{D4349051-4ABE-6249-BF63-D86FE5BA174B}" srcOrd="1" destOrd="0" presId="urn:microsoft.com/office/officeart/2005/8/layout/orgChart1"/>
    <dgm:cxn modelId="{CA90CD40-07AB-604E-8899-2AB8DB66B05E}" type="presParOf" srcId="{AFA8F2BD-6698-1845-9AFE-ECB6D0A1EC3D}" destId="{83DFF047-9D8C-7D4F-BCE6-14F4214B1675}" srcOrd="1" destOrd="0" presId="urn:microsoft.com/office/officeart/2005/8/layout/orgChart1"/>
    <dgm:cxn modelId="{587B9EF8-E54F-7E40-A9B3-A67239D0E569}" type="presParOf" srcId="{AFA8F2BD-6698-1845-9AFE-ECB6D0A1EC3D}" destId="{E0A71793-9436-E146-A59B-1A4C841C6DE2}" srcOrd="2" destOrd="0" presId="urn:microsoft.com/office/officeart/2005/8/layout/orgChart1"/>
    <dgm:cxn modelId="{7BC64098-3915-5D4B-B77E-FAD8CC2EA298}" type="presParOf" srcId="{6DA28CF9-17F1-9C4E-852A-D1379C9FC71C}" destId="{D4710CAE-BC0B-B144-B934-ED3FBBEDF680}" srcOrd="2" destOrd="0" presId="urn:microsoft.com/office/officeart/2005/8/layout/orgChart1"/>
    <dgm:cxn modelId="{9D33483A-F883-514C-A2E8-D119637CD1BF}" type="presParOf" srcId="{D9D8393C-0EBB-CE41-A59C-1762619607C7}" destId="{03EC5B95-8D41-034C-A3C1-40EA93F3B7B9}" srcOrd="2" destOrd="0" presId="urn:microsoft.com/office/officeart/2005/8/layout/orgChart1"/>
  </dgm:cxnLst>
  <dgm:bg/>
  <dgm:whole/>
  <dgm:extLst>
    <a:ext xmlns:dsp="http://schemas.microsoft.com/office/drawing/2008/diagram" uri="http://schemas.microsoft.com/office/drawing/2008/diagram">
      <dsp:dataModelExt minVer="http://schemas.openxmlformats.org/drawingml/2006/diagram" relId="rId7"/>
    </a:ext>
  </dgm:extLst>
</dgm:dataModel>
</file>

<file path=ppt/diagrams/data2.xml><?xml version="1.0" encoding="utf-8"?>
<dgm:dataModel xmlns:a="http://schemas.openxmlformats.org/drawingml/2006/main" xmlns:dgm="http://schemas.openxmlformats.org/drawingml/2006/diagram" xmlns:s="http://schemas.openxmlformats.org/officeDocument/2006/sharedTypes" xmlns:r="http://schemas.openxmlformats.org/officeDocument/2006/relationships">
  <dgm:ptLst>
    <dgm:pt modelId="{1A764761-E30F-7A45-9D09-0337732024BF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E3D36E-234F-DA40-8592-A4AD24D9927F}">
      <dgm:prSet phldrT="[Text]"/>
      <dgm:spPr/>
      <dgm:t>
        <a:bodyPr/>
        <a:lstStyle/>
        <a:p>
          <a:pPr marL="0" indent="0">
            <a:tabLst>
              <a:tab pos="3686175" algn="l"/>
            </a:tabLst>
          </a:pPr>
          <a:r>
            <a:rPr lang="en-US" dirty="0"/>
            <a:t>1- Define a </a:t>
          </a:r>
          <a:r>
            <a:rPr lang="en-US" b="1" dirty="0">
              <a:solidFill>
                <a:schemeClr val="accent2"/>
              </a:solidFill>
            </a:rPr>
            <a:t>population</a:t>
          </a:r>
          <a:r>
            <a:rPr lang="en-US" dirty="0"/>
            <a:t> of interest (reference or source population)</a:t>
          </a:r>
        </a:p>
      </dgm:t>
    </dgm:pt>
    <dgm:pt modelId="{A6D3C9C4-475C-3043-900C-0AF996130D74}" type="parTrans" cxnId="{9C1FD0E5-073F-7943-8785-3EE94EBDCA70}">
      <dgm:prSet/>
      <dgm:spPr/>
      <dgm:t>
        <a:bodyPr/>
        <a:lstStyle/>
        <a:p>
          <a:endParaRPr lang="en-US"/>
        </a:p>
      </dgm:t>
    </dgm:pt>
    <dgm:pt modelId="{0C942E59-83CA-7143-97FF-8721B9111AC9}" type="sibTrans" cxnId="{9C1FD0E5-073F-7943-8785-3EE94EBDCA70}">
      <dgm:prSet/>
      <dgm:spPr/>
      <dgm:t>
        <a:bodyPr/>
        <a:lstStyle/>
        <a:p>
          <a:endParaRPr lang="en-US"/>
        </a:p>
      </dgm:t>
    </dgm:pt>
    <dgm:pt modelId="{B906DA1B-1953-D04D-96E3-610469D8749F}">
      <dgm:prSet phldrT="[Text]"/>
      <dgm:spPr/>
      <dgm:t>
        <a:bodyPr/>
        <a:lstStyle/>
        <a:p>
          <a:pPr rtl="0"/>
          <a:r>
            <a:rPr lang="en-US" dirty="0"/>
            <a:t>2- Recruit a representative </a:t>
          </a:r>
          <a:r>
            <a:rPr lang="en-US" b="1" dirty="0">
              <a:solidFill>
                <a:schemeClr val="accent2"/>
              </a:solidFill>
            </a:rPr>
            <a:t>sample</a:t>
          </a:r>
          <a:r>
            <a:rPr lang="en-US" dirty="0"/>
            <a:t> (adequate size, random selection)</a:t>
          </a:r>
        </a:p>
      </dgm:t>
    </dgm:pt>
    <dgm:pt modelId="{B44A70DF-EAE2-E04C-89D3-3A28E61F2D93}" type="parTrans" cxnId="{C4C69DD3-560E-E448-949D-D9C7C7D5B359}">
      <dgm:prSet/>
      <dgm:spPr/>
      <dgm:t>
        <a:bodyPr/>
        <a:lstStyle/>
        <a:p>
          <a:endParaRPr lang="en-US"/>
        </a:p>
      </dgm:t>
    </dgm:pt>
    <dgm:pt modelId="{119DE3DF-E2D5-0C4F-AA77-786743EAC843}" type="sibTrans" cxnId="{C4C69DD3-560E-E448-949D-D9C7C7D5B359}">
      <dgm:prSet/>
      <dgm:spPr/>
      <dgm:t>
        <a:bodyPr/>
        <a:lstStyle/>
        <a:p>
          <a:endParaRPr lang="en-US"/>
        </a:p>
      </dgm:t>
    </dgm:pt>
    <dgm:pt modelId="{E3E91215-A953-324C-A9A6-E58C54F5C066}">
      <dgm:prSet phldrT="[Text]"/>
      <dgm:spPr/>
      <dgm:t>
        <a:bodyPr/>
        <a:lstStyle/>
        <a:p>
          <a:pPr rtl="0"/>
          <a:r>
            <a:rPr lang="en-US" dirty="0"/>
            <a:t>3- Measure the </a:t>
          </a:r>
          <a:r>
            <a:rPr lang="en-US" b="1" dirty="0">
              <a:solidFill>
                <a:schemeClr val="accent2"/>
              </a:solidFill>
            </a:rPr>
            <a:t>variables</a:t>
          </a:r>
          <a:r>
            <a:rPr lang="en-US" dirty="0"/>
            <a:t> of interest (exposure/outcome) at the same point in time</a:t>
          </a:r>
        </a:p>
      </dgm:t>
    </dgm:pt>
    <dgm:pt modelId="{6419A88D-CACF-2348-83C6-FBC2BF13EE77}" type="parTrans" cxnId="{599DA91E-4DE5-6E4F-B4E0-6BF931C4BD64}">
      <dgm:prSet/>
      <dgm:spPr/>
      <dgm:t>
        <a:bodyPr/>
        <a:lstStyle/>
        <a:p>
          <a:endParaRPr lang="en-US"/>
        </a:p>
      </dgm:t>
    </dgm:pt>
    <dgm:pt modelId="{37840FB0-F13A-1D40-87C2-43AC473E9341}" type="sibTrans" cxnId="{599DA91E-4DE5-6E4F-B4E0-6BF931C4BD64}">
      <dgm:prSet/>
      <dgm:spPr/>
      <dgm:t>
        <a:bodyPr/>
        <a:lstStyle/>
        <a:p>
          <a:endParaRPr lang="en-US"/>
        </a:p>
      </dgm:t>
    </dgm:pt>
    <dgm:pt modelId="{2FEA3A0B-AB90-CD41-B777-A19D63563B4C}">
      <dgm:prSet phldrT="[Text]"/>
      <dgm:spPr/>
      <dgm:t>
        <a:bodyPr/>
        <a:lstStyle/>
        <a:p>
          <a:pPr rtl="0"/>
          <a:r>
            <a:rPr lang="en-US" dirty="0"/>
            <a:t>4- Analyze the </a:t>
          </a:r>
          <a:r>
            <a:rPr lang="en-US" b="1" dirty="0">
              <a:solidFill>
                <a:schemeClr val="accent2"/>
              </a:solidFill>
            </a:rPr>
            <a:t>data</a:t>
          </a:r>
        </a:p>
      </dgm:t>
    </dgm:pt>
    <dgm:pt modelId="{9AD2FFDB-E4E6-0B48-8A6B-121C4FF6CCC8}" type="parTrans" cxnId="{8DFB14E3-D5B4-EB4B-A398-43C452C2D81D}">
      <dgm:prSet/>
      <dgm:spPr/>
      <dgm:t>
        <a:bodyPr/>
        <a:lstStyle/>
        <a:p>
          <a:endParaRPr lang="en-US"/>
        </a:p>
      </dgm:t>
    </dgm:pt>
    <dgm:pt modelId="{893A5EF6-EC79-154A-ADA0-0BD3E38F5248}" type="sibTrans" cxnId="{8DFB14E3-D5B4-EB4B-A398-43C452C2D81D}">
      <dgm:prSet/>
      <dgm:spPr/>
      <dgm:t>
        <a:bodyPr/>
        <a:lstStyle/>
        <a:p>
          <a:endParaRPr lang="en-US"/>
        </a:p>
      </dgm:t>
    </dgm:pt>
    <dgm:pt modelId="{70BB4B4D-A614-424C-BD58-D0AD4C56D36F}" type="pres">
      <dgm:prSet presAssocID="{1A764761-E30F-7A45-9D09-0337732024BF}" presName="outerComposite" presStyleCnt="0">
        <dgm:presLayoutVars>
          <dgm:chMax val="5"/>
          <dgm:dir/>
          <dgm:resizeHandles val="exact"/>
        </dgm:presLayoutVars>
      </dgm:prSet>
      <dgm:spPr/>
    </dgm:pt>
    <dgm:pt modelId="{73FB9FB5-70A1-744C-82A4-6D1863A1211F}" type="pres">
      <dgm:prSet presAssocID="{1A764761-E30F-7A45-9D09-0337732024BF}" presName="dummyMaxCanvas" presStyleCnt="0">
        <dgm:presLayoutVars/>
      </dgm:prSet>
      <dgm:spPr/>
    </dgm:pt>
    <dgm:pt modelId="{B8ECF9BE-F23B-0245-890B-89E861E426BD}" type="pres">
      <dgm:prSet presAssocID="{1A764761-E30F-7A45-9D09-0337732024BF}" presName="FourNodes_1" presStyleLbl="node1" presStyleIdx="0" presStyleCnt="4">
        <dgm:presLayoutVars>
          <dgm:bulletEnabled val="1"/>
        </dgm:presLayoutVars>
      </dgm:prSet>
      <dgm:spPr/>
    </dgm:pt>
    <dgm:pt modelId="{4214B6FB-A8F1-BC45-85A7-5C8C2CFD3D09}" type="pres">
      <dgm:prSet presAssocID="{1A764761-E30F-7A45-9D09-0337732024BF}" presName="FourNodes_2" presStyleLbl="node1" presStyleIdx="1" presStyleCnt="4">
        <dgm:presLayoutVars>
          <dgm:bulletEnabled val="1"/>
        </dgm:presLayoutVars>
      </dgm:prSet>
      <dgm:spPr/>
    </dgm:pt>
    <dgm:pt modelId="{01545A92-2B13-634B-A64A-2C046DD1CE53}" type="pres">
      <dgm:prSet presAssocID="{1A764761-E30F-7A45-9D09-0337732024BF}" presName="FourNodes_3" presStyleLbl="node1" presStyleIdx="2" presStyleCnt="4">
        <dgm:presLayoutVars>
          <dgm:bulletEnabled val="1"/>
        </dgm:presLayoutVars>
      </dgm:prSet>
      <dgm:spPr/>
    </dgm:pt>
    <dgm:pt modelId="{E2A72CA1-ADBE-314A-83CB-3D9B7318FBBC}" type="pres">
      <dgm:prSet presAssocID="{1A764761-E30F-7A45-9D09-0337732024BF}" presName="FourNodes_4" presStyleLbl="node1" presStyleIdx="3" presStyleCnt="4">
        <dgm:presLayoutVars>
          <dgm:bulletEnabled val="1"/>
        </dgm:presLayoutVars>
      </dgm:prSet>
      <dgm:spPr/>
    </dgm:pt>
    <dgm:pt modelId="{7DAD8316-2682-DB4F-A10B-B92C59165CDE}" type="pres">
      <dgm:prSet presAssocID="{1A764761-E30F-7A45-9D09-0337732024BF}" presName="FourConn_1-2" presStyleLbl="fgAccFollowNode1" presStyleIdx="0" presStyleCnt="3">
        <dgm:presLayoutVars>
          <dgm:bulletEnabled val="1"/>
        </dgm:presLayoutVars>
      </dgm:prSet>
      <dgm:spPr/>
    </dgm:pt>
    <dgm:pt modelId="{0F0524A4-0113-5B42-AA7F-1B41745184E2}" type="pres">
      <dgm:prSet presAssocID="{1A764761-E30F-7A45-9D09-0337732024BF}" presName="FourConn_2-3" presStyleLbl="fgAccFollowNode1" presStyleIdx="1" presStyleCnt="3">
        <dgm:presLayoutVars>
          <dgm:bulletEnabled val="1"/>
        </dgm:presLayoutVars>
      </dgm:prSet>
      <dgm:spPr/>
    </dgm:pt>
    <dgm:pt modelId="{298628EC-1308-C945-AA0A-F3ACB094CD94}" type="pres">
      <dgm:prSet presAssocID="{1A764761-E30F-7A45-9D09-0337732024BF}" presName="FourConn_3-4" presStyleLbl="fgAccFollowNode1" presStyleIdx="2" presStyleCnt="3">
        <dgm:presLayoutVars>
          <dgm:bulletEnabled val="1"/>
        </dgm:presLayoutVars>
      </dgm:prSet>
      <dgm:spPr/>
    </dgm:pt>
    <dgm:pt modelId="{D807144D-2023-1748-9B43-CFD58F8DB601}" type="pres">
      <dgm:prSet presAssocID="{1A764761-E30F-7A45-9D09-0337732024BF}" presName="FourNodes_1_text" presStyleLbl="node1" presStyleIdx="3" presStyleCnt="4">
        <dgm:presLayoutVars>
          <dgm:bulletEnabled val="1"/>
        </dgm:presLayoutVars>
      </dgm:prSet>
      <dgm:spPr/>
    </dgm:pt>
    <dgm:pt modelId="{1F9D7F22-25DE-E341-8F91-D9B4A68DDECD}" type="pres">
      <dgm:prSet presAssocID="{1A764761-E30F-7A45-9D09-0337732024BF}" presName="FourNodes_2_text" presStyleLbl="node1" presStyleIdx="3" presStyleCnt="4">
        <dgm:presLayoutVars>
          <dgm:bulletEnabled val="1"/>
        </dgm:presLayoutVars>
      </dgm:prSet>
      <dgm:spPr/>
    </dgm:pt>
    <dgm:pt modelId="{7D48F7AC-36FE-C64B-824F-AE4CBADEB967}" type="pres">
      <dgm:prSet presAssocID="{1A764761-E30F-7A45-9D09-0337732024BF}" presName="FourNodes_3_text" presStyleLbl="node1" presStyleIdx="3" presStyleCnt="4">
        <dgm:presLayoutVars>
          <dgm:bulletEnabled val="1"/>
        </dgm:presLayoutVars>
      </dgm:prSet>
      <dgm:spPr/>
    </dgm:pt>
    <dgm:pt modelId="{D1A47908-5594-F843-83D7-B148EE51E87B}" type="pres">
      <dgm:prSet presAssocID="{1A764761-E30F-7A45-9D09-0337732024B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99DA91E-4DE5-6E4F-B4E0-6BF931C4BD64}" srcId="{1A764761-E30F-7A45-9D09-0337732024BF}" destId="{E3E91215-A953-324C-A9A6-E58C54F5C066}" srcOrd="2" destOrd="0" parTransId="{6419A88D-CACF-2348-83C6-FBC2BF13EE77}" sibTransId="{37840FB0-F13A-1D40-87C2-43AC473E9341}"/>
    <dgm:cxn modelId="{BEBEFA4A-D6DA-A94C-AC2D-322E161ED07E}" type="presOf" srcId="{37840FB0-F13A-1D40-87C2-43AC473E9341}" destId="{298628EC-1308-C945-AA0A-F3ACB094CD94}" srcOrd="0" destOrd="0" presId="urn:microsoft.com/office/officeart/2005/8/layout/vProcess5"/>
    <dgm:cxn modelId="{E1ADB889-5E82-DA44-A200-B393F0286AFF}" type="presOf" srcId="{B906DA1B-1953-D04D-96E3-610469D8749F}" destId="{4214B6FB-A8F1-BC45-85A7-5C8C2CFD3D09}" srcOrd="0" destOrd="0" presId="urn:microsoft.com/office/officeart/2005/8/layout/vProcess5"/>
    <dgm:cxn modelId="{86FE7A97-7D46-EA47-936C-94144C89A1BA}" type="presOf" srcId="{DDE3D36E-234F-DA40-8592-A4AD24D9927F}" destId="{B8ECF9BE-F23B-0245-890B-89E861E426BD}" srcOrd="0" destOrd="0" presId="urn:microsoft.com/office/officeart/2005/8/layout/vProcess5"/>
    <dgm:cxn modelId="{02A04598-BCFF-0B48-9076-7F0F7AD1F5A8}" type="presOf" srcId="{E3E91215-A953-324C-A9A6-E58C54F5C066}" destId="{01545A92-2B13-634B-A64A-2C046DD1CE53}" srcOrd="0" destOrd="0" presId="urn:microsoft.com/office/officeart/2005/8/layout/vProcess5"/>
    <dgm:cxn modelId="{6D97BA9B-D47C-1A4D-A005-19BF84833F00}" type="presOf" srcId="{2FEA3A0B-AB90-CD41-B777-A19D63563B4C}" destId="{D1A47908-5594-F843-83D7-B148EE51E87B}" srcOrd="1" destOrd="0" presId="urn:microsoft.com/office/officeart/2005/8/layout/vProcess5"/>
    <dgm:cxn modelId="{2330879E-7895-4648-BA9C-8B2E48D04A25}" type="presOf" srcId="{2FEA3A0B-AB90-CD41-B777-A19D63563B4C}" destId="{E2A72CA1-ADBE-314A-83CB-3D9B7318FBBC}" srcOrd="0" destOrd="0" presId="urn:microsoft.com/office/officeart/2005/8/layout/vProcess5"/>
    <dgm:cxn modelId="{C2BA44BA-1389-F448-B262-941E3F5FAC37}" type="presOf" srcId="{E3E91215-A953-324C-A9A6-E58C54F5C066}" destId="{7D48F7AC-36FE-C64B-824F-AE4CBADEB967}" srcOrd="1" destOrd="0" presId="urn:microsoft.com/office/officeart/2005/8/layout/vProcess5"/>
    <dgm:cxn modelId="{50B42EC6-BE2E-B349-B7B7-0F5B5E960FB1}" type="presOf" srcId="{119DE3DF-E2D5-0C4F-AA77-786743EAC843}" destId="{0F0524A4-0113-5B42-AA7F-1B41745184E2}" srcOrd="0" destOrd="0" presId="urn:microsoft.com/office/officeart/2005/8/layout/vProcess5"/>
    <dgm:cxn modelId="{C4C69DD3-560E-E448-949D-D9C7C7D5B359}" srcId="{1A764761-E30F-7A45-9D09-0337732024BF}" destId="{B906DA1B-1953-D04D-96E3-610469D8749F}" srcOrd="1" destOrd="0" parTransId="{B44A70DF-EAE2-E04C-89D3-3A28E61F2D93}" sibTransId="{119DE3DF-E2D5-0C4F-AA77-786743EAC843}"/>
    <dgm:cxn modelId="{71F8B7D5-E5C3-D649-A8E2-E9D13C4EBB08}" type="presOf" srcId="{DDE3D36E-234F-DA40-8592-A4AD24D9927F}" destId="{D807144D-2023-1748-9B43-CFD58F8DB601}" srcOrd="1" destOrd="0" presId="urn:microsoft.com/office/officeart/2005/8/layout/vProcess5"/>
    <dgm:cxn modelId="{B7C500D8-CA48-7F4B-8142-165FB3337134}" type="presOf" srcId="{1A764761-E30F-7A45-9D09-0337732024BF}" destId="{70BB4B4D-A614-424C-BD58-D0AD4C56D36F}" srcOrd="0" destOrd="0" presId="urn:microsoft.com/office/officeart/2005/8/layout/vProcess5"/>
    <dgm:cxn modelId="{3228F0D8-4974-B14D-A974-59E7D93FEB2F}" type="presOf" srcId="{0C942E59-83CA-7143-97FF-8721B9111AC9}" destId="{7DAD8316-2682-DB4F-A10B-B92C59165CDE}" srcOrd="0" destOrd="0" presId="urn:microsoft.com/office/officeart/2005/8/layout/vProcess5"/>
    <dgm:cxn modelId="{577C23E2-0F47-D147-8313-7910D2931FCC}" type="presOf" srcId="{B906DA1B-1953-D04D-96E3-610469D8749F}" destId="{1F9D7F22-25DE-E341-8F91-D9B4A68DDECD}" srcOrd="1" destOrd="0" presId="urn:microsoft.com/office/officeart/2005/8/layout/vProcess5"/>
    <dgm:cxn modelId="{8DFB14E3-D5B4-EB4B-A398-43C452C2D81D}" srcId="{1A764761-E30F-7A45-9D09-0337732024BF}" destId="{2FEA3A0B-AB90-CD41-B777-A19D63563B4C}" srcOrd="3" destOrd="0" parTransId="{9AD2FFDB-E4E6-0B48-8A6B-121C4FF6CCC8}" sibTransId="{893A5EF6-EC79-154A-ADA0-0BD3E38F5248}"/>
    <dgm:cxn modelId="{9C1FD0E5-073F-7943-8785-3EE94EBDCA70}" srcId="{1A764761-E30F-7A45-9D09-0337732024BF}" destId="{DDE3D36E-234F-DA40-8592-A4AD24D9927F}" srcOrd="0" destOrd="0" parTransId="{A6D3C9C4-475C-3043-900C-0AF996130D74}" sibTransId="{0C942E59-83CA-7143-97FF-8721B9111AC9}"/>
    <dgm:cxn modelId="{84B31178-B157-9E4B-8185-B06FF0BD48F8}" type="presParOf" srcId="{70BB4B4D-A614-424C-BD58-D0AD4C56D36F}" destId="{73FB9FB5-70A1-744C-82A4-6D1863A1211F}" srcOrd="0" destOrd="0" presId="urn:microsoft.com/office/officeart/2005/8/layout/vProcess5"/>
    <dgm:cxn modelId="{73C5219E-39E3-1845-935C-03A2C0AC1DFD}" type="presParOf" srcId="{70BB4B4D-A614-424C-BD58-D0AD4C56D36F}" destId="{B8ECF9BE-F23B-0245-890B-89E861E426BD}" srcOrd="1" destOrd="0" presId="urn:microsoft.com/office/officeart/2005/8/layout/vProcess5"/>
    <dgm:cxn modelId="{40502AF3-99A4-654B-AE8A-F5647E01A5D2}" type="presParOf" srcId="{70BB4B4D-A614-424C-BD58-D0AD4C56D36F}" destId="{4214B6FB-A8F1-BC45-85A7-5C8C2CFD3D09}" srcOrd="2" destOrd="0" presId="urn:microsoft.com/office/officeart/2005/8/layout/vProcess5"/>
    <dgm:cxn modelId="{051D6B46-8006-EB42-AF2F-B4A8F03C7A33}" type="presParOf" srcId="{70BB4B4D-A614-424C-BD58-D0AD4C56D36F}" destId="{01545A92-2B13-634B-A64A-2C046DD1CE53}" srcOrd="3" destOrd="0" presId="urn:microsoft.com/office/officeart/2005/8/layout/vProcess5"/>
    <dgm:cxn modelId="{4935CB7C-B60D-B943-994C-68EE5398D87B}" type="presParOf" srcId="{70BB4B4D-A614-424C-BD58-D0AD4C56D36F}" destId="{E2A72CA1-ADBE-314A-83CB-3D9B7318FBBC}" srcOrd="4" destOrd="0" presId="urn:microsoft.com/office/officeart/2005/8/layout/vProcess5"/>
    <dgm:cxn modelId="{BD02DDE0-3450-A944-8D68-64F4E66F831E}" type="presParOf" srcId="{70BB4B4D-A614-424C-BD58-D0AD4C56D36F}" destId="{7DAD8316-2682-DB4F-A10B-B92C59165CDE}" srcOrd="5" destOrd="0" presId="urn:microsoft.com/office/officeart/2005/8/layout/vProcess5"/>
    <dgm:cxn modelId="{95FCBD30-2C1D-B34F-BB9E-B00C3D6D3330}" type="presParOf" srcId="{70BB4B4D-A614-424C-BD58-D0AD4C56D36F}" destId="{0F0524A4-0113-5B42-AA7F-1B41745184E2}" srcOrd="6" destOrd="0" presId="urn:microsoft.com/office/officeart/2005/8/layout/vProcess5"/>
    <dgm:cxn modelId="{1677E64D-F0F3-AA4A-B8E3-A7D6B5A18FDA}" type="presParOf" srcId="{70BB4B4D-A614-424C-BD58-D0AD4C56D36F}" destId="{298628EC-1308-C945-AA0A-F3ACB094CD94}" srcOrd="7" destOrd="0" presId="urn:microsoft.com/office/officeart/2005/8/layout/vProcess5"/>
    <dgm:cxn modelId="{89C435F7-0A3C-C44B-85CF-C1C857052A06}" type="presParOf" srcId="{70BB4B4D-A614-424C-BD58-D0AD4C56D36F}" destId="{D807144D-2023-1748-9B43-CFD58F8DB601}" srcOrd="8" destOrd="0" presId="urn:microsoft.com/office/officeart/2005/8/layout/vProcess5"/>
    <dgm:cxn modelId="{B98A5C7E-9AA1-8E4F-B1CA-DBA4FD67E2B0}" type="presParOf" srcId="{70BB4B4D-A614-424C-BD58-D0AD4C56D36F}" destId="{1F9D7F22-25DE-E341-8F91-D9B4A68DDECD}" srcOrd="9" destOrd="0" presId="urn:microsoft.com/office/officeart/2005/8/layout/vProcess5"/>
    <dgm:cxn modelId="{42053370-A893-C24F-821B-E32A26F6B1AE}" type="presParOf" srcId="{70BB4B4D-A614-424C-BD58-D0AD4C56D36F}" destId="{7D48F7AC-36FE-C64B-824F-AE4CBADEB967}" srcOrd="10" destOrd="0" presId="urn:microsoft.com/office/officeart/2005/8/layout/vProcess5"/>
    <dgm:cxn modelId="{AFC240BB-1A4B-6A42-93E2-E3B78861A786}" type="presParOf" srcId="{70BB4B4D-A614-424C-BD58-D0AD4C56D36F}" destId="{D1A47908-5594-F843-83D7-B148EE51E87B}" srcOrd="11" destOrd="0" presId="urn:microsoft.com/office/officeart/2005/8/layout/vProcess5"/>
  </dgm:cxnLst>
  <dgm:bg/>
  <dgm:whole/>
  <dgm:extLst>
    <a:ext xmlns:dsp="http://schemas.microsoft.com/office/drawing/2008/diagram" uri="http://schemas.microsoft.com/office/drawing/2008/diagram">
      <dsp:dataModelExt minVer="http://schemas.openxmlformats.org/drawingml/2006/diagram" relId="rId6"/>
    </a:ext>
  </dgm:extLst>
</dgm:dataModel>
</file>

<file path=ppt/diagrams/data3.xml><?xml version="1.0" encoding="utf-8"?>
<dgm:dataModel xmlns:a="http://schemas.openxmlformats.org/drawingml/2006/main" xmlns:dgm="http://schemas.openxmlformats.org/drawingml/2006/diagram" xmlns:s="http://schemas.openxmlformats.org/officeDocument/2006/sharedTypes" xmlns:r="http://schemas.openxmlformats.org/officeDocument/2006/relationships">
  <dgm:ptLst>
    <dgm:pt modelId="{23D957AA-AD93-A347-9981-2B93FD3F24D1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B66C34-DE9C-AF4E-BF92-3A90ECCBCA09}">
      <dgm:prSet phldrT="[Text]"/>
      <dgm:spPr/>
      <dgm:t>
        <a:bodyPr/>
        <a:lstStyle/>
        <a:p>
          <a:pPr rtl="0"/>
          <a:r>
            <a:rPr lang="en-US" dirty="0"/>
            <a:t>Cross-Sectional Studies</a:t>
          </a:r>
        </a:p>
      </dgm:t>
    </dgm:pt>
    <dgm:pt modelId="{27218600-D1B7-2549-B960-2C804D544EE4}" type="parTrans" cxnId="{CD948386-CCA1-FB43-9CB7-3BD974C43DA5}">
      <dgm:prSet/>
      <dgm:spPr/>
      <dgm:t>
        <a:bodyPr/>
        <a:lstStyle/>
        <a:p>
          <a:endParaRPr lang="en-US"/>
        </a:p>
      </dgm:t>
    </dgm:pt>
    <dgm:pt modelId="{6D580D09-E4D8-AF42-8CDA-3A92ADA0ABFC}" type="sibTrans" cxnId="{CD948386-CCA1-FB43-9CB7-3BD974C43DA5}">
      <dgm:prSet/>
      <dgm:spPr/>
      <dgm:t>
        <a:bodyPr/>
        <a:lstStyle/>
        <a:p>
          <a:endParaRPr lang="en-US"/>
        </a:p>
      </dgm:t>
    </dgm:pt>
    <dgm:pt modelId="{FD97C36C-A89C-8D4F-BE03-1FE66021941C}">
      <dgm:prSet phldrT="[Text]" custT="1"/>
      <dgm:spPr/>
      <dgm:t>
        <a:bodyPr/>
        <a:lstStyle/>
        <a:p>
          <a:pPr rtl="0"/>
          <a:r>
            <a:rPr lang="en-US" sz="1400" dirty="0"/>
            <a:t>Descriptive</a:t>
          </a:r>
        </a:p>
      </dgm:t>
    </dgm:pt>
    <dgm:pt modelId="{A2866B8D-0680-7D49-85D6-C870C46AD928}" type="parTrans" cxnId="{A9169FD5-5C73-1F49-B444-3E97C328CE19}">
      <dgm:prSet/>
      <dgm:spPr/>
      <dgm:t>
        <a:bodyPr/>
        <a:lstStyle/>
        <a:p>
          <a:endParaRPr lang="en-US"/>
        </a:p>
      </dgm:t>
    </dgm:pt>
    <dgm:pt modelId="{6B4C585E-6445-B341-BC46-9255F3F06962}" type="sibTrans" cxnId="{A9169FD5-5C73-1F49-B444-3E97C328CE19}">
      <dgm:prSet/>
      <dgm:spPr/>
      <dgm:t>
        <a:bodyPr/>
        <a:lstStyle/>
        <a:p>
          <a:endParaRPr lang="en-US"/>
        </a:p>
      </dgm:t>
    </dgm:pt>
    <dgm:pt modelId="{F4139EF0-8CD4-754A-B8D0-86754FD4A6E5}">
      <dgm:prSet phldrT="[Text]" custT="1"/>
      <dgm:spPr/>
      <dgm:t>
        <a:bodyPr/>
        <a:lstStyle/>
        <a:p>
          <a:r>
            <a:rPr lang="en-US" sz="1400" dirty="0"/>
            <a:t>Analytical </a:t>
          </a:r>
        </a:p>
      </dgm:t>
    </dgm:pt>
    <dgm:pt modelId="{9AFA1B57-86EA-7A4F-9908-92F37A3A43D2}" type="parTrans" cxnId="{7C2DE094-A1F6-014F-993F-421024F2335A}">
      <dgm:prSet/>
      <dgm:spPr/>
      <dgm:t>
        <a:bodyPr/>
        <a:lstStyle/>
        <a:p>
          <a:endParaRPr lang="en-US"/>
        </a:p>
      </dgm:t>
    </dgm:pt>
    <dgm:pt modelId="{3F12C54C-3E5E-714B-81D8-D2A1FB7F8FB0}" type="sibTrans" cxnId="{7C2DE094-A1F6-014F-993F-421024F2335A}">
      <dgm:prSet/>
      <dgm:spPr/>
      <dgm:t>
        <a:bodyPr/>
        <a:lstStyle/>
        <a:p>
          <a:endParaRPr lang="en-US"/>
        </a:p>
      </dgm:t>
    </dgm:pt>
    <dgm:pt modelId="{0D4349BB-186D-4E45-818F-C9815DAA3DD0}">
      <dgm:prSet phldrT="[Text]" custT="1"/>
      <dgm:spPr/>
      <dgm:t>
        <a:bodyPr/>
        <a:lstStyle/>
        <a:p>
          <a:pPr rtl="0"/>
          <a:r>
            <a:rPr lang="en-US" sz="1400" dirty="0"/>
            <a:t>Prevalence on an outcome </a:t>
          </a:r>
        </a:p>
      </dgm:t>
    </dgm:pt>
    <dgm:pt modelId="{299F4212-3832-8447-9B1A-0602E8FB0F10}" type="parTrans" cxnId="{2D2AD596-3592-0646-81D7-195ACDC32B5F}">
      <dgm:prSet/>
      <dgm:spPr/>
      <dgm:t>
        <a:bodyPr/>
        <a:lstStyle/>
        <a:p>
          <a:endParaRPr lang="en-US"/>
        </a:p>
      </dgm:t>
    </dgm:pt>
    <dgm:pt modelId="{5217C577-85C2-F144-983B-806148E68EF5}" type="sibTrans" cxnId="{2D2AD596-3592-0646-81D7-195ACDC32B5F}">
      <dgm:prSet/>
      <dgm:spPr/>
      <dgm:t>
        <a:bodyPr/>
        <a:lstStyle/>
        <a:p>
          <a:endParaRPr lang="en-US"/>
        </a:p>
      </dgm:t>
    </dgm:pt>
    <dgm:pt modelId="{E7323EF7-4920-AE45-BC66-9E7A6DD07E71}">
      <dgm:prSet phldrT="[Text]" custT="1"/>
      <dgm:spPr/>
      <dgm:t>
        <a:bodyPr/>
        <a:lstStyle/>
        <a:p>
          <a:r>
            <a:rPr lang="en-US" sz="1400" dirty="0"/>
            <a:t>Compare prevalence of an outcome between exposed and unexposed </a:t>
          </a:r>
        </a:p>
      </dgm:t>
    </dgm:pt>
    <dgm:pt modelId="{549F1954-8A27-2D43-9E1F-1558252B1687}" type="parTrans" cxnId="{03CFF006-010C-EC47-ACA6-471F298F7C86}">
      <dgm:prSet/>
      <dgm:spPr/>
      <dgm:t>
        <a:bodyPr/>
        <a:lstStyle/>
        <a:p>
          <a:endParaRPr lang="en-US"/>
        </a:p>
      </dgm:t>
    </dgm:pt>
    <dgm:pt modelId="{F2F69783-AA79-4E42-AA85-E6B1E0D1E6E9}" type="sibTrans" cxnId="{03CFF006-010C-EC47-ACA6-471F298F7C86}">
      <dgm:prSet/>
      <dgm:spPr/>
      <dgm:t>
        <a:bodyPr/>
        <a:lstStyle/>
        <a:p>
          <a:endParaRPr lang="en-US"/>
        </a:p>
      </dgm:t>
    </dgm:pt>
    <dgm:pt modelId="{06E2C1C3-83F6-4342-9723-01DD248E1E2A}">
      <dgm:prSet phldrT="[Text]" custT="1"/>
      <dgm:spPr/>
      <dgm:t>
        <a:bodyPr/>
        <a:lstStyle/>
        <a:p>
          <a:pPr rtl="0"/>
          <a:r>
            <a:rPr lang="en-US" sz="1400" dirty="0"/>
            <a:t>Prevalence=Cases / Total Population X 100  </a:t>
          </a:r>
        </a:p>
      </dgm:t>
    </dgm:pt>
    <dgm:pt modelId="{C682C4D7-1130-BE47-9CB3-DCB81682F6E0}" type="parTrans" cxnId="{E2E5CBBA-951D-464A-94D2-9C873B9F4612}">
      <dgm:prSet/>
      <dgm:spPr/>
      <dgm:t>
        <a:bodyPr/>
        <a:lstStyle/>
        <a:p>
          <a:endParaRPr lang="en-US"/>
        </a:p>
      </dgm:t>
    </dgm:pt>
    <dgm:pt modelId="{34128ADC-C9AB-A44C-9B45-F128EBF257BF}" type="sibTrans" cxnId="{E2E5CBBA-951D-464A-94D2-9C873B9F4612}">
      <dgm:prSet/>
      <dgm:spPr/>
      <dgm:t>
        <a:bodyPr/>
        <a:lstStyle/>
        <a:p>
          <a:endParaRPr lang="en-US"/>
        </a:p>
      </dgm:t>
    </dgm:pt>
    <dgm:pt modelId="{CAD92DD1-1932-6041-8507-25E057E520DA}">
      <dgm:prSet phldrT="[Text]" custT="1"/>
      <dgm:spPr/>
      <dgm:t>
        <a:bodyPr/>
        <a:lstStyle/>
        <a:p>
          <a:pPr marL="136525" indent="0" algn="l">
            <a:tabLst/>
          </a:pPr>
          <a:r>
            <a:rPr lang="en-US" sz="1300" dirty="0"/>
            <a:t>They </a:t>
          </a:r>
          <a:r>
            <a:rPr lang="en-US" sz="1300" b="1" dirty="0">
              <a:solidFill>
                <a:srgbClr val="FF0000"/>
              </a:solidFill>
            </a:rPr>
            <a:t>compare the proportion </a:t>
          </a:r>
          <a:r>
            <a:rPr lang="en-US" sz="1300" dirty="0"/>
            <a:t>of exposed persons who are diseased with the proportion of non-exposed persons who are diseased   </a:t>
          </a:r>
        </a:p>
      </dgm:t>
    </dgm:pt>
    <dgm:pt modelId="{9BBE3C80-4A02-E349-8E06-DD020BAC913D}" type="parTrans" cxnId="{866E8B35-E91F-BB44-A78E-598231DD3D49}">
      <dgm:prSet/>
      <dgm:spPr/>
      <dgm:t>
        <a:bodyPr/>
        <a:lstStyle/>
        <a:p>
          <a:endParaRPr lang="en-US"/>
        </a:p>
      </dgm:t>
    </dgm:pt>
    <dgm:pt modelId="{EBE9E412-C173-284E-A997-368354388CB2}" type="sibTrans" cxnId="{866E8B35-E91F-BB44-A78E-598231DD3D49}">
      <dgm:prSet/>
      <dgm:spPr/>
      <dgm:t>
        <a:bodyPr/>
        <a:lstStyle/>
        <a:p>
          <a:endParaRPr lang="en-US"/>
        </a:p>
      </dgm:t>
    </dgm:pt>
    <dgm:pt modelId="{1C17234C-90F0-EB46-B254-FDB774B78556}">
      <dgm:prSet phldrT="[Text]" custT="1"/>
      <dgm:spPr/>
      <dgm:t>
        <a:bodyPr/>
        <a:lstStyle/>
        <a:p>
          <a:pPr marL="52388" indent="0" algn="l">
            <a:tabLst/>
          </a:pPr>
          <a:r>
            <a:rPr lang="en-US" sz="1400" dirty="0"/>
            <a:t>Simply </a:t>
          </a:r>
          <a:r>
            <a:rPr lang="en-US" sz="1400" b="1" dirty="0">
              <a:solidFill>
                <a:srgbClr val="FF0000"/>
              </a:solidFill>
            </a:rPr>
            <a:t>characterize </a:t>
          </a:r>
          <a:r>
            <a:rPr lang="en-US" sz="1400" dirty="0"/>
            <a:t>the prevalence of a health outcome in a specified population. </a:t>
          </a:r>
        </a:p>
      </dgm:t>
    </dgm:pt>
    <dgm:pt modelId="{99F17497-45EB-3842-92AB-3CF4E9BA4882}" type="parTrans" cxnId="{6E67B713-9FDE-CF45-A9CA-3E168537CB7A}">
      <dgm:prSet/>
      <dgm:spPr/>
      <dgm:t>
        <a:bodyPr/>
        <a:lstStyle/>
        <a:p>
          <a:endParaRPr lang="en-US"/>
        </a:p>
      </dgm:t>
    </dgm:pt>
    <dgm:pt modelId="{2D345BE9-E856-3349-88F1-B3ED6D2B5DE0}" type="sibTrans" cxnId="{6E67B713-9FDE-CF45-A9CA-3E168537CB7A}">
      <dgm:prSet/>
      <dgm:spPr/>
      <dgm:t>
        <a:bodyPr/>
        <a:lstStyle/>
        <a:p>
          <a:endParaRPr lang="en-US"/>
        </a:p>
      </dgm:t>
    </dgm:pt>
    <dgm:pt modelId="{DD6867F7-281F-B543-BD62-BAD8899F7196}">
      <dgm:prSet phldrT="[Text]" custT="1"/>
      <dgm:spPr/>
      <dgm:t>
        <a:bodyPr/>
        <a:lstStyle/>
        <a:p>
          <a:pPr marL="136525" indent="0" algn="ctr" rtl="0">
            <a:tabLst/>
          </a:pPr>
          <a:r>
            <a:rPr lang="en-US" sz="1600" dirty="0"/>
            <a:t>Prevalence Odd Ratio (POR)</a:t>
          </a:r>
        </a:p>
      </dgm:t>
    </dgm:pt>
    <dgm:pt modelId="{53BBC458-1F4F-CC44-9A6F-930DFF3BCCC0}" type="parTrans" cxnId="{A789F50B-A2B3-1244-9DDD-64404ECB65DA}">
      <dgm:prSet/>
      <dgm:spPr/>
      <dgm:t>
        <a:bodyPr/>
        <a:lstStyle/>
        <a:p>
          <a:endParaRPr lang="en-US"/>
        </a:p>
      </dgm:t>
    </dgm:pt>
    <dgm:pt modelId="{2B78748F-D5D8-DB4A-93AD-77D7EA0077CB}" type="sibTrans" cxnId="{A789F50B-A2B3-1244-9DDD-64404ECB65DA}">
      <dgm:prSet/>
      <dgm:spPr/>
      <dgm:t>
        <a:bodyPr/>
        <a:lstStyle/>
        <a:p>
          <a:endParaRPr lang="en-US"/>
        </a:p>
      </dgm:t>
    </dgm:pt>
    <dgm:pt modelId="{680F0F72-7542-344A-A7BE-F7C5210DD66C}" type="pres">
      <dgm:prSet presAssocID="{23D957AA-AD93-A347-9981-2B93FD3F24D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5F29648-A921-A946-AD6A-3BB35E14AFC4}" type="pres">
      <dgm:prSet presAssocID="{AAB66C34-DE9C-AF4E-BF92-3A90ECCBCA09}" presName="hierRoot1" presStyleCnt="0">
        <dgm:presLayoutVars>
          <dgm:hierBranch val="init"/>
        </dgm:presLayoutVars>
      </dgm:prSet>
      <dgm:spPr/>
    </dgm:pt>
    <dgm:pt modelId="{4307E519-F644-B847-9E5C-AF4D341EE8CD}" type="pres">
      <dgm:prSet presAssocID="{AAB66C34-DE9C-AF4E-BF92-3A90ECCBCA09}" presName="rootComposite1" presStyleCnt="0"/>
      <dgm:spPr/>
    </dgm:pt>
    <dgm:pt modelId="{F7350614-CE6C-C140-B4CE-BDFDCF7812FE}" type="pres">
      <dgm:prSet presAssocID="{AAB66C34-DE9C-AF4E-BF92-3A90ECCBCA09}" presName="rootText1" presStyleLbl="node0" presStyleIdx="0" presStyleCnt="1" custScaleX="252136">
        <dgm:presLayoutVars>
          <dgm:chPref val="3"/>
        </dgm:presLayoutVars>
      </dgm:prSet>
      <dgm:spPr/>
    </dgm:pt>
    <dgm:pt modelId="{D809965D-A1E8-4E42-A55F-82DC4F4F55D2}" type="pres">
      <dgm:prSet presAssocID="{AAB66C34-DE9C-AF4E-BF92-3A90ECCBCA09}" presName="rootConnector1" presStyleLbl="node1" presStyleIdx="0" presStyleCnt="0"/>
      <dgm:spPr/>
    </dgm:pt>
    <dgm:pt modelId="{785AD4C2-E085-3642-8749-E42EEB23B438}" type="pres">
      <dgm:prSet presAssocID="{AAB66C34-DE9C-AF4E-BF92-3A90ECCBCA09}" presName="hierChild2" presStyleCnt="0"/>
      <dgm:spPr/>
    </dgm:pt>
    <dgm:pt modelId="{32424EF8-41E3-6A46-89D6-2C3EFE0DA8FF}" type="pres">
      <dgm:prSet presAssocID="{A2866B8D-0680-7D49-85D6-C870C46AD928}" presName="Name37" presStyleLbl="parChTrans1D2" presStyleIdx="0" presStyleCnt="2"/>
      <dgm:spPr/>
    </dgm:pt>
    <dgm:pt modelId="{C3E5B600-D7C1-2543-9FE8-0D661D950B61}" type="pres">
      <dgm:prSet presAssocID="{FD97C36C-A89C-8D4F-BE03-1FE66021941C}" presName="hierRoot2" presStyleCnt="0">
        <dgm:presLayoutVars>
          <dgm:hierBranch val="l"/>
        </dgm:presLayoutVars>
      </dgm:prSet>
      <dgm:spPr/>
    </dgm:pt>
    <dgm:pt modelId="{A24A1501-0E8B-234D-8234-A89EF7E059A9}" type="pres">
      <dgm:prSet presAssocID="{FD97C36C-A89C-8D4F-BE03-1FE66021941C}" presName="rootComposite" presStyleCnt="0"/>
      <dgm:spPr/>
    </dgm:pt>
    <dgm:pt modelId="{8403C487-1143-3F4C-A935-6DA1FFD685E1}" type="pres">
      <dgm:prSet presAssocID="{FD97C36C-A89C-8D4F-BE03-1FE66021941C}" presName="rootText" presStyleLbl="node2" presStyleIdx="0" presStyleCnt="2">
        <dgm:presLayoutVars>
          <dgm:chPref val="3"/>
        </dgm:presLayoutVars>
      </dgm:prSet>
      <dgm:spPr/>
    </dgm:pt>
    <dgm:pt modelId="{DB53A4AD-5EB4-494C-992C-DEE0AABFB62F}" type="pres">
      <dgm:prSet presAssocID="{FD97C36C-A89C-8D4F-BE03-1FE66021941C}" presName="rootConnector" presStyleLbl="node2" presStyleIdx="0" presStyleCnt="2"/>
      <dgm:spPr/>
    </dgm:pt>
    <dgm:pt modelId="{BDF54033-4AD7-B340-BC7E-FDB8160431A5}" type="pres">
      <dgm:prSet presAssocID="{FD97C36C-A89C-8D4F-BE03-1FE66021941C}" presName="hierChild4" presStyleCnt="0"/>
      <dgm:spPr/>
    </dgm:pt>
    <dgm:pt modelId="{F381DA80-A16F-0440-90B6-6B176BA7C3A1}" type="pres">
      <dgm:prSet presAssocID="{299F4212-3832-8447-9B1A-0602E8FB0F10}" presName="Name50" presStyleLbl="parChTrans1D3" presStyleIdx="0" presStyleCnt="2"/>
      <dgm:spPr/>
    </dgm:pt>
    <dgm:pt modelId="{AE7E5B19-0E0C-CB4E-BF06-6662333B33CF}" type="pres">
      <dgm:prSet presAssocID="{0D4349BB-186D-4E45-818F-C9815DAA3DD0}" presName="hierRoot2" presStyleCnt="0">
        <dgm:presLayoutVars>
          <dgm:hierBranch val="l"/>
        </dgm:presLayoutVars>
      </dgm:prSet>
      <dgm:spPr/>
    </dgm:pt>
    <dgm:pt modelId="{2A1327D9-1DE6-E241-814A-B21842BB5B22}" type="pres">
      <dgm:prSet presAssocID="{0D4349BB-186D-4E45-818F-C9815DAA3DD0}" presName="rootComposite" presStyleCnt="0"/>
      <dgm:spPr/>
    </dgm:pt>
    <dgm:pt modelId="{E2992C81-BB9F-CD41-94E4-8620E4664F17}" type="pres">
      <dgm:prSet presAssocID="{0D4349BB-186D-4E45-818F-C9815DAA3DD0}" presName="rootText" presStyleLbl="node3" presStyleIdx="0" presStyleCnt="2" custScaleX="167182" custScaleY="122296">
        <dgm:presLayoutVars>
          <dgm:chPref val="3"/>
        </dgm:presLayoutVars>
      </dgm:prSet>
      <dgm:spPr/>
    </dgm:pt>
    <dgm:pt modelId="{85A67F50-E5DB-0742-910E-9B7B3294759E}" type="pres">
      <dgm:prSet presAssocID="{0D4349BB-186D-4E45-818F-C9815DAA3DD0}" presName="rootConnector" presStyleLbl="node3" presStyleIdx="0" presStyleCnt="2"/>
      <dgm:spPr/>
    </dgm:pt>
    <dgm:pt modelId="{2BF4BC96-F6E2-8643-8C2D-66529E4A8BB7}" type="pres">
      <dgm:prSet presAssocID="{0D4349BB-186D-4E45-818F-C9815DAA3DD0}" presName="hierChild4" presStyleCnt="0"/>
      <dgm:spPr/>
    </dgm:pt>
    <dgm:pt modelId="{AB06BB30-B128-AC49-9002-2B90AC8C01EA}" type="pres">
      <dgm:prSet presAssocID="{99F17497-45EB-3842-92AB-3CF4E9BA4882}" presName="Name50" presStyleLbl="parChTrans1D4" presStyleIdx="0" presStyleCnt="4"/>
      <dgm:spPr/>
    </dgm:pt>
    <dgm:pt modelId="{2C68A8FE-2AD4-8641-B7BB-2F4A27FB6EF4}" type="pres">
      <dgm:prSet presAssocID="{1C17234C-90F0-EB46-B254-FDB774B78556}" presName="hierRoot2" presStyleCnt="0">
        <dgm:presLayoutVars>
          <dgm:hierBranch val="l"/>
        </dgm:presLayoutVars>
      </dgm:prSet>
      <dgm:spPr/>
    </dgm:pt>
    <dgm:pt modelId="{FCC9DA3E-73F9-FA49-963F-185B385FF6BF}" type="pres">
      <dgm:prSet presAssocID="{1C17234C-90F0-EB46-B254-FDB774B78556}" presName="rootComposite" presStyleCnt="0"/>
      <dgm:spPr/>
    </dgm:pt>
    <dgm:pt modelId="{D66D43A4-7841-9A4F-BAFB-1E0B8D729CB2}" type="pres">
      <dgm:prSet presAssocID="{1C17234C-90F0-EB46-B254-FDB774B78556}" presName="rootText" presStyleLbl="node4" presStyleIdx="0" presStyleCnt="4" custScaleX="211787" custScaleY="165352">
        <dgm:presLayoutVars>
          <dgm:chPref val="3"/>
        </dgm:presLayoutVars>
      </dgm:prSet>
      <dgm:spPr/>
    </dgm:pt>
    <dgm:pt modelId="{C9B0299F-9446-A643-9F27-021CB0B4FEDD}" type="pres">
      <dgm:prSet presAssocID="{1C17234C-90F0-EB46-B254-FDB774B78556}" presName="rootConnector" presStyleLbl="node4" presStyleIdx="0" presStyleCnt="4"/>
      <dgm:spPr/>
    </dgm:pt>
    <dgm:pt modelId="{72533DD4-80B4-AE4D-A585-B6612EA70AC1}" type="pres">
      <dgm:prSet presAssocID="{1C17234C-90F0-EB46-B254-FDB774B78556}" presName="hierChild4" presStyleCnt="0"/>
      <dgm:spPr/>
    </dgm:pt>
    <dgm:pt modelId="{24F2B6B8-05C9-C44F-9EFE-E26C9A229B2C}" type="pres">
      <dgm:prSet presAssocID="{C682C4D7-1130-BE47-9CB3-DCB81682F6E0}" presName="Name50" presStyleLbl="parChTrans1D4" presStyleIdx="1" presStyleCnt="4"/>
      <dgm:spPr/>
    </dgm:pt>
    <dgm:pt modelId="{8502E1E7-992F-DF45-8757-0F24D93D055C}" type="pres">
      <dgm:prSet presAssocID="{06E2C1C3-83F6-4342-9723-01DD248E1E2A}" presName="hierRoot2" presStyleCnt="0">
        <dgm:presLayoutVars>
          <dgm:hierBranch val="init"/>
        </dgm:presLayoutVars>
      </dgm:prSet>
      <dgm:spPr/>
    </dgm:pt>
    <dgm:pt modelId="{40C4E5BF-13F5-B245-9E91-C9F5CC1657DA}" type="pres">
      <dgm:prSet presAssocID="{06E2C1C3-83F6-4342-9723-01DD248E1E2A}" presName="rootComposite" presStyleCnt="0"/>
      <dgm:spPr/>
    </dgm:pt>
    <dgm:pt modelId="{62CAD71F-D4A3-D54F-8433-D6959D6A5FDB}" type="pres">
      <dgm:prSet presAssocID="{06E2C1C3-83F6-4342-9723-01DD248E1E2A}" presName="rootText" presStyleLbl="node4" presStyleIdx="1" presStyleCnt="4" custScaleX="242073" custScaleY="73986">
        <dgm:presLayoutVars>
          <dgm:chPref val="3"/>
        </dgm:presLayoutVars>
      </dgm:prSet>
      <dgm:spPr/>
    </dgm:pt>
    <dgm:pt modelId="{BCBB4C05-2AE9-2B45-B4B2-62291982BF38}" type="pres">
      <dgm:prSet presAssocID="{06E2C1C3-83F6-4342-9723-01DD248E1E2A}" presName="rootConnector" presStyleLbl="node4" presStyleIdx="1" presStyleCnt="4"/>
      <dgm:spPr/>
    </dgm:pt>
    <dgm:pt modelId="{3BE79C67-6FB6-2949-9E2D-0936BBE4C0DA}" type="pres">
      <dgm:prSet presAssocID="{06E2C1C3-83F6-4342-9723-01DD248E1E2A}" presName="hierChild4" presStyleCnt="0"/>
      <dgm:spPr/>
    </dgm:pt>
    <dgm:pt modelId="{4AF05737-2DF5-3E43-9498-EDF9037F106D}" type="pres">
      <dgm:prSet presAssocID="{06E2C1C3-83F6-4342-9723-01DD248E1E2A}" presName="hierChild5" presStyleCnt="0"/>
      <dgm:spPr/>
    </dgm:pt>
    <dgm:pt modelId="{BD68AE2C-92F5-B643-81A2-CB9D8E3A3C5F}" type="pres">
      <dgm:prSet presAssocID="{1C17234C-90F0-EB46-B254-FDB774B78556}" presName="hierChild5" presStyleCnt="0"/>
      <dgm:spPr/>
    </dgm:pt>
    <dgm:pt modelId="{C5BE5720-A796-204B-BEBA-B23145ABC77D}" type="pres">
      <dgm:prSet presAssocID="{0D4349BB-186D-4E45-818F-C9815DAA3DD0}" presName="hierChild5" presStyleCnt="0"/>
      <dgm:spPr/>
    </dgm:pt>
    <dgm:pt modelId="{A67F36A2-36D8-A34D-8E3A-1C650B51064C}" type="pres">
      <dgm:prSet presAssocID="{FD97C36C-A89C-8D4F-BE03-1FE66021941C}" presName="hierChild5" presStyleCnt="0"/>
      <dgm:spPr/>
    </dgm:pt>
    <dgm:pt modelId="{1EBEDE00-425B-184C-877F-68798F264566}" type="pres">
      <dgm:prSet presAssocID="{9AFA1B57-86EA-7A4F-9908-92F37A3A43D2}" presName="Name37" presStyleLbl="parChTrans1D2" presStyleIdx="1" presStyleCnt="2"/>
      <dgm:spPr/>
    </dgm:pt>
    <dgm:pt modelId="{D5F79E23-D991-F645-9E00-A10EB8F0223A}" type="pres">
      <dgm:prSet presAssocID="{F4139EF0-8CD4-754A-B8D0-86754FD4A6E5}" presName="hierRoot2" presStyleCnt="0">
        <dgm:presLayoutVars>
          <dgm:hierBranch val="r"/>
        </dgm:presLayoutVars>
      </dgm:prSet>
      <dgm:spPr/>
    </dgm:pt>
    <dgm:pt modelId="{E89E6919-2739-6C49-B925-839637E2CA64}" type="pres">
      <dgm:prSet presAssocID="{F4139EF0-8CD4-754A-B8D0-86754FD4A6E5}" presName="rootComposite" presStyleCnt="0"/>
      <dgm:spPr/>
    </dgm:pt>
    <dgm:pt modelId="{241E1DC2-A44D-184A-A4A5-0DCD5FFBE81F}" type="pres">
      <dgm:prSet presAssocID="{F4139EF0-8CD4-754A-B8D0-86754FD4A6E5}" presName="rootText" presStyleLbl="node2" presStyleIdx="1" presStyleCnt="2">
        <dgm:presLayoutVars>
          <dgm:chPref val="3"/>
        </dgm:presLayoutVars>
      </dgm:prSet>
      <dgm:spPr/>
    </dgm:pt>
    <dgm:pt modelId="{ADBC996A-FAF8-0747-953C-0C1E55FA352D}" type="pres">
      <dgm:prSet presAssocID="{F4139EF0-8CD4-754A-B8D0-86754FD4A6E5}" presName="rootConnector" presStyleLbl="node2" presStyleIdx="1" presStyleCnt="2"/>
      <dgm:spPr/>
    </dgm:pt>
    <dgm:pt modelId="{55591A88-7F44-CA42-826C-2EF40BD220F3}" type="pres">
      <dgm:prSet presAssocID="{F4139EF0-8CD4-754A-B8D0-86754FD4A6E5}" presName="hierChild4" presStyleCnt="0"/>
      <dgm:spPr/>
    </dgm:pt>
    <dgm:pt modelId="{81A9F5CD-0BD1-4345-A173-D0322AC52794}" type="pres">
      <dgm:prSet presAssocID="{549F1954-8A27-2D43-9E1F-1558252B1687}" presName="Name50" presStyleLbl="parChTrans1D3" presStyleIdx="1" presStyleCnt="2"/>
      <dgm:spPr/>
    </dgm:pt>
    <dgm:pt modelId="{17FDBDC7-8066-434E-BA83-E11D6EBA2435}" type="pres">
      <dgm:prSet presAssocID="{E7323EF7-4920-AE45-BC66-9E7A6DD07E71}" presName="hierRoot2" presStyleCnt="0">
        <dgm:presLayoutVars>
          <dgm:hierBranch val="r"/>
        </dgm:presLayoutVars>
      </dgm:prSet>
      <dgm:spPr/>
    </dgm:pt>
    <dgm:pt modelId="{E1F6DC62-266D-9C4F-A460-C2825FDFF2FD}" type="pres">
      <dgm:prSet presAssocID="{E7323EF7-4920-AE45-BC66-9E7A6DD07E71}" presName="rootComposite" presStyleCnt="0"/>
      <dgm:spPr/>
    </dgm:pt>
    <dgm:pt modelId="{D324077B-410A-F24A-B1C1-78A63F9A97FF}" type="pres">
      <dgm:prSet presAssocID="{E7323EF7-4920-AE45-BC66-9E7A6DD07E71}" presName="rootText" presStyleLbl="node3" presStyleIdx="1" presStyleCnt="2" custScaleX="244020" custScaleY="124420">
        <dgm:presLayoutVars>
          <dgm:chPref val="3"/>
        </dgm:presLayoutVars>
      </dgm:prSet>
      <dgm:spPr/>
    </dgm:pt>
    <dgm:pt modelId="{1432216B-6F64-634F-9888-23542F64690D}" type="pres">
      <dgm:prSet presAssocID="{E7323EF7-4920-AE45-BC66-9E7A6DD07E71}" presName="rootConnector" presStyleLbl="node3" presStyleIdx="1" presStyleCnt="2"/>
      <dgm:spPr/>
    </dgm:pt>
    <dgm:pt modelId="{DD9AEDCE-2A21-0D46-BBE2-D98E1E7C254B}" type="pres">
      <dgm:prSet presAssocID="{E7323EF7-4920-AE45-BC66-9E7A6DD07E71}" presName="hierChild4" presStyleCnt="0"/>
      <dgm:spPr/>
    </dgm:pt>
    <dgm:pt modelId="{061E1F3B-7F63-3E48-8B60-9BF302A08CA5}" type="pres">
      <dgm:prSet presAssocID="{9BBE3C80-4A02-E349-8E06-DD020BAC913D}" presName="Name50" presStyleLbl="parChTrans1D4" presStyleIdx="2" presStyleCnt="4"/>
      <dgm:spPr/>
    </dgm:pt>
    <dgm:pt modelId="{F9B43C2E-7BD2-0742-9CC7-95BF8F67893B}" type="pres">
      <dgm:prSet presAssocID="{CAD92DD1-1932-6041-8507-25E057E520DA}" presName="hierRoot2" presStyleCnt="0">
        <dgm:presLayoutVars>
          <dgm:hierBranch val="r"/>
        </dgm:presLayoutVars>
      </dgm:prSet>
      <dgm:spPr/>
    </dgm:pt>
    <dgm:pt modelId="{918DA72E-FF93-8048-B686-28E5CE8A521D}" type="pres">
      <dgm:prSet presAssocID="{CAD92DD1-1932-6041-8507-25E057E520DA}" presName="rootComposite" presStyleCnt="0"/>
      <dgm:spPr/>
    </dgm:pt>
    <dgm:pt modelId="{380DAC65-BDBD-C946-9E28-A4CF18455CC2}" type="pres">
      <dgm:prSet presAssocID="{CAD92DD1-1932-6041-8507-25E057E520DA}" presName="rootText" presStyleLbl="node4" presStyleIdx="2" presStyleCnt="4" custScaleX="268197" custScaleY="155943">
        <dgm:presLayoutVars>
          <dgm:chPref val="3"/>
        </dgm:presLayoutVars>
      </dgm:prSet>
      <dgm:spPr/>
    </dgm:pt>
    <dgm:pt modelId="{0A9B2885-8BE1-F941-B7A8-D33FCCF21F2E}" type="pres">
      <dgm:prSet presAssocID="{CAD92DD1-1932-6041-8507-25E057E520DA}" presName="rootConnector" presStyleLbl="node4" presStyleIdx="2" presStyleCnt="4"/>
      <dgm:spPr/>
    </dgm:pt>
    <dgm:pt modelId="{697DAC82-5833-F541-A3A1-21B7A09CF162}" type="pres">
      <dgm:prSet presAssocID="{CAD92DD1-1932-6041-8507-25E057E520DA}" presName="hierChild4" presStyleCnt="0"/>
      <dgm:spPr/>
    </dgm:pt>
    <dgm:pt modelId="{25ED6346-FBC6-3244-BE56-F1795D8D368B}" type="pres">
      <dgm:prSet presAssocID="{53BBC458-1F4F-CC44-9A6F-930DFF3BCCC0}" presName="Name50" presStyleLbl="parChTrans1D4" presStyleIdx="3" presStyleCnt="4"/>
      <dgm:spPr/>
    </dgm:pt>
    <dgm:pt modelId="{214AAEA7-5EDE-8246-8AFB-872736D8AE4B}" type="pres">
      <dgm:prSet presAssocID="{DD6867F7-281F-B543-BD62-BAD8899F7196}" presName="hierRoot2" presStyleCnt="0">
        <dgm:presLayoutVars>
          <dgm:hierBranch val="r"/>
        </dgm:presLayoutVars>
      </dgm:prSet>
      <dgm:spPr/>
    </dgm:pt>
    <dgm:pt modelId="{E72B633E-C4C0-A04F-877B-E092B9E94358}" type="pres">
      <dgm:prSet presAssocID="{DD6867F7-281F-B543-BD62-BAD8899F7196}" presName="rootComposite" presStyleCnt="0"/>
      <dgm:spPr/>
    </dgm:pt>
    <dgm:pt modelId="{E482792A-0AAB-7743-82DE-3B1BD78C8CC3}" type="pres">
      <dgm:prSet presAssocID="{DD6867F7-281F-B543-BD62-BAD8899F7196}" presName="rootText" presStyleLbl="node4" presStyleIdx="3" presStyleCnt="4" custScaleX="264779" custScaleY="80987" custLinFactNeighborY="9626">
        <dgm:presLayoutVars>
          <dgm:chPref val="3"/>
        </dgm:presLayoutVars>
      </dgm:prSet>
      <dgm:spPr/>
    </dgm:pt>
    <dgm:pt modelId="{7A7D4B4C-4F36-664D-B83C-F3C6431A6B7E}" type="pres">
      <dgm:prSet presAssocID="{DD6867F7-281F-B543-BD62-BAD8899F7196}" presName="rootConnector" presStyleLbl="node4" presStyleIdx="3" presStyleCnt="4"/>
      <dgm:spPr/>
    </dgm:pt>
    <dgm:pt modelId="{A99C06EC-07E2-334E-9EE0-C973C3E3722D}" type="pres">
      <dgm:prSet presAssocID="{DD6867F7-281F-B543-BD62-BAD8899F7196}" presName="hierChild4" presStyleCnt="0"/>
      <dgm:spPr/>
    </dgm:pt>
    <dgm:pt modelId="{FDC226E6-097A-F644-9F82-67D1F84ED5F6}" type="pres">
      <dgm:prSet presAssocID="{DD6867F7-281F-B543-BD62-BAD8899F7196}" presName="hierChild5" presStyleCnt="0"/>
      <dgm:spPr/>
    </dgm:pt>
    <dgm:pt modelId="{9DF041E9-1892-8649-85B7-2B56BD06EA3B}" type="pres">
      <dgm:prSet presAssocID="{CAD92DD1-1932-6041-8507-25E057E520DA}" presName="hierChild5" presStyleCnt="0"/>
      <dgm:spPr/>
    </dgm:pt>
    <dgm:pt modelId="{BE7E1AE8-A0FD-164B-B160-77EDEABD297E}" type="pres">
      <dgm:prSet presAssocID="{E7323EF7-4920-AE45-BC66-9E7A6DD07E71}" presName="hierChild5" presStyleCnt="0"/>
      <dgm:spPr/>
    </dgm:pt>
    <dgm:pt modelId="{7C8CB115-C880-C744-A028-2FCE62E27E86}" type="pres">
      <dgm:prSet presAssocID="{F4139EF0-8CD4-754A-B8D0-86754FD4A6E5}" presName="hierChild5" presStyleCnt="0"/>
      <dgm:spPr/>
    </dgm:pt>
    <dgm:pt modelId="{EF02CB13-5608-534C-9CCC-4319F215DF0B}" type="pres">
      <dgm:prSet presAssocID="{AAB66C34-DE9C-AF4E-BF92-3A90ECCBCA09}" presName="hierChild3" presStyleCnt="0"/>
      <dgm:spPr/>
    </dgm:pt>
  </dgm:ptLst>
  <dgm:cxnLst>
    <dgm:cxn modelId="{EF493D02-04D6-B143-94BD-77B962AD8C7E}" type="presOf" srcId="{06E2C1C3-83F6-4342-9723-01DD248E1E2A}" destId="{62CAD71F-D4A3-D54F-8433-D6959D6A5FDB}" srcOrd="0" destOrd="0" presId="urn:microsoft.com/office/officeart/2005/8/layout/orgChart1"/>
    <dgm:cxn modelId="{B2E3DE05-E864-414E-989C-8FDBABACA130}" type="presOf" srcId="{E7323EF7-4920-AE45-BC66-9E7A6DD07E71}" destId="{D324077B-410A-F24A-B1C1-78A63F9A97FF}" srcOrd="0" destOrd="0" presId="urn:microsoft.com/office/officeart/2005/8/layout/orgChart1"/>
    <dgm:cxn modelId="{03CFF006-010C-EC47-ACA6-471F298F7C86}" srcId="{F4139EF0-8CD4-754A-B8D0-86754FD4A6E5}" destId="{E7323EF7-4920-AE45-BC66-9E7A6DD07E71}" srcOrd="0" destOrd="0" parTransId="{549F1954-8A27-2D43-9E1F-1558252B1687}" sibTransId="{F2F69783-AA79-4E42-AA85-E6B1E0D1E6E9}"/>
    <dgm:cxn modelId="{7E3D450A-78F4-9248-B9DD-4769B42B0915}" type="presOf" srcId="{299F4212-3832-8447-9B1A-0602E8FB0F10}" destId="{F381DA80-A16F-0440-90B6-6B176BA7C3A1}" srcOrd="0" destOrd="0" presId="urn:microsoft.com/office/officeart/2005/8/layout/orgChart1"/>
    <dgm:cxn modelId="{A789F50B-A2B3-1244-9DDD-64404ECB65DA}" srcId="{CAD92DD1-1932-6041-8507-25E057E520DA}" destId="{DD6867F7-281F-B543-BD62-BAD8899F7196}" srcOrd="0" destOrd="0" parTransId="{53BBC458-1F4F-CC44-9A6F-930DFF3BCCC0}" sibTransId="{2B78748F-D5D8-DB4A-93AD-77D7EA0077CB}"/>
    <dgm:cxn modelId="{6E67B713-9FDE-CF45-A9CA-3E168537CB7A}" srcId="{0D4349BB-186D-4E45-818F-C9815DAA3DD0}" destId="{1C17234C-90F0-EB46-B254-FDB774B78556}" srcOrd="0" destOrd="0" parTransId="{99F17497-45EB-3842-92AB-3CF4E9BA4882}" sibTransId="{2D345BE9-E856-3349-88F1-B3ED6D2B5DE0}"/>
    <dgm:cxn modelId="{2FD45B1D-2B92-5647-B67A-E8C70EAA4CEC}" type="presOf" srcId="{1C17234C-90F0-EB46-B254-FDB774B78556}" destId="{D66D43A4-7841-9A4F-BAFB-1E0B8D729CB2}" srcOrd="0" destOrd="0" presId="urn:microsoft.com/office/officeart/2005/8/layout/orgChart1"/>
    <dgm:cxn modelId="{FDA2B422-B11E-A648-A56B-61A34740F65E}" type="presOf" srcId="{99F17497-45EB-3842-92AB-3CF4E9BA4882}" destId="{AB06BB30-B128-AC49-9002-2B90AC8C01EA}" srcOrd="0" destOrd="0" presId="urn:microsoft.com/office/officeart/2005/8/layout/orgChart1"/>
    <dgm:cxn modelId="{866E8B35-E91F-BB44-A78E-598231DD3D49}" srcId="{E7323EF7-4920-AE45-BC66-9E7A6DD07E71}" destId="{CAD92DD1-1932-6041-8507-25E057E520DA}" srcOrd="0" destOrd="0" parTransId="{9BBE3C80-4A02-E349-8E06-DD020BAC913D}" sibTransId="{EBE9E412-C173-284E-A997-368354388CB2}"/>
    <dgm:cxn modelId="{39E91D38-810D-2B4B-A13F-572FFD233688}" type="presOf" srcId="{A2866B8D-0680-7D49-85D6-C870C46AD928}" destId="{32424EF8-41E3-6A46-89D6-2C3EFE0DA8FF}" srcOrd="0" destOrd="0" presId="urn:microsoft.com/office/officeart/2005/8/layout/orgChart1"/>
    <dgm:cxn modelId="{94F1BB41-53CD-9A49-9895-4264366397FE}" type="presOf" srcId="{0D4349BB-186D-4E45-818F-C9815DAA3DD0}" destId="{E2992C81-BB9F-CD41-94E4-8620E4664F17}" srcOrd="0" destOrd="0" presId="urn:microsoft.com/office/officeart/2005/8/layout/orgChart1"/>
    <dgm:cxn modelId="{F998B743-9C4F-6D49-8441-991DAAF10966}" type="presOf" srcId="{9AFA1B57-86EA-7A4F-9908-92F37A3A43D2}" destId="{1EBEDE00-425B-184C-877F-68798F264566}" srcOrd="0" destOrd="0" presId="urn:microsoft.com/office/officeart/2005/8/layout/orgChart1"/>
    <dgm:cxn modelId="{A2323E44-6FA6-134D-B522-C2F72540C9D4}" type="presOf" srcId="{0D4349BB-186D-4E45-818F-C9815DAA3DD0}" destId="{85A67F50-E5DB-0742-910E-9B7B3294759E}" srcOrd="1" destOrd="0" presId="urn:microsoft.com/office/officeart/2005/8/layout/orgChart1"/>
    <dgm:cxn modelId="{57B14152-1FE0-BB49-9044-37D28E952C29}" type="presOf" srcId="{CAD92DD1-1932-6041-8507-25E057E520DA}" destId="{380DAC65-BDBD-C946-9E28-A4CF18455CC2}" srcOrd="0" destOrd="0" presId="urn:microsoft.com/office/officeart/2005/8/layout/orgChart1"/>
    <dgm:cxn modelId="{F7566360-6B00-9643-A6ED-F5B55A891534}" type="presOf" srcId="{F4139EF0-8CD4-754A-B8D0-86754FD4A6E5}" destId="{ADBC996A-FAF8-0747-953C-0C1E55FA352D}" srcOrd="1" destOrd="0" presId="urn:microsoft.com/office/officeart/2005/8/layout/orgChart1"/>
    <dgm:cxn modelId="{94B81362-83E4-7E42-BCB0-373D482E9D4E}" type="presOf" srcId="{23D957AA-AD93-A347-9981-2B93FD3F24D1}" destId="{680F0F72-7542-344A-A7BE-F7C5210DD66C}" srcOrd="0" destOrd="0" presId="urn:microsoft.com/office/officeart/2005/8/layout/orgChart1"/>
    <dgm:cxn modelId="{86DC316A-0BAF-D34B-B8B2-61E656DC6548}" type="presOf" srcId="{9BBE3C80-4A02-E349-8E06-DD020BAC913D}" destId="{061E1F3B-7F63-3E48-8B60-9BF302A08CA5}" srcOrd="0" destOrd="0" presId="urn:microsoft.com/office/officeart/2005/8/layout/orgChart1"/>
    <dgm:cxn modelId="{CD948386-CCA1-FB43-9CB7-3BD974C43DA5}" srcId="{23D957AA-AD93-A347-9981-2B93FD3F24D1}" destId="{AAB66C34-DE9C-AF4E-BF92-3A90ECCBCA09}" srcOrd="0" destOrd="0" parTransId="{27218600-D1B7-2549-B960-2C804D544EE4}" sibTransId="{6D580D09-E4D8-AF42-8CDA-3A92ADA0ABFC}"/>
    <dgm:cxn modelId="{44BA268B-4E0E-7142-A085-8B858D3D1F36}" type="presOf" srcId="{AAB66C34-DE9C-AF4E-BF92-3A90ECCBCA09}" destId="{D809965D-A1E8-4E42-A55F-82DC4F4F55D2}" srcOrd="1" destOrd="0" presId="urn:microsoft.com/office/officeart/2005/8/layout/orgChart1"/>
    <dgm:cxn modelId="{7C2DE094-A1F6-014F-993F-421024F2335A}" srcId="{AAB66C34-DE9C-AF4E-BF92-3A90ECCBCA09}" destId="{F4139EF0-8CD4-754A-B8D0-86754FD4A6E5}" srcOrd="1" destOrd="0" parTransId="{9AFA1B57-86EA-7A4F-9908-92F37A3A43D2}" sibTransId="{3F12C54C-3E5E-714B-81D8-D2A1FB7F8FB0}"/>
    <dgm:cxn modelId="{E04EEA94-9F11-504E-88B0-2911AC68A8F0}" type="presOf" srcId="{DD6867F7-281F-B543-BD62-BAD8899F7196}" destId="{E482792A-0AAB-7743-82DE-3B1BD78C8CC3}" srcOrd="0" destOrd="0" presId="urn:microsoft.com/office/officeart/2005/8/layout/orgChart1"/>
    <dgm:cxn modelId="{2D2AD596-3592-0646-81D7-195ACDC32B5F}" srcId="{FD97C36C-A89C-8D4F-BE03-1FE66021941C}" destId="{0D4349BB-186D-4E45-818F-C9815DAA3DD0}" srcOrd="0" destOrd="0" parTransId="{299F4212-3832-8447-9B1A-0602E8FB0F10}" sibTransId="{5217C577-85C2-F144-983B-806148E68EF5}"/>
    <dgm:cxn modelId="{392F68B2-A56C-A749-B42B-0218D0C3B9F2}" type="presOf" srcId="{AAB66C34-DE9C-AF4E-BF92-3A90ECCBCA09}" destId="{F7350614-CE6C-C140-B4CE-BDFDCF7812FE}" srcOrd="0" destOrd="0" presId="urn:microsoft.com/office/officeart/2005/8/layout/orgChart1"/>
    <dgm:cxn modelId="{326A8FB3-9C4A-F847-9352-69EE5FB6C639}" type="presOf" srcId="{CAD92DD1-1932-6041-8507-25E057E520DA}" destId="{0A9B2885-8BE1-F941-B7A8-D33FCCF21F2E}" srcOrd="1" destOrd="0" presId="urn:microsoft.com/office/officeart/2005/8/layout/orgChart1"/>
    <dgm:cxn modelId="{E2E5CBBA-951D-464A-94D2-9C873B9F4612}" srcId="{1C17234C-90F0-EB46-B254-FDB774B78556}" destId="{06E2C1C3-83F6-4342-9723-01DD248E1E2A}" srcOrd="0" destOrd="0" parTransId="{C682C4D7-1130-BE47-9CB3-DCB81682F6E0}" sibTransId="{34128ADC-C9AB-A44C-9B45-F128EBF257BF}"/>
    <dgm:cxn modelId="{82F857BD-CC11-0C40-8E0D-9E4DDAA5B307}" type="presOf" srcId="{06E2C1C3-83F6-4342-9723-01DD248E1E2A}" destId="{BCBB4C05-2AE9-2B45-B4B2-62291982BF38}" srcOrd="1" destOrd="0" presId="urn:microsoft.com/office/officeart/2005/8/layout/orgChart1"/>
    <dgm:cxn modelId="{2B289FC6-2B49-E443-B8D2-346E5E292AA8}" type="presOf" srcId="{E7323EF7-4920-AE45-BC66-9E7A6DD07E71}" destId="{1432216B-6F64-634F-9888-23542F64690D}" srcOrd="1" destOrd="0" presId="urn:microsoft.com/office/officeart/2005/8/layout/orgChart1"/>
    <dgm:cxn modelId="{E009E0C7-D646-EF43-98FB-CDE2229A3E38}" type="presOf" srcId="{549F1954-8A27-2D43-9E1F-1558252B1687}" destId="{81A9F5CD-0BD1-4345-A173-D0322AC52794}" srcOrd="0" destOrd="0" presId="urn:microsoft.com/office/officeart/2005/8/layout/orgChart1"/>
    <dgm:cxn modelId="{2CE17ECD-7CB7-2E4A-BF27-DD275D500A0C}" type="presOf" srcId="{FD97C36C-A89C-8D4F-BE03-1FE66021941C}" destId="{8403C487-1143-3F4C-A935-6DA1FFD685E1}" srcOrd="0" destOrd="0" presId="urn:microsoft.com/office/officeart/2005/8/layout/orgChart1"/>
    <dgm:cxn modelId="{9C97F9CD-B7DF-E840-947B-E9C39959E2D5}" type="presOf" srcId="{1C17234C-90F0-EB46-B254-FDB774B78556}" destId="{C9B0299F-9446-A643-9F27-021CB0B4FEDD}" srcOrd="1" destOrd="0" presId="urn:microsoft.com/office/officeart/2005/8/layout/orgChart1"/>
    <dgm:cxn modelId="{2E10B2CF-8475-2641-A6C2-F4AF2153B011}" type="presOf" srcId="{FD97C36C-A89C-8D4F-BE03-1FE66021941C}" destId="{DB53A4AD-5EB4-494C-992C-DEE0AABFB62F}" srcOrd="1" destOrd="0" presId="urn:microsoft.com/office/officeart/2005/8/layout/orgChart1"/>
    <dgm:cxn modelId="{8497DDCF-5327-A34A-ABA4-14147B8461B8}" type="presOf" srcId="{F4139EF0-8CD4-754A-B8D0-86754FD4A6E5}" destId="{241E1DC2-A44D-184A-A4A5-0DCD5FFBE81F}" srcOrd="0" destOrd="0" presId="urn:microsoft.com/office/officeart/2005/8/layout/orgChart1"/>
    <dgm:cxn modelId="{A9169FD5-5C73-1F49-B444-3E97C328CE19}" srcId="{AAB66C34-DE9C-AF4E-BF92-3A90ECCBCA09}" destId="{FD97C36C-A89C-8D4F-BE03-1FE66021941C}" srcOrd="0" destOrd="0" parTransId="{A2866B8D-0680-7D49-85D6-C870C46AD928}" sibTransId="{6B4C585E-6445-B341-BC46-9255F3F06962}"/>
    <dgm:cxn modelId="{C14392F0-97BE-524E-8948-047A73FD517E}" type="presOf" srcId="{53BBC458-1F4F-CC44-9A6F-930DFF3BCCC0}" destId="{25ED6346-FBC6-3244-BE56-F1795D8D368B}" srcOrd="0" destOrd="0" presId="urn:microsoft.com/office/officeart/2005/8/layout/orgChart1"/>
    <dgm:cxn modelId="{C478CEF9-3AAA-874E-980D-98A1FF2E1ED9}" type="presOf" srcId="{C682C4D7-1130-BE47-9CB3-DCB81682F6E0}" destId="{24F2B6B8-05C9-C44F-9EFE-E26C9A229B2C}" srcOrd="0" destOrd="0" presId="urn:microsoft.com/office/officeart/2005/8/layout/orgChart1"/>
    <dgm:cxn modelId="{31FFE3FB-9F05-5C4E-A499-32EB92E7BC02}" type="presOf" srcId="{DD6867F7-281F-B543-BD62-BAD8899F7196}" destId="{7A7D4B4C-4F36-664D-B83C-F3C6431A6B7E}" srcOrd="1" destOrd="0" presId="urn:microsoft.com/office/officeart/2005/8/layout/orgChart1"/>
    <dgm:cxn modelId="{2EE67A2E-0788-A44E-85A0-6CC30F39472B}" type="presParOf" srcId="{680F0F72-7542-344A-A7BE-F7C5210DD66C}" destId="{35F29648-A921-A946-AD6A-3BB35E14AFC4}" srcOrd="0" destOrd="0" presId="urn:microsoft.com/office/officeart/2005/8/layout/orgChart1"/>
    <dgm:cxn modelId="{04E25BCA-F701-BB4B-965C-A1638294A115}" type="presParOf" srcId="{35F29648-A921-A946-AD6A-3BB35E14AFC4}" destId="{4307E519-F644-B847-9E5C-AF4D341EE8CD}" srcOrd="0" destOrd="0" presId="urn:microsoft.com/office/officeart/2005/8/layout/orgChart1"/>
    <dgm:cxn modelId="{479DE621-0FFA-FB4B-A843-9BF5B72CC3BE}" type="presParOf" srcId="{4307E519-F644-B847-9E5C-AF4D341EE8CD}" destId="{F7350614-CE6C-C140-B4CE-BDFDCF7812FE}" srcOrd="0" destOrd="0" presId="urn:microsoft.com/office/officeart/2005/8/layout/orgChart1"/>
    <dgm:cxn modelId="{DF0D915C-25F6-2E4C-A722-36112ED4ECA2}" type="presParOf" srcId="{4307E519-F644-B847-9E5C-AF4D341EE8CD}" destId="{D809965D-A1E8-4E42-A55F-82DC4F4F55D2}" srcOrd="1" destOrd="0" presId="urn:microsoft.com/office/officeart/2005/8/layout/orgChart1"/>
    <dgm:cxn modelId="{4A720020-5AE0-8F4C-AF73-86584D767741}" type="presParOf" srcId="{35F29648-A921-A946-AD6A-3BB35E14AFC4}" destId="{785AD4C2-E085-3642-8749-E42EEB23B438}" srcOrd="1" destOrd="0" presId="urn:microsoft.com/office/officeart/2005/8/layout/orgChart1"/>
    <dgm:cxn modelId="{978C95B8-9AFF-2845-B9CE-9F63A4E9FA73}" type="presParOf" srcId="{785AD4C2-E085-3642-8749-E42EEB23B438}" destId="{32424EF8-41E3-6A46-89D6-2C3EFE0DA8FF}" srcOrd="0" destOrd="0" presId="urn:microsoft.com/office/officeart/2005/8/layout/orgChart1"/>
    <dgm:cxn modelId="{BB68AA8A-F8C3-9C45-ADCF-4C64501D0E98}" type="presParOf" srcId="{785AD4C2-E085-3642-8749-E42EEB23B438}" destId="{C3E5B600-D7C1-2543-9FE8-0D661D950B61}" srcOrd="1" destOrd="0" presId="urn:microsoft.com/office/officeart/2005/8/layout/orgChart1"/>
    <dgm:cxn modelId="{119ECE26-2198-404E-91F3-8B5FAFDB05D4}" type="presParOf" srcId="{C3E5B600-D7C1-2543-9FE8-0D661D950B61}" destId="{A24A1501-0E8B-234D-8234-A89EF7E059A9}" srcOrd="0" destOrd="0" presId="urn:microsoft.com/office/officeart/2005/8/layout/orgChart1"/>
    <dgm:cxn modelId="{CFF707B3-2970-6241-B7B4-FF5461AFB6B9}" type="presParOf" srcId="{A24A1501-0E8B-234D-8234-A89EF7E059A9}" destId="{8403C487-1143-3F4C-A935-6DA1FFD685E1}" srcOrd="0" destOrd="0" presId="urn:microsoft.com/office/officeart/2005/8/layout/orgChart1"/>
    <dgm:cxn modelId="{D1568596-5CB3-424C-822E-6A5D2F1ED002}" type="presParOf" srcId="{A24A1501-0E8B-234D-8234-A89EF7E059A9}" destId="{DB53A4AD-5EB4-494C-992C-DEE0AABFB62F}" srcOrd="1" destOrd="0" presId="urn:microsoft.com/office/officeart/2005/8/layout/orgChart1"/>
    <dgm:cxn modelId="{14D2A425-6183-CF40-8CA2-028895CDC0AF}" type="presParOf" srcId="{C3E5B600-D7C1-2543-9FE8-0D661D950B61}" destId="{BDF54033-4AD7-B340-BC7E-FDB8160431A5}" srcOrd="1" destOrd="0" presId="urn:microsoft.com/office/officeart/2005/8/layout/orgChart1"/>
    <dgm:cxn modelId="{03B3139E-9F3D-C14C-9CCB-9EB2C30735E0}" type="presParOf" srcId="{BDF54033-4AD7-B340-BC7E-FDB8160431A5}" destId="{F381DA80-A16F-0440-90B6-6B176BA7C3A1}" srcOrd="0" destOrd="0" presId="urn:microsoft.com/office/officeart/2005/8/layout/orgChart1"/>
    <dgm:cxn modelId="{0945415A-7A04-C846-8D96-0FF21166E92F}" type="presParOf" srcId="{BDF54033-4AD7-B340-BC7E-FDB8160431A5}" destId="{AE7E5B19-0E0C-CB4E-BF06-6662333B33CF}" srcOrd="1" destOrd="0" presId="urn:microsoft.com/office/officeart/2005/8/layout/orgChart1"/>
    <dgm:cxn modelId="{F0F1A9FC-8297-014A-839B-48ABAB7C957F}" type="presParOf" srcId="{AE7E5B19-0E0C-CB4E-BF06-6662333B33CF}" destId="{2A1327D9-1DE6-E241-814A-B21842BB5B22}" srcOrd="0" destOrd="0" presId="urn:microsoft.com/office/officeart/2005/8/layout/orgChart1"/>
    <dgm:cxn modelId="{0529B0D3-163B-624D-80B8-D501414E9043}" type="presParOf" srcId="{2A1327D9-1DE6-E241-814A-B21842BB5B22}" destId="{E2992C81-BB9F-CD41-94E4-8620E4664F17}" srcOrd="0" destOrd="0" presId="urn:microsoft.com/office/officeart/2005/8/layout/orgChart1"/>
    <dgm:cxn modelId="{0B96A061-BE20-274A-83AD-A527744FDC47}" type="presParOf" srcId="{2A1327D9-1DE6-E241-814A-B21842BB5B22}" destId="{85A67F50-E5DB-0742-910E-9B7B3294759E}" srcOrd="1" destOrd="0" presId="urn:microsoft.com/office/officeart/2005/8/layout/orgChart1"/>
    <dgm:cxn modelId="{72A3B913-3DE5-8044-9A6F-103C5416222E}" type="presParOf" srcId="{AE7E5B19-0E0C-CB4E-BF06-6662333B33CF}" destId="{2BF4BC96-F6E2-8643-8C2D-66529E4A8BB7}" srcOrd="1" destOrd="0" presId="urn:microsoft.com/office/officeart/2005/8/layout/orgChart1"/>
    <dgm:cxn modelId="{4059B0A0-641C-1D48-8F77-9B61215D9342}" type="presParOf" srcId="{2BF4BC96-F6E2-8643-8C2D-66529E4A8BB7}" destId="{AB06BB30-B128-AC49-9002-2B90AC8C01EA}" srcOrd="0" destOrd="0" presId="urn:microsoft.com/office/officeart/2005/8/layout/orgChart1"/>
    <dgm:cxn modelId="{A529B49D-DA2D-D747-A487-A8A2B259DBBA}" type="presParOf" srcId="{2BF4BC96-F6E2-8643-8C2D-66529E4A8BB7}" destId="{2C68A8FE-2AD4-8641-B7BB-2F4A27FB6EF4}" srcOrd="1" destOrd="0" presId="urn:microsoft.com/office/officeart/2005/8/layout/orgChart1"/>
    <dgm:cxn modelId="{334F9A47-00B5-A54E-8E57-5BEC561322E7}" type="presParOf" srcId="{2C68A8FE-2AD4-8641-B7BB-2F4A27FB6EF4}" destId="{FCC9DA3E-73F9-FA49-963F-185B385FF6BF}" srcOrd="0" destOrd="0" presId="urn:microsoft.com/office/officeart/2005/8/layout/orgChart1"/>
    <dgm:cxn modelId="{0E9CE1BC-DBA3-D542-9F8B-A71523CCCD78}" type="presParOf" srcId="{FCC9DA3E-73F9-FA49-963F-185B385FF6BF}" destId="{D66D43A4-7841-9A4F-BAFB-1E0B8D729CB2}" srcOrd="0" destOrd="0" presId="urn:microsoft.com/office/officeart/2005/8/layout/orgChart1"/>
    <dgm:cxn modelId="{071D88B5-337A-9249-BD99-64C61C8AB777}" type="presParOf" srcId="{FCC9DA3E-73F9-FA49-963F-185B385FF6BF}" destId="{C9B0299F-9446-A643-9F27-021CB0B4FEDD}" srcOrd="1" destOrd="0" presId="urn:microsoft.com/office/officeart/2005/8/layout/orgChart1"/>
    <dgm:cxn modelId="{3865A933-1D84-7A46-9AC5-B04438F303E7}" type="presParOf" srcId="{2C68A8FE-2AD4-8641-B7BB-2F4A27FB6EF4}" destId="{72533DD4-80B4-AE4D-A585-B6612EA70AC1}" srcOrd="1" destOrd="0" presId="urn:microsoft.com/office/officeart/2005/8/layout/orgChart1"/>
    <dgm:cxn modelId="{C589ED1D-EA13-1843-915A-69FD2BB7C902}" type="presParOf" srcId="{72533DD4-80B4-AE4D-A585-B6612EA70AC1}" destId="{24F2B6B8-05C9-C44F-9EFE-E26C9A229B2C}" srcOrd="0" destOrd="0" presId="urn:microsoft.com/office/officeart/2005/8/layout/orgChart1"/>
    <dgm:cxn modelId="{AFDAA470-8B46-BB47-83BA-4ACF64678F90}" type="presParOf" srcId="{72533DD4-80B4-AE4D-A585-B6612EA70AC1}" destId="{8502E1E7-992F-DF45-8757-0F24D93D055C}" srcOrd="1" destOrd="0" presId="urn:microsoft.com/office/officeart/2005/8/layout/orgChart1"/>
    <dgm:cxn modelId="{B0C52F2F-5FA7-EA4A-AB80-73A09ECF76F7}" type="presParOf" srcId="{8502E1E7-992F-DF45-8757-0F24D93D055C}" destId="{40C4E5BF-13F5-B245-9E91-C9F5CC1657DA}" srcOrd="0" destOrd="0" presId="urn:microsoft.com/office/officeart/2005/8/layout/orgChart1"/>
    <dgm:cxn modelId="{FCFF2ED8-4407-614C-BE32-B1BA0474020B}" type="presParOf" srcId="{40C4E5BF-13F5-B245-9E91-C9F5CC1657DA}" destId="{62CAD71F-D4A3-D54F-8433-D6959D6A5FDB}" srcOrd="0" destOrd="0" presId="urn:microsoft.com/office/officeart/2005/8/layout/orgChart1"/>
    <dgm:cxn modelId="{5ECEF2AA-DF16-3346-A81B-8EBB57B7AFCE}" type="presParOf" srcId="{40C4E5BF-13F5-B245-9E91-C9F5CC1657DA}" destId="{BCBB4C05-2AE9-2B45-B4B2-62291982BF38}" srcOrd="1" destOrd="0" presId="urn:microsoft.com/office/officeart/2005/8/layout/orgChart1"/>
    <dgm:cxn modelId="{D6E85FB5-0110-3440-A3C7-5CEE8C4639B6}" type="presParOf" srcId="{8502E1E7-992F-DF45-8757-0F24D93D055C}" destId="{3BE79C67-6FB6-2949-9E2D-0936BBE4C0DA}" srcOrd="1" destOrd="0" presId="urn:microsoft.com/office/officeart/2005/8/layout/orgChart1"/>
    <dgm:cxn modelId="{BCD5391C-4497-AE45-847E-D27083F6DECE}" type="presParOf" srcId="{8502E1E7-992F-DF45-8757-0F24D93D055C}" destId="{4AF05737-2DF5-3E43-9498-EDF9037F106D}" srcOrd="2" destOrd="0" presId="urn:microsoft.com/office/officeart/2005/8/layout/orgChart1"/>
    <dgm:cxn modelId="{B33AF246-0E1F-AA42-8C86-BF7F3B07A47F}" type="presParOf" srcId="{2C68A8FE-2AD4-8641-B7BB-2F4A27FB6EF4}" destId="{BD68AE2C-92F5-B643-81A2-CB9D8E3A3C5F}" srcOrd="2" destOrd="0" presId="urn:microsoft.com/office/officeart/2005/8/layout/orgChart1"/>
    <dgm:cxn modelId="{33DA48BE-3304-364A-89CC-EC258AB59E38}" type="presParOf" srcId="{AE7E5B19-0E0C-CB4E-BF06-6662333B33CF}" destId="{C5BE5720-A796-204B-BEBA-B23145ABC77D}" srcOrd="2" destOrd="0" presId="urn:microsoft.com/office/officeart/2005/8/layout/orgChart1"/>
    <dgm:cxn modelId="{28A70DFB-A231-184A-BA5F-C2DD9FCC0F1F}" type="presParOf" srcId="{C3E5B600-D7C1-2543-9FE8-0D661D950B61}" destId="{A67F36A2-36D8-A34D-8E3A-1C650B51064C}" srcOrd="2" destOrd="0" presId="urn:microsoft.com/office/officeart/2005/8/layout/orgChart1"/>
    <dgm:cxn modelId="{E38693A9-BFCE-0F45-9240-B108B79222E4}" type="presParOf" srcId="{785AD4C2-E085-3642-8749-E42EEB23B438}" destId="{1EBEDE00-425B-184C-877F-68798F264566}" srcOrd="2" destOrd="0" presId="urn:microsoft.com/office/officeart/2005/8/layout/orgChart1"/>
    <dgm:cxn modelId="{10ABB729-D458-7B4A-8F05-BF80F643B1A8}" type="presParOf" srcId="{785AD4C2-E085-3642-8749-E42EEB23B438}" destId="{D5F79E23-D991-F645-9E00-A10EB8F0223A}" srcOrd="3" destOrd="0" presId="urn:microsoft.com/office/officeart/2005/8/layout/orgChart1"/>
    <dgm:cxn modelId="{273822F5-0416-B349-BE58-D6D997053A67}" type="presParOf" srcId="{D5F79E23-D991-F645-9E00-A10EB8F0223A}" destId="{E89E6919-2739-6C49-B925-839637E2CA64}" srcOrd="0" destOrd="0" presId="urn:microsoft.com/office/officeart/2005/8/layout/orgChart1"/>
    <dgm:cxn modelId="{E2050068-13C6-4042-9BCF-E1A47B37F817}" type="presParOf" srcId="{E89E6919-2739-6C49-B925-839637E2CA64}" destId="{241E1DC2-A44D-184A-A4A5-0DCD5FFBE81F}" srcOrd="0" destOrd="0" presId="urn:microsoft.com/office/officeart/2005/8/layout/orgChart1"/>
    <dgm:cxn modelId="{D3427C45-5D04-3C45-8F3A-CC0413FC40AD}" type="presParOf" srcId="{E89E6919-2739-6C49-B925-839637E2CA64}" destId="{ADBC996A-FAF8-0747-953C-0C1E55FA352D}" srcOrd="1" destOrd="0" presId="urn:microsoft.com/office/officeart/2005/8/layout/orgChart1"/>
    <dgm:cxn modelId="{7C8D605C-0FC1-A846-8647-69B9BD909784}" type="presParOf" srcId="{D5F79E23-D991-F645-9E00-A10EB8F0223A}" destId="{55591A88-7F44-CA42-826C-2EF40BD220F3}" srcOrd="1" destOrd="0" presId="urn:microsoft.com/office/officeart/2005/8/layout/orgChart1"/>
    <dgm:cxn modelId="{584E582C-B07A-624D-9D80-31DC6477696B}" type="presParOf" srcId="{55591A88-7F44-CA42-826C-2EF40BD220F3}" destId="{81A9F5CD-0BD1-4345-A173-D0322AC52794}" srcOrd="0" destOrd="0" presId="urn:microsoft.com/office/officeart/2005/8/layout/orgChart1"/>
    <dgm:cxn modelId="{65EBE87F-71C6-BC40-86A5-6598456DC84C}" type="presParOf" srcId="{55591A88-7F44-CA42-826C-2EF40BD220F3}" destId="{17FDBDC7-8066-434E-BA83-E11D6EBA2435}" srcOrd="1" destOrd="0" presId="urn:microsoft.com/office/officeart/2005/8/layout/orgChart1"/>
    <dgm:cxn modelId="{E91F00E6-5282-5949-912C-7547588E2D47}" type="presParOf" srcId="{17FDBDC7-8066-434E-BA83-E11D6EBA2435}" destId="{E1F6DC62-266D-9C4F-A460-C2825FDFF2FD}" srcOrd="0" destOrd="0" presId="urn:microsoft.com/office/officeart/2005/8/layout/orgChart1"/>
    <dgm:cxn modelId="{EFDE1D48-3C5C-D84B-8329-20B15A59F7D1}" type="presParOf" srcId="{E1F6DC62-266D-9C4F-A460-C2825FDFF2FD}" destId="{D324077B-410A-F24A-B1C1-78A63F9A97FF}" srcOrd="0" destOrd="0" presId="urn:microsoft.com/office/officeart/2005/8/layout/orgChart1"/>
    <dgm:cxn modelId="{FCB653AF-C195-D848-9B3F-DE6291D1BB64}" type="presParOf" srcId="{E1F6DC62-266D-9C4F-A460-C2825FDFF2FD}" destId="{1432216B-6F64-634F-9888-23542F64690D}" srcOrd="1" destOrd="0" presId="urn:microsoft.com/office/officeart/2005/8/layout/orgChart1"/>
    <dgm:cxn modelId="{A2981ED2-A134-6A42-8E84-F2B30BDEE62F}" type="presParOf" srcId="{17FDBDC7-8066-434E-BA83-E11D6EBA2435}" destId="{DD9AEDCE-2A21-0D46-BBE2-D98E1E7C254B}" srcOrd="1" destOrd="0" presId="urn:microsoft.com/office/officeart/2005/8/layout/orgChart1"/>
    <dgm:cxn modelId="{8A6C8212-5B23-4046-978A-7E1C15D9E3B5}" type="presParOf" srcId="{DD9AEDCE-2A21-0D46-BBE2-D98E1E7C254B}" destId="{061E1F3B-7F63-3E48-8B60-9BF302A08CA5}" srcOrd="0" destOrd="0" presId="urn:microsoft.com/office/officeart/2005/8/layout/orgChart1"/>
    <dgm:cxn modelId="{F85CB1E7-659F-C849-BCF7-CABBF1063B65}" type="presParOf" srcId="{DD9AEDCE-2A21-0D46-BBE2-D98E1E7C254B}" destId="{F9B43C2E-7BD2-0742-9CC7-95BF8F67893B}" srcOrd="1" destOrd="0" presId="urn:microsoft.com/office/officeart/2005/8/layout/orgChart1"/>
    <dgm:cxn modelId="{CAB455D9-631A-614C-B107-87A012C325F1}" type="presParOf" srcId="{F9B43C2E-7BD2-0742-9CC7-95BF8F67893B}" destId="{918DA72E-FF93-8048-B686-28E5CE8A521D}" srcOrd="0" destOrd="0" presId="urn:microsoft.com/office/officeart/2005/8/layout/orgChart1"/>
    <dgm:cxn modelId="{D47D0CA3-DA9F-9746-B72E-5EDCDE72CE49}" type="presParOf" srcId="{918DA72E-FF93-8048-B686-28E5CE8A521D}" destId="{380DAC65-BDBD-C946-9E28-A4CF18455CC2}" srcOrd="0" destOrd="0" presId="urn:microsoft.com/office/officeart/2005/8/layout/orgChart1"/>
    <dgm:cxn modelId="{C47F0278-64BD-CA4F-8F36-1D4F490FBF48}" type="presParOf" srcId="{918DA72E-FF93-8048-B686-28E5CE8A521D}" destId="{0A9B2885-8BE1-F941-B7A8-D33FCCF21F2E}" srcOrd="1" destOrd="0" presId="urn:microsoft.com/office/officeart/2005/8/layout/orgChart1"/>
    <dgm:cxn modelId="{03EA9408-E40D-8449-B606-6CCCF03CD620}" type="presParOf" srcId="{F9B43C2E-7BD2-0742-9CC7-95BF8F67893B}" destId="{697DAC82-5833-F541-A3A1-21B7A09CF162}" srcOrd="1" destOrd="0" presId="urn:microsoft.com/office/officeart/2005/8/layout/orgChart1"/>
    <dgm:cxn modelId="{B946D98A-A93F-3E49-A580-05244A5CEA9E}" type="presParOf" srcId="{697DAC82-5833-F541-A3A1-21B7A09CF162}" destId="{25ED6346-FBC6-3244-BE56-F1795D8D368B}" srcOrd="0" destOrd="0" presId="urn:microsoft.com/office/officeart/2005/8/layout/orgChart1"/>
    <dgm:cxn modelId="{487D89D1-6B99-804B-B7EC-3446B66AABF8}" type="presParOf" srcId="{697DAC82-5833-F541-A3A1-21B7A09CF162}" destId="{214AAEA7-5EDE-8246-8AFB-872736D8AE4B}" srcOrd="1" destOrd="0" presId="urn:microsoft.com/office/officeart/2005/8/layout/orgChart1"/>
    <dgm:cxn modelId="{64ECB846-C2BF-7241-898F-BFBAD4356F2B}" type="presParOf" srcId="{214AAEA7-5EDE-8246-8AFB-872736D8AE4B}" destId="{E72B633E-C4C0-A04F-877B-E092B9E94358}" srcOrd="0" destOrd="0" presId="urn:microsoft.com/office/officeart/2005/8/layout/orgChart1"/>
    <dgm:cxn modelId="{FC93A09C-BEA8-4949-8659-D3F867F99A01}" type="presParOf" srcId="{E72B633E-C4C0-A04F-877B-E092B9E94358}" destId="{E482792A-0AAB-7743-82DE-3B1BD78C8CC3}" srcOrd="0" destOrd="0" presId="urn:microsoft.com/office/officeart/2005/8/layout/orgChart1"/>
    <dgm:cxn modelId="{75FD4240-3258-9C47-957A-AC767A85991D}" type="presParOf" srcId="{E72B633E-C4C0-A04F-877B-E092B9E94358}" destId="{7A7D4B4C-4F36-664D-B83C-F3C6431A6B7E}" srcOrd="1" destOrd="0" presId="urn:microsoft.com/office/officeart/2005/8/layout/orgChart1"/>
    <dgm:cxn modelId="{36DDF780-821B-C242-8752-10B0B80E87F0}" type="presParOf" srcId="{214AAEA7-5EDE-8246-8AFB-872736D8AE4B}" destId="{A99C06EC-07E2-334E-9EE0-C973C3E3722D}" srcOrd="1" destOrd="0" presId="urn:microsoft.com/office/officeart/2005/8/layout/orgChart1"/>
    <dgm:cxn modelId="{8156B8EA-57C2-E44B-9A56-F1C0D6F6B0EA}" type="presParOf" srcId="{214AAEA7-5EDE-8246-8AFB-872736D8AE4B}" destId="{FDC226E6-097A-F644-9F82-67D1F84ED5F6}" srcOrd="2" destOrd="0" presId="urn:microsoft.com/office/officeart/2005/8/layout/orgChart1"/>
    <dgm:cxn modelId="{C996DF0A-F5C1-9C4C-8694-31078643F65E}" type="presParOf" srcId="{F9B43C2E-7BD2-0742-9CC7-95BF8F67893B}" destId="{9DF041E9-1892-8649-85B7-2B56BD06EA3B}" srcOrd="2" destOrd="0" presId="urn:microsoft.com/office/officeart/2005/8/layout/orgChart1"/>
    <dgm:cxn modelId="{03F80AA7-1A1E-FF44-BEDA-73F366EED0B1}" type="presParOf" srcId="{17FDBDC7-8066-434E-BA83-E11D6EBA2435}" destId="{BE7E1AE8-A0FD-164B-B160-77EDEABD297E}" srcOrd="2" destOrd="0" presId="urn:microsoft.com/office/officeart/2005/8/layout/orgChart1"/>
    <dgm:cxn modelId="{C293760F-3885-754C-86E9-F9E4EC3A05E4}" type="presParOf" srcId="{D5F79E23-D991-F645-9E00-A10EB8F0223A}" destId="{7C8CB115-C880-C744-A028-2FCE62E27E86}" srcOrd="2" destOrd="0" presId="urn:microsoft.com/office/officeart/2005/8/layout/orgChart1"/>
    <dgm:cxn modelId="{63E28CDC-ECEC-B740-BFCA-DDF5E06F84BD}" type="presParOf" srcId="{35F29648-A921-A946-AD6A-3BB35E14AFC4}" destId="{EF02CB13-5608-534C-9CCC-4319F215DF0B}" srcOrd="2" destOrd="0" presId="urn:microsoft.com/office/officeart/2005/8/layout/orgChart1"/>
  </dgm:cxnLst>
  <dgm:bg/>
  <dgm:whole/>
  <dgm:extLst>
    <a:ext xmlns:dsp="http://schemas.microsoft.com/office/drawing/2008/diagram" uri="http://schemas.microsoft.com/office/drawing/2008/diagram">
      <dsp:dataModelExt minVer="http://schemas.openxmlformats.org/drawingml/2006/diagram" relId="rId7"/>
    </a:ext>
  </dgm:extLst>
</dgm:dataModel>
</file>

<file path=ppt/diagrams/data4.xml><?xml version="1.0" encoding="utf-8"?>
<dgm:dataModel xmlns:a="http://schemas.openxmlformats.org/drawingml/2006/main" xmlns:dgm="http://schemas.openxmlformats.org/drawingml/2006/diagram" xmlns:s="http://schemas.openxmlformats.org/officeDocument/2006/sharedTypes" xmlns:r="http://schemas.openxmlformats.org/officeDocument/2006/relationships">
  <dgm:ptLst>
    <dgm:pt modelId="{DCD9B24B-1A07-5943-9606-B9B1DF546322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D7E02F-C248-554D-B97B-6AA551B9A5A4}">
      <dgm:prSet phldrT="[Text]" custT="1"/>
      <dgm:spPr/>
      <dgm:t>
        <a:bodyPr/>
        <a:lstStyle/>
        <a:p>
          <a:pPr rtl="0"/>
          <a:r>
            <a:rPr lang="en-US" sz="2400" b="1" dirty="0"/>
            <a:t>Strengths</a:t>
          </a:r>
        </a:p>
      </dgm:t>
    </dgm:pt>
    <dgm:pt modelId="{F41B5500-8CC6-2B4D-8035-904815253704}" type="parTrans" cxnId="{57BD1A5F-0689-6147-8CBD-C98A1B8D45C3}">
      <dgm:prSet/>
      <dgm:spPr/>
      <dgm:t>
        <a:bodyPr/>
        <a:lstStyle/>
        <a:p>
          <a:endParaRPr lang="en-US"/>
        </a:p>
      </dgm:t>
    </dgm:pt>
    <dgm:pt modelId="{4672BFAD-C09F-B84D-962E-3DDEE0F0D3D0}" type="sibTrans" cxnId="{57BD1A5F-0689-6147-8CBD-C98A1B8D45C3}">
      <dgm:prSet/>
      <dgm:spPr/>
      <dgm:t>
        <a:bodyPr/>
        <a:lstStyle/>
        <a:p>
          <a:endParaRPr lang="en-US"/>
        </a:p>
      </dgm:t>
    </dgm:pt>
    <dgm:pt modelId="{6D1A24F9-090F-E149-9209-C5356D01BA40}">
      <dgm:prSet phldrT="[Text]"/>
      <dgm:spPr/>
      <dgm:t>
        <a:bodyPr/>
        <a:lstStyle/>
        <a:p>
          <a:r>
            <a:rPr lang="en-US" b="0" i="0" u="none" dirty="0"/>
            <a:t>Relatively quick and easy to conduct</a:t>
          </a:r>
          <a:endParaRPr lang="en-US" dirty="0"/>
        </a:p>
      </dgm:t>
    </dgm:pt>
    <dgm:pt modelId="{D97EDCED-928E-734C-A43C-B3EB4CAEC945}" type="parTrans" cxnId="{D67D4689-E95C-FB42-8023-09E1CD4FFF71}">
      <dgm:prSet/>
      <dgm:spPr/>
      <dgm:t>
        <a:bodyPr/>
        <a:lstStyle/>
        <a:p>
          <a:endParaRPr lang="en-US"/>
        </a:p>
      </dgm:t>
    </dgm:pt>
    <dgm:pt modelId="{226A6330-86C4-8140-B7B8-3709549B2FCA}" type="sibTrans" cxnId="{D67D4689-E95C-FB42-8023-09E1CD4FFF71}">
      <dgm:prSet/>
      <dgm:spPr/>
      <dgm:t>
        <a:bodyPr/>
        <a:lstStyle/>
        <a:p>
          <a:endParaRPr lang="en-US"/>
        </a:p>
      </dgm:t>
    </dgm:pt>
    <dgm:pt modelId="{2BABF61D-75DE-1342-8EB4-52B842321AB0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Data on all variables is only collected once.</a:t>
          </a:r>
          <a:endParaRPr lang="en-US" dirty="0"/>
        </a:p>
      </dgm:t>
    </dgm:pt>
    <dgm:pt modelId="{01072100-C7C5-8548-9165-0A633296CD94}" type="parTrans" cxnId="{0FEFBE34-DEB8-1C4F-812B-67D00943A74D}">
      <dgm:prSet/>
      <dgm:spPr/>
      <dgm:t>
        <a:bodyPr/>
        <a:lstStyle/>
        <a:p>
          <a:endParaRPr lang="en-US"/>
        </a:p>
      </dgm:t>
    </dgm:pt>
    <dgm:pt modelId="{652F24AA-169C-EC4E-B94F-11E2DE0BB0A7}" type="sibTrans" cxnId="{0FEFBE34-DEB8-1C4F-812B-67D00943A74D}">
      <dgm:prSet/>
      <dgm:spPr/>
      <dgm:t>
        <a:bodyPr/>
        <a:lstStyle/>
        <a:p>
          <a:endParaRPr lang="en-US"/>
        </a:p>
      </dgm:t>
    </dgm:pt>
    <dgm:pt modelId="{071F9BC0-78C6-C940-9D18-3003133DC6F5}">
      <dgm:prSet phldrT="[Text]" custT="1"/>
      <dgm:spPr/>
      <dgm:t>
        <a:bodyPr/>
        <a:lstStyle/>
        <a:p>
          <a:r>
            <a:rPr lang="en-US" sz="2400" b="1" dirty="0"/>
            <a:t>Weakness</a:t>
          </a:r>
        </a:p>
      </dgm:t>
    </dgm:pt>
    <dgm:pt modelId="{EF3184DD-ECBC-3F41-849D-EF8E07D96663}" type="parTrans" cxnId="{60FF5832-EB3E-B94C-B658-00CC283515DD}">
      <dgm:prSet/>
      <dgm:spPr/>
      <dgm:t>
        <a:bodyPr/>
        <a:lstStyle/>
        <a:p>
          <a:endParaRPr lang="en-US"/>
        </a:p>
      </dgm:t>
    </dgm:pt>
    <dgm:pt modelId="{7A03F631-E91C-114E-9828-1CA959818F61}" type="sibTrans" cxnId="{60FF5832-EB3E-B94C-B658-00CC283515DD}">
      <dgm:prSet/>
      <dgm:spPr/>
      <dgm:t>
        <a:bodyPr/>
        <a:lstStyle/>
        <a:p>
          <a:endParaRPr lang="en-US"/>
        </a:p>
      </dgm:t>
    </dgm:pt>
    <dgm:pt modelId="{DBFECC86-7006-2341-B426-C5D0185773A8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Difficult to determine whether the outcome followed exposure in time or exposure resulted from the outcome.</a:t>
          </a:r>
          <a:endParaRPr lang="en-US" dirty="0"/>
        </a:p>
      </dgm:t>
    </dgm:pt>
    <dgm:pt modelId="{40E012C7-E552-7C4C-AE7B-CEB57E580FD8}" type="parTrans" cxnId="{D3614D92-A7A1-584A-A02B-0C8FFFAB45A8}">
      <dgm:prSet/>
      <dgm:spPr/>
      <dgm:t>
        <a:bodyPr/>
        <a:lstStyle/>
        <a:p>
          <a:endParaRPr lang="en-US"/>
        </a:p>
      </dgm:t>
    </dgm:pt>
    <dgm:pt modelId="{EB5A8D54-F9C4-494F-9A66-BDA7590EB249}" type="sibTrans" cxnId="{D3614D92-A7A1-584A-A02B-0C8FFFAB45A8}">
      <dgm:prSet/>
      <dgm:spPr/>
      <dgm:t>
        <a:bodyPr/>
        <a:lstStyle/>
        <a:p>
          <a:endParaRPr lang="en-US"/>
        </a:p>
      </dgm:t>
    </dgm:pt>
    <dgm:pt modelId="{9C674188-3678-EB41-AF4C-5BAD7B3F7C5F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Difficult to determine whether the outcome followed exposure in time or exposure resulted from the outcome.</a:t>
          </a:r>
          <a:endParaRPr lang="en-US" dirty="0"/>
        </a:p>
      </dgm:t>
    </dgm:pt>
    <dgm:pt modelId="{E0BD7707-C7F8-6E4B-BA88-3002DBE512AA}" type="parTrans" cxnId="{FA9C39C5-77D7-CC49-89D9-4DAB2906C54F}">
      <dgm:prSet/>
      <dgm:spPr/>
      <dgm:t>
        <a:bodyPr/>
        <a:lstStyle/>
        <a:p>
          <a:endParaRPr lang="en-US"/>
        </a:p>
      </dgm:t>
    </dgm:pt>
    <dgm:pt modelId="{57C2A606-86F1-3C49-9441-E68FC2783EDB}" type="sibTrans" cxnId="{FA9C39C5-77D7-CC49-89D9-4DAB2906C54F}">
      <dgm:prSet/>
      <dgm:spPr/>
      <dgm:t>
        <a:bodyPr/>
        <a:lstStyle/>
        <a:p>
          <a:endParaRPr lang="en-US"/>
        </a:p>
      </dgm:t>
    </dgm:pt>
    <dgm:pt modelId="{10964189-082B-9F4C-ADA7-55CEBC8A067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Able to measure prevalence for all factors under investigation.</a:t>
          </a:r>
          <a:endParaRPr lang="en-US" dirty="0"/>
        </a:p>
      </dgm:t>
    </dgm:pt>
    <dgm:pt modelId="{8597D1BB-04BC-324E-AFE1-87735EE716FE}" type="parTrans" cxnId="{284B421E-DEBD-5F46-91CF-8F697DDE73A2}">
      <dgm:prSet/>
      <dgm:spPr/>
      <dgm:t>
        <a:bodyPr/>
        <a:lstStyle/>
        <a:p>
          <a:endParaRPr lang="en-US"/>
        </a:p>
      </dgm:t>
    </dgm:pt>
    <dgm:pt modelId="{727D10C0-BCC5-3F4A-A6DE-CEABA3D85DDE}" type="sibTrans" cxnId="{284B421E-DEBD-5F46-91CF-8F697DDE73A2}">
      <dgm:prSet/>
      <dgm:spPr/>
      <dgm:t>
        <a:bodyPr/>
        <a:lstStyle/>
        <a:p>
          <a:endParaRPr lang="en-US"/>
        </a:p>
      </dgm:t>
    </dgm:pt>
    <dgm:pt modelId="{FD614C2D-A002-144A-B266-C9890EF4E3C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Multiple outcomes and exposures can be studied.</a:t>
          </a:r>
          <a:endParaRPr lang="en-US" dirty="0"/>
        </a:p>
      </dgm:t>
    </dgm:pt>
    <dgm:pt modelId="{8B6954C2-985D-E347-872E-ABD294A75C8E}" type="parTrans" cxnId="{C13DFEFC-6D3E-D240-844C-55A439C84EBD}">
      <dgm:prSet/>
      <dgm:spPr/>
      <dgm:t>
        <a:bodyPr/>
        <a:lstStyle/>
        <a:p>
          <a:endParaRPr lang="en-US"/>
        </a:p>
      </dgm:t>
    </dgm:pt>
    <dgm:pt modelId="{30B9C522-C9CC-4A47-8C36-33340679E411}" type="sibTrans" cxnId="{C13DFEFC-6D3E-D240-844C-55A439C84EBD}">
      <dgm:prSet/>
      <dgm:spPr/>
      <dgm:t>
        <a:bodyPr/>
        <a:lstStyle/>
        <a:p>
          <a:endParaRPr lang="en-US"/>
        </a:p>
      </dgm:t>
    </dgm:pt>
    <dgm:pt modelId="{630A867A-3981-024A-9926-592CAA84F65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Good for descriptive analyses and for generating hypotheses.</a:t>
          </a:r>
          <a:endParaRPr lang="en-US" dirty="0"/>
        </a:p>
      </dgm:t>
    </dgm:pt>
    <dgm:pt modelId="{3FD1D09C-4857-C042-A0D5-2C3E6D7FECF0}" type="parTrans" cxnId="{17FC0FAE-ED46-484D-8B74-3990F7A44A67}">
      <dgm:prSet/>
      <dgm:spPr/>
      <dgm:t>
        <a:bodyPr/>
        <a:lstStyle/>
        <a:p>
          <a:endParaRPr lang="en-US"/>
        </a:p>
      </dgm:t>
    </dgm:pt>
    <dgm:pt modelId="{ECCAD644-516F-914A-B271-0BD85930CC85}" type="sibTrans" cxnId="{17FC0FAE-ED46-484D-8B74-3990F7A44A67}">
      <dgm:prSet/>
      <dgm:spPr/>
      <dgm:t>
        <a:bodyPr/>
        <a:lstStyle/>
        <a:p>
          <a:endParaRPr lang="en-US"/>
        </a:p>
      </dgm:t>
    </dgm:pt>
    <dgm:pt modelId="{F44D3C02-170D-F641-B6C3-18E42C96445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Associations identified may be difficult to interpret.</a:t>
          </a:r>
          <a:endParaRPr lang="en-US" dirty="0"/>
        </a:p>
      </dgm:t>
    </dgm:pt>
    <dgm:pt modelId="{BCC11B0F-5706-A643-8DBA-0C20FE64B73B}" type="parTrans" cxnId="{FCBD9796-DD83-2044-9CEF-1B0E842CAD25}">
      <dgm:prSet/>
      <dgm:spPr/>
      <dgm:t>
        <a:bodyPr/>
        <a:lstStyle/>
        <a:p>
          <a:endParaRPr lang="en-US"/>
        </a:p>
      </dgm:t>
    </dgm:pt>
    <dgm:pt modelId="{5046875B-DE3C-7347-99A7-BE1CF7A572DF}" type="sibTrans" cxnId="{FCBD9796-DD83-2044-9CEF-1B0E842CAD25}">
      <dgm:prSet/>
      <dgm:spPr/>
      <dgm:t>
        <a:bodyPr/>
        <a:lstStyle/>
        <a:p>
          <a:endParaRPr lang="en-US"/>
        </a:p>
      </dgm:t>
    </dgm:pt>
    <dgm:pt modelId="{47B0D944-6AFF-A943-B48B-FA130043E53B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Susceptible to bias due to low response and misclassification due to recall bias.</a:t>
          </a:r>
          <a:endParaRPr lang="en-US" dirty="0"/>
        </a:p>
      </dgm:t>
    </dgm:pt>
    <dgm:pt modelId="{E43FF560-AAF2-4A45-9515-7566179F0090}" type="parTrans" cxnId="{B617377D-B1EC-8849-9BAB-48FD29B8B8FC}">
      <dgm:prSet/>
      <dgm:spPr/>
      <dgm:t>
        <a:bodyPr/>
        <a:lstStyle/>
        <a:p>
          <a:endParaRPr lang="en-US"/>
        </a:p>
      </dgm:t>
    </dgm:pt>
    <dgm:pt modelId="{954E302C-7FE0-D64F-AB92-C5AEBB90E652}" type="sibTrans" cxnId="{B617377D-B1EC-8849-9BAB-48FD29B8B8FC}">
      <dgm:prSet/>
      <dgm:spPr/>
      <dgm:t>
        <a:bodyPr/>
        <a:lstStyle/>
        <a:p>
          <a:endParaRPr lang="en-US"/>
        </a:p>
      </dgm:t>
    </dgm:pt>
    <dgm:pt modelId="{FBA5C785-2EB1-5240-9FAB-AA92D94DDFA9}" type="pres">
      <dgm:prSet presAssocID="{DCD9B24B-1A07-5943-9606-B9B1DF546322}" presName="Name0" presStyleCnt="0">
        <dgm:presLayoutVars>
          <dgm:dir/>
          <dgm:animLvl val="lvl"/>
          <dgm:resizeHandles val="exact"/>
        </dgm:presLayoutVars>
      </dgm:prSet>
      <dgm:spPr/>
    </dgm:pt>
    <dgm:pt modelId="{7B88F8A0-6D73-A44F-93CE-F795843C4D24}" type="pres">
      <dgm:prSet presAssocID="{DDD7E02F-C248-554D-B97B-6AA551B9A5A4}" presName="composite" presStyleCnt="0"/>
      <dgm:spPr/>
    </dgm:pt>
    <dgm:pt modelId="{F8E257AF-5C23-244C-A3F7-41D07320912C}" type="pres">
      <dgm:prSet presAssocID="{DDD7E02F-C248-554D-B97B-6AA551B9A5A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61DB525-EE2A-3E48-BE9E-35F3E69B9C8A}" type="pres">
      <dgm:prSet presAssocID="{DDD7E02F-C248-554D-B97B-6AA551B9A5A4}" presName="desTx" presStyleLbl="alignAccFollowNode1" presStyleIdx="0" presStyleCnt="2">
        <dgm:presLayoutVars>
          <dgm:bulletEnabled val="1"/>
        </dgm:presLayoutVars>
      </dgm:prSet>
      <dgm:spPr/>
    </dgm:pt>
    <dgm:pt modelId="{68D0A8D0-B17C-DE4A-9F27-D05F47B7B49D}" type="pres">
      <dgm:prSet presAssocID="{4672BFAD-C09F-B84D-962E-3DDEE0F0D3D0}" presName="space" presStyleCnt="0"/>
      <dgm:spPr/>
    </dgm:pt>
    <dgm:pt modelId="{D15259EA-A108-5543-9B2A-FAA33E24E7B0}" type="pres">
      <dgm:prSet presAssocID="{071F9BC0-78C6-C940-9D18-3003133DC6F5}" presName="composite" presStyleCnt="0"/>
      <dgm:spPr/>
    </dgm:pt>
    <dgm:pt modelId="{D6828ACD-74B3-184C-9263-7242CF427215}" type="pres">
      <dgm:prSet presAssocID="{071F9BC0-78C6-C940-9D18-3003133DC6F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F6A8CE9-D089-BA42-A11E-00EFDA885DE3}" type="pres">
      <dgm:prSet presAssocID="{071F9BC0-78C6-C940-9D18-3003133DC6F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8256910F-8F20-9142-B24A-C1C669FF8080}" type="presOf" srcId="{DBFECC86-7006-2341-B426-C5D0185773A8}" destId="{2F6A8CE9-D089-BA42-A11E-00EFDA885DE3}" srcOrd="0" destOrd="0" presId="urn:microsoft.com/office/officeart/2005/8/layout/hList1"/>
    <dgm:cxn modelId="{7FEA7813-034B-1B4C-B5FC-B6072505151B}" type="presOf" srcId="{630A867A-3981-024A-9926-592CAA84F657}" destId="{861DB525-EE2A-3E48-BE9E-35F3E69B9C8A}" srcOrd="0" destOrd="4" presId="urn:microsoft.com/office/officeart/2005/8/layout/hList1"/>
    <dgm:cxn modelId="{284B421E-DEBD-5F46-91CF-8F697DDE73A2}" srcId="{DDD7E02F-C248-554D-B97B-6AA551B9A5A4}" destId="{10964189-082B-9F4C-ADA7-55CEBC8A067A}" srcOrd="2" destOrd="0" parTransId="{8597D1BB-04BC-324E-AFE1-87735EE716FE}" sibTransId="{727D10C0-BCC5-3F4A-A6DE-CEABA3D85DDE}"/>
    <dgm:cxn modelId="{E6E4D01E-6272-C743-8B95-41D65D44B6AA}" type="presOf" srcId="{FD614C2D-A002-144A-B266-C9890EF4E3C6}" destId="{861DB525-EE2A-3E48-BE9E-35F3E69B9C8A}" srcOrd="0" destOrd="3" presId="urn:microsoft.com/office/officeart/2005/8/layout/hList1"/>
    <dgm:cxn modelId="{60FF5832-EB3E-B94C-B658-00CC283515DD}" srcId="{DCD9B24B-1A07-5943-9606-B9B1DF546322}" destId="{071F9BC0-78C6-C940-9D18-3003133DC6F5}" srcOrd="1" destOrd="0" parTransId="{EF3184DD-ECBC-3F41-849D-EF8E07D96663}" sibTransId="{7A03F631-E91C-114E-9828-1CA959818F61}"/>
    <dgm:cxn modelId="{0FEFBE34-DEB8-1C4F-812B-67D00943A74D}" srcId="{DDD7E02F-C248-554D-B97B-6AA551B9A5A4}" destId="{2BABF61D-75DE-1342-8EB4-52B842321AB0}" srcOrd="1" destOrd="0" parTransId="{01072100-C7C5-8548-9165-0A633296CD94}" sibTransId="{652F24AA-169C-EC4E-B94F-11E2DE0BB0A7}"/>
    <dgm:cxn modelId="{AE490A3D-DFF4-3146-9B76-B13F47861A62}" type="presOf" srcId="{F44D3C02-170D-F641-B6C3-18E42C964459}" destId="{2F6A8CE9-D089-BA42-A11E-00EFDA885DE3}" srcOrd="0" destOrd="2" presId="urn:microsoft.com/office/officeart/2005/8/layout/hList1"/>
    <dgm:cxn modelId="{57BD1A5F-0689-6147-8CBD-C98A1B8D45C3}" srcId="{DCD9B24B-1A07-5943-9606-B9B1DF546322}" destId="{DDD7E02F-C248-554D-B97B-6AA551B9A5A4}" srcOrd="0" destOrd="0" parTransId="{F41B5500-8CC6-2B4D-8035-904815253704}" sibTransId="{4672BFAD-C09F-B84D-962E-3DDEE0F0D3D0}"/>
    <dgm:cxn modelId="{5E38F461-6673-E444-A793-B7457D03B932}" type="presOf" srcId="{DCD9B24B-1A07-5943-9606-B9B1DF546322}" destId="{FBA5C785-2EB1-5240-9FAB-AA92D94DDFA9}" srcOrd="0" destOrd="0" presId="urn:microsoft.com/office/officeart/2005/8/layout/hList1"/>
    <dgm:cxn modelId="{1CCF0776-B41A-6148-A5E5-A67D57360D1A}" type="presOf" srcId="{9C674188-3678-EB41-AF4C-5BAD7B3F7C5F}" destId="{2F6A8CE9-D089-BA42-A11E-00EFDA885DE3}" srcOrd="0" destOrd="1" presId="urn:microsoft.com/office/officeart/2005/8/layout/hList1"/>
    <dgm:cxn modelId="{B617377D-B1EC-8849-9BAB-48FD29B8B8FC}" srcId="{071F9BC0-78C6-C940-9D18-3003133DC6F5}" destId="{47B0D944-6AFF-A943-B48B-FA130043E53B}" srcOrd="3" destOrd="0" parTransId="{E43FF560-AAF2-4A45-9515-7566179F0090}" sibTransId="{954E302C-7FE0-D64F-AB92-C5AEBB90E652}"/>
    <dgm:cxn modelId="{B94C6281-177A-6047-8B7B-39AEA95E8A0A}" type="presOf" srcId="{071F9BC0-78C6-C940-9D18-3003133DC6F5}" destId="{D6828ACD-74B3-184C-9263-7242CF427215}" srcOrd="0" destOrd="0" presId="urn:microsoft.com/office/officeart/2005/8/layout/hList1"/>
    <dgm:cxn modelId="{9EE89683-2230-064A-8F3C-A8C919855BC8}" type="presOf" srcId="{DDD7E02F-C248-554D-B97B-6AA551B9A5A4}" destId="{F8E257AF-5C23-244C-A3F7-41D07320912C}" srcOrd="0" destOrd="0" presId="urn:microsoft.com/office/officeart/2005/8/layout/hList1"/>
    <dgm:cxn modelId="{D67D4689-E95C-FB42-8023-09E1CD4FFF71}" srcId="{DDD7E02F-C248-554D-B97B-6AA551B9A5A4}" destId="{6D1A24F9-090F-E149-9209-C5356D01BA40}" srcOrd="0" destOrd="0" parTransId="{D97EDCED-928E-734C-A43C-B3EB4CAEC945}" sibTransId="{226A6330-86C4-8140-B7B8-3709549B2FCA}"/>
    <dgm:cxn modelId="{D3614D92-A7A1-584A-A02B-0C8FFFAB45A8}" srcId="{071F9BC0-78C6-C940-9D18-3003133DC6F5}" destId="{DBFECC86-7006-2341-B426-C5D0185773A8}" srcOrd="0" destOrd="0" parTransId="{40E012C7-E552-7C4C-AE7B-CEB57E580FD8}" sibTransId="{EB5A8D54-F9C4-494F-9A66-BDA7590EB249}"/>
    <dgm:cxn modelId="{FCBD9796-DD83-2044-9CEF-1B0E842CAD25}" srcId="{071F9BC0-78C6-C940-9D18-3003133DC6F5}" destId="{F44D3C02-170D-F641-B6C3-18E42C964459}" srcOrd="2" destOrd="0" parTransId="{BCC11B0F-5706-A643-8DBA-0C20FE64B73B}" sibTransId="{5046875B-DE3C-7347-99A7-BE1CF7A572DF}"/>
    <dgm:cxn modelId="{DC83819A-8F0E-8144-AA92-1944D6A6EE71}" type="presOf" srcId="{2BABF61D-75DE-1342-8EB4-52B842321AB0}" destId="{861DB525-EE2A-3E48-BE9E-35F3E69B9C8A}" srcOrd="0" destOrd="1" presId="urn:microsoft.com/office/officeart/2005/8/layout/hList1"/>
    <dgm:cxn modelId="{F714A79E-0CC0-F94E-BBD0-A61C43A98CB6}" type="presOf" srcId="{6D1A24F9-090F-E149-9209-C5356D01BA40}" destId="{861DB525-EE2A-3E48-BE9E-35F3E69B9C8A}" srcOrd="0" destOrd="0" presId="urn:microsoft.com/office/officeart/2005/8/layout/hList1"/>
    <dgm:cxn modelId="{17FC0FAE-ED46-484D-8B74-3990F7A44A67}" srcId="{DDD7E02F-C248-554D-B97B-6AA551B9A5A4}" destId="{630A867A-3981-024A-9926-592CAA84F657}" srcOrd="4" destOrd="0" parTransId="{3FD1D09C-4857-C042-A0D5-2C3E6D7FECF0}" sibTransId="{ECCAD644-516F-914A-B271-0BD85930CC85}"/>
    <dgm:cxn modelId="{3DF343B0-F429-144A-ABCD-BFF059320C9F}" type="presOf" srcId="{10964189-082B-9F4C-ADA7-55CEBC8A067A}" destId="{861DB525-EE2A-3E48-BE9E-35F3E69B9C8A}" srcOrd="0" destOrd="2" presId="urn:microsoft.com/office/officeart/2005/8/layout/hList1"/>
    <dgm:cxn modelId="{FA9C39C5-77D7-CC49-89D9-4DAB2906C54F}" srcId="{071F9BC0-78C6-C940-9D18-3003133DC6F5}" destId="{9C674188-3678-EB41-AF4C-5BAD7B3F7C5F}" srcOrd="1" destOrd="0" parTransId="{E0BD7707-C7F8-6E4B-BA88-3002DBE512AA}" sibTransId="{57C2A606-86F1-3C49-9441-E68FC2783EDB}"/>
    <dgm:cxn modelId="{26CC4FD3-53D4-D743-ACD7-0A516C3328F1}" type="presOf" srcId="{47B0D944-6AFF-A943-B48B-FA130043E53B}" destId="{2F6A8CE9-D089-BA42-A11E-00EFDA885DE3}" srcOrd="0" destOrd="3" presId="urn:microsoft.com/office/officeart/2005/8/layout/hList1"/>
    <dgm:cxn modelId="{C13DFEFC-6D3E-D240-844C-55A439C84EBD}" srcId="{DDD7E02F-C248-554D-B97B-6AA551B9A5A4}" destId="{FD614C2D-A002-144A-B266-C9890EF4E3C6}" srcOrd="3" destOrd="0" parTransId="{8B6954C2-985D-E347-872E-ABD294A75C8E}" sibTransId="{30B9C522-C9CC-4A47-8C36-33340679E411}"/>
    <dgm:cxn modelId="{ECA3A038-4908-0C4F-9032-C79385EFC528}" type="presParOf" srcId="{FBA5C785-2EB1-5240-9FAB-AA92D94DDFA9}" destId="{7B88F8A0-6D73-A44F-93CE-F795843C4D24}" srcOrd="0" destOrd="0" presId="urn:microsoft.com/office/officeart/2005/8/layout/hList1"/>
    <dgm:cxn modelId="{E5E4098E-C0C0-1C48-83C8-6359F6B6BE6D}" type="presParOf" srcId="{7B88F8A0-6D73-A44F-93CE-F795843C4D24}" destId="{F8E257AF-5C23-244C-A3F7-41D07320912C}" srcOrd="0" destOrd="0" presId="urn:microsoft.com/office/officeart/2005/8/layout/hList1"/>
    <dgm:cxn modelId="{9D853E73-4782-FF42-9DAA-9D485CDAF5C1}" type="presParOf" srcId="{7B88F8A0-6D73-A44F-93CE-F795843C4D24}" destId="{861DB525-EE2A-3E48-BE9E-35F3E69B9C8A}" srcOrd="1" destOrd="0" presId="urn:microsoft.com/office/officeart/2005/8/layout/hList1"/>
    <dgm:cxn modelId="{B2D27E87-341E-474D-8F53-584868B0ED26}" type="presParOf" srcId="{FBA5C785-2EB1-5240-9FAB-AA92D94DDFA9}" destId="{68D0A8D0-B17C-DE4A-9F27-D05F47B7B49D}" srcOrd="1" destOrd="0" presId="urn:microsoft.com/office/officeart/2005/8/layout/hList1"/>
    <dgm:cxn modelId="{2F6F844B-7F14-ED47-9B52-8B3D5A8AC0BD}" type="presParOf" srcId="{FBA5C785-2EB1-5240-9FAB-AA92D94DDFA9}" destId="{D15259EA-A108-5543-9B2A-FAA33E24E7B0}" srcOrd="2" destOrd="0" presId="urn:microsoft.com/office/officeart/2005/8/layout/hList1"/>
    <dgm:cxn modelId="{62180C94-39C8-F044-ACEA-75C8578DC39F}" type="presParOf" srcId="{D15259EA-A108-5543-9B2A-FAA33E24E7B0}" destId="{D6828ACD-74B3-184C-9263-7242CF427215}" srcOrd="0" destOrd="0" presId="urn:microsoft.com/office/officeart/2005/8/layout/hList1"/>
    <dgm:cxn modelId="{CFAD0A4E-9AC1-8E44-AE2E-17199CC6C5EF}" type="presParOf" srcId="{D15259EA-A108-5543-9B2A-FAA33E24E7B0}" destId="{2F6A8CE9-D089-BA42-A11E-00EFDA885DE3}" srcOrd="1" destOrd="0" presId="urn:microsoft.com/office/officeart/2005/8/layout/hList1"/>
  </dgm:cxnLst>
  <dgm:bg/>
  <dgm:whole/>
  <dgm:extLst>
    <a:ext xmlns:dsp="http://schemas.microsoft.com/office/drawing/2008/diagram" uri="http://schemas.microsoft.com/office/drawing/2008/diagram">
      <dsp:dataModelExt minVer="http://schemas.openxmlformats.org/drawingml/2006/diagram" relId="rId6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F8EA7-103D-BB4B-BCAA-0413A0F77651}">
      <dsp:nvSpPr>
        <dsp:cNvPr id="0" name=""/>
        <dsp:cNvSpPr/>
      </dsp:nvSpPr>
      <dsp:spPr>
        <a:xfrm>
          <a:off x="4863431" y="2071739"/>
          <a:ext cx="291651" cy="1414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4417"/>
              </a:lnTo>
              <a:lnTo>
                <a:pt x="291651" y="1414417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54D230-B90B-9A4D-8D7B-AED2A82A2FAE}">
      <dsp:nvSpPr>
        <dsp:cNvPr id="0" name=""/>
        <dsp:cNvSpPr/>
      </dsp:nvSpPr>
      <dsp:spPr>
        <a:xfrm>
          <a:off x="4454187" y="893884"/>
          <a:ext cx="1186979" cy="348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189"/>
              </a:lnTo>
              <a:lnTo>
                <a:pt x="1186979" y="174189"/>
              </a:lnTo>
              <a:lnTo>
                <a:pt x="1186979" y="348379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85F7D-EFBF-BF4C-9E12-4EDB011AFD04}">
      <dsp:nvSpPr>
        <dsp:cNvPr id="0" name=""/>
        <dsp:cNvSpPr/>
      </dsp:nvSpPr>
      <dsp:spPr>
        <a:xfrm>
          <a:off x="3133637" y="2071739"/>
          <a:ext cx="174189" cy="1393602"/>
        </a:xfrm>
        <a:custGeom>
          <a:avLst/>
          <a:gdLst/>
          <a:ahLst/>
          <a:cxnLst/>
          <a:rect l="0" t="0" r="0" b="0"/>
          <a:pathLst>
            <a:path>
              <a:moveTo>
                <a:pt x="174189" y="0"/>
              </a:moveTo>
              <a:lnTo>
                <a:pt x="174189" y="1393602"/>
              </a:lnTo>
              <a:lnTo>
                <a:pt x="0" y="1393602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8BF95-4C5C-2D47-BABA-53F7007EC945}">
      <dsp:nvSpPr>
        <dsp:cNvPr id="0" name=""/>
        <dsp:cNvSpPr/>
      </dsp:nvSpPr>
      <dsp:spPr>
        <a:xfrm>
          <a:off x="3307827" y="893884"/>
          <a:ext cx="1146360" cy="348379"/>
        </a:xfrm>
        <a:custGeom>
          <a:avLst/>
          <a:gdLst/>
          <a:ahLst/>
          <a:cxnLst/>
          <a:rect l="0" t="0" r="0" b="0"/>
          <a:pathLst>
            <a:path>
              <a:moveTo>
                <a:pt x="1146360" y="0"/>
              </a:moveTo>
              <a:lnTo>
                <a:pt x="1146360" y="174189"/>
              </a:lnTo>
              <a:lnTo>
                <a:pt x="0" y="174189"/>
              </a:lnTo>
              <a:lnTo>
                <a:pt x="0" y="348379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F72E4-FB61-AA4B-828F-ED34E8590B34}">
      <dsp:nvSpPr>
        <dsp:cNvPr id="0" name=""/>
        <dsp:cNvSpPr/>
      </dsp:nvSpPr>
      <dsp:spPr>
        <a:xfrm>
          <a:off x="193958" y="64408"/>
          <a:ext cx="8520457" cy="829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Types of Cross-Sectional Studies</a:t>
          </a:r>
        </a:p>
      </dsp:txBody>
      <dsp:txXfrm>
        <a:off x="193958" y="64408"/>
        <a:ext cx="8520457" cy="829475"/>
      </dsp:txXfrm>
    </dsp:sp>
    <dsp:sp modelId="{C2484DF9-0B7B-214D-96EE-1819FF851627}">
      <dsp:nvSpPr>
        <dsp:cNvPr id="0" name=""/>
        <dsp:cNvSpPr/>
      </dsp:nvSpPr>
      <dsp:spPr>
        <a:xfrm>
          <a:off x="2295037" y="1242263"/>
          <a:ext cx="2025579" cy="829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Descriptive</a:t>
          </a:r>
        </a:p>
      </dsp:txBody>
      <dsp:txXfrm>
        <a:off x="2295037" y="1242263"/>
        <a:ext cx="2025579" cy="829475"/>
      </dsp:txXfrm>
    </dsp:sp>
    <dsp:sp modelId="{F0AD6AEC-09C5-7F46-BED0-AF5CB33D0304}">
      <dsp:nvSpPr>
        <dsp:cNvPr id="0" name=""/>
        <dsp:cNvSpPr/>
      </dsp:nvSpPr>
      <dsp:spPr>
        <a:xfrm>
          <a:off x="5087" y="2420119"/>
          <a:ext cx="3128550" cy="2090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780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  <a:tabLst/>
          </a:pPr>
          <a:r>
            <a:rPr lang="en-US" sz="1600" kern="1200" dirty="0"/>
            <a:t>Study </a:t>
          </a:r>
          <a:r>
            <a:rPr lang="en-US" sz="1600" b="1" u="sng" kern="1200" dirty="0">
              <a:solidFill>
                <a:schemeClr val="accent2"/>
              </a:solidFill>
            </a:rPr>
            <a:t>prevalence </a:t>
          </a:r>
          <a:r>
            <a:rPr lang="en-US" sz="1600" kern="1200" dirty="0"/>
            <a:t>of health related events at a point in time/snapshot</a:t>
          </a:r>
        </a:p>
        <a:p>
          <a:pPr marL="17780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  <a:tabLst/>
          </a:pPr>
          <a:r>
            <a:rPr lang="en-US" sz="1600" kern="1200" dirty="0"/>
            <a:t>(Diseases, risk factors, coverage of interventions, health service utilization, knowledge, attitude and practice)</a:t>
          </a:r>
        </a:p>
      </dsp:txBody>
      <dsp:txXfrm>
        <a:off x="5087" y="2420119"/>
        <a:ext cx="3128550" cy="2090444"/>
      </dsp:txXfrm>
    </dsp:sp>
    <dsp:sp modelId="{D26FEAA6-F885-DE44-8A0D-AE2E0B8B8DA0}">
      <dsp:nvSpPr>
        <dsp:cNvPr id="0" name=""/>
        <dsp:cNvSpPr/>
      </dsp:nvSpPr>
      <dsp:spPr>
        <a:xfrm>
          <a:off x="4668996" y="1242263"/>
          <a:ext cx="1944340" cy="829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Analytical</a:t>
          </a:r>
        </a:p>
      </dsp:txBody>
      <dsp:txXfrm>
        <a:off x="4668996" y="1242263"/>
        <a:ext cx="1944340" cy="829475"/>
      </dsp:txXfrm>
    </dsp:sp>
    <dsp:sp modelId="{63DD8A87-2E84-AF40-B196-ED0C405D5627}">
      <dsp:nvSpPr>
        <dsp:cNvPr id="0" name=""/>
        <dsp:cNvSpPr/>
      </dsp:nvSpPr>
      <dsp:spPr>
        <a:xfrm>
          <a:off x="5155082" y="2420119"/>
          <a:ext cx="3593537" cy="21320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40005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  <a:tabLst/>
          </a:pPr>
          <a:r>
            <a:rPr lang="en-US" sz="1600" kern="1200" dirty="0"/>
            <a:t>Assess </a:t>
          </a:r>
          <a:r>
            <a:rPr lang="en-US" sz="1600" b="1" u="sng" kern="1200" dirty="0">
              <a:solidFill>
                <a:schemeClr val="accent2"/>
              </a:solidFill>
            </a:rPr>
            <a:t>association</a:t>
          </a:r>
          <a:r>
            <a:rPr lang="en-US" sz="1600" kern="1200" dirty="0"/>
            <a:t> between exposure and outcome.</a:t>
          </a:r>
        </a:p>
        <a:p>
          <a:pPr marL="40005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  <a:tabLst/>
          </a:pPr>
          <a:r>
            <a:rPr lang="en-US" sz="1600" kern="1200" dirty="0"/>
            <a:t>Exposure and disease status are assessed </a:t>
          </a:r>
          <a:r>
            <a:rPr lang="en-US" sz="1600" b="1" u="sng" kern="1200" dirty="0">
              <a:solidFill>
                <a:schemeClr val="accent2"/>
              </a:solidFill>
            </a:rPr>
            <a:t>simultaneously </a:t>
          </a:r>
          <a:r>
            <a:rPr lang="en-US" sz="1600" kern="1200" dirty="0"/>
            <a:t>among individuals at the same point in time</a:t>
          </a:r>
        </a:p>
        <a:p>
          <a:pPr marL="40005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  <a:tabLst/>
          </a:pPr>
          <a:r>
            <a:rPr lang="en-US" sz="1600" b="1" u="sng" kern="1200" dirty="0">
              <a:solidFill>
                <a:schemeClr val="accent2"/>
              </a:solidFill>
            </a:rPr>
            <a:t>Compare prevalence</a:t>
          </a:r>
          <a:r>
            <a:rPr lang="en-US" sz="1600" kern="1200" dirty="0"/>
            <a:t> of disease in persons with and without the exposure of interest</a:t>
          </a:r>
        </a:p>
      </dsp:txBody>
      <dsp:txXfrm>
        <a:off x="5155082" y="2420119"/>
        <a:ext cx="3593537" cy="21320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CF9BE-F23B-0245-890B-89E861E426BD}">
      <dsp:nvSpPr>
        <dsp:cNvPr id="0" name=""/>
        <dsp:cNvSpPr/>
      </dsp:nvSpPr>
      <dsp:spPr>
        <a:xfrm>
          <a:off x="0" y="0"/>
          <a:ext cx="5052246" cy="9760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3686175" algn="l"/>
            </a:tabLst>
          </a:pPr>
          <a:r>
            <a:rPr lang="en-US" sz="1900" kern="1200" dirty="0"/>
            <a:t>1- Define a </a:t>
          </a:r>
          <a:r>
            <a:rPr lang="en-US" sz="1900" b="1" kern="1200" dirty="0">
              <a:solidFill>
                <a:schemeClr val="accent2"/>
              </a:solidFill>
            </a:rPr>
            <a:t>population</a:t>
          </a:r>
          <a:r>
            <a:rPr lang="en-US" sz="1900" kern="1200" dirty="0"/>
            <a:t> of interest (reference or source population)</a:t>
          </a:r>
        </a:p>
      </dsp:txBody>
      <dsp:txXfrm>
        <a:off x="28587" y="28587"/>
        <a:ext cx="3916563" cy="918852"/>
      </dsp:txXfrm>
    </dsp:sp>
    <dsp:sp modelId="{4214B6FB-A8F1-BC45-85A7-5C8C2CFD3D09}">
      <dsp:nvSpPr>
        <dsp:cNvPr id="0" name=""/>
        <dsp:cNvSpPr/>
      </dsp:nvSpPr>
      <dsp:spPr>
        <a:xfrm>
          <a:off x="423125" y="1153485"/>
          <a:ext cx="5052246" cy="9760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2- Recruit a representative </a:t>
          </a:r>
          <a:r>
            <a:rPr lang="en-US" sz="1900" b="1" kern="1200" dirty="0">
              <a:solidFill>
                <a:schemeClr val="accent2"/>
              </a:solidFill>
            </a:rPr>
            <a:t>sample</a:t>
          </a:r>
          <a:r>
            <a:rPr lang="en-US" sz="1900" kern="1200" dirty="0"/>
            <a:t> (adequate size, random selection)</a:t>
          </a:r>
        </a:p>
      </dsp:txBody>
      <dsp:txXfrm>
        <a:off x="451712" y="1182072"/>
        <a:ext cx="3937529" cy="918852"/>
      </dsp:txXfrm>
    </dsp:sp>
    <dsp:sp modelId="{01545A92-2B13-634B-A64A-2C046DD1CE53}">
      <dsp:nvSpPr>
        <dsp:cNvPr id="0" name=""/>
        <dsp:cNvSpPr/>
      </dsp:nvSpPr>
      <dsp:spPr>
        <a:xfrm>
          <a:off x="839935" y="2306970"/>
          <a:ext cx="5052246" cy="9760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3- Measure the </a:t>
          </a:r>
          <a:r>
            <a:rPr lang="en-US" sz="1900" b="1" kern="1200" dirty="0">
              <a:solidFill>
                <a:schemeClr val="accent2"/>
              </a:solidFill>
            </a:rPr>
            <a:t>variables</a:t>
          </a:r>
          <a:r>
            <a:rPr lang="en-US" sz="1900" kern="1200" dirty="0"/>
            <a:t> of interest (exposure/outcome) at the same point in time</a:t>
          </a:r>
        </a:p>
      </dsp:txBody>
      <dsp:txXfrm>
        <a:off x="868522" y="2335557"/>
        <a:ext cx="3943845" cy="918852"/>
      </dsp:txXfrm>
    </dsp:sp>
    <dsp:sp modelId="{E2A72CA1-ADBE-314A-83CB-3D9B7318FBBC}">
      <dsp:nvSpPr>
        <dsp:cNvPr id="0" name=""/>
        <dsp:cNvSpPr/>
      </dsp:nvSpPr>
      <dsp:spPr>
        <a:xfrm>
          <a:off x="1263061" y="3460455"/>
          <a:ext cx="5052246" cy="9760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4- Analyze the </a:t>
          </a:r>
          <a:r>
            <a:rPr lang="en-US" sz="1900" b="1" kern="1200" dirty="0">
              <a:solidFill>
                <a:schemeClr val="accent2"/>
              </a:solidFill>
            </a:rPr>
            <a:t>data</a:t>
          </a:r>
        </a:p>
      </dsp:txBody>
      <dsp:txXfrm>
        <a:off x="1291648" y="3489042"/>
        <a:ext cx="3937529" cy="918852"/>
      </dsp:txXfrm>
    </dsp:sp>
    <dsp:sp modelId="{7DAD8316-2682-DB4F-A10B-B92C59165CDE}">
      <dsp:nvSpPr>
        <dsp:cNvPr id="0" name=""/>
        <dsp:cNvSpPr/>
      </dsp:nvSpPr>
      <dsp:spPr>
        <a:xfrm>
          <a:off x="4417829" y="747547"/>
          <a:ext cx="634416" cy="6344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560573" y="747547"/>
        <a:ext cx="348928" cy="477398"/>
      </dsp:txXfrm>
    </dsp:sp>
    <dsp:sp modelId="{0F0524A4-0113-5B42-AA7F-1B41745184E2}">
      <dsp:nvSpPr>
        <dsp:cNvPr id="0" name=""/>
        <dsp:cNvSpPr/>
      </dsp:nvSpPr>
      <dsp:spPr>
        <a:xfrm>
          <a:off x="4840955" y="1901032"/>
          <a:ext cx="634416" cy="6344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983699" y="1901032"/>
        <a:ext cx="348928" cy="477398"/>
      </dsp:txXfrm>
    </dsp:sp>
    <dsp:sp modelId="{298628EC-1308-C945-AA0A-F3ACB094CD94}">
      <dsp:nvSpPr>
        <dsp:cNvPr id="0" name=""/>
        <dsp:cNvSpPr/>
      </dsp:nvSpPr>
      <dsp:spPr>
        <a:xfrm>
          <a:off x="5257765" y="3054517"/>
          <a:ext cx="634416" cy="6344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400509" y="3054517"/>
        <a:ext cx="348928" cy="477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D6346-FBC6-3244-BE56-F1795D8D368B}">
      <dsp:nvSpPr>
        <dsp:cNvPr id="0" name=""/>
        <dsp:cNvSpPr/>
      </dsp:nvSpPr>
      <dsp:spPr>
        <a:xfrm>
          <a:off x="5477705" y="3391450"/>
          <a:ext cx="444372" cy="499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9705"/>
              </a:lnTo>
              <a:lnTo>
                <a:pt x="444372" y="499705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1E1F3B-7F63-3E48-8B60-9BF302A08CA5}">
      <dsp:nvSpPr>
        <dsp:cNvPr id="0" name=""/>
        <dsp:cNvSpPr/>
      </dsp:nvSpPr>
      <dsp:spPr>
        <a:xfrm>
          <a:off x="4777142" y="2298217"/>
          <a:ext cx="404314" cy="662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598"/>
              </a:lnTo>
              <a:lnTo>
                <a:pt x="404314" y="662598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F5CD-0BD1-4345-A173-D0322AC52794}">
      <dsp:nvSpPr>
        <dsp:cNvPr id="0" name=""/>
        <dsp:cNvSpPr/>
      </dsp:nvSpPr>
      <dsp:spPr>
        <a:xfrm>
          <a:off x="4341911" y="1379085"/>
          <a:ext cx="165688" cy="5755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5548"/>
              </a:lnTo>
              <a:lnTo>
                <a:pt x="165688" y="575548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BEDE00-425B-184C-877F-68798F264566}">
      <dsp:nvSpPr>
        <dsp:cNvPr id="0" name=""/>
        <dsp:cNvSpPr/>
      </dsp:nvSpPr>
      <dsp:spPr>
        <a:xfrm>
          <a:off x="4115469" y="594824"/>
          <a:ext cx="668278" cy="231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982"/>
              </a:lnTo>
              <a:lnTo>
                <a:pt x="668278" y="115982"/>
              </a:lnTo>
              <a:lnTo>
                <a:pt x="668278" y="231964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2B6B8-05C9-C44F-9EFE-E26C9A229B2C}">
      <dsp:nvSpPr>
        <dsp:cNvPr id="0" name=""/>
        <dsp:cNvSpPr/>
      </dsp:nvSpPr>
      <dsp:spPr>
        <a:xfrm>
          <a:off x="2676822" y="3431685"/>
          <a:ext cx="350907" cy="436275"/>
        </a:xfrm>
        <a:custGeom>
          <a:avLst/>
          <a:gdLst/>
          <a:ahLst/>
          <a:cxnLst/>
          <a:rect l="0" t="0" r="0" b="0"/>
          <a:pathLst>
            <a:path>
              <a:moveTo>
                <a:pt x="350907" y="0"/>
              </a:moveTo>
              <a:lnTo>
                <a:pt x="350907" y="436275"/>
              </a:lnTo>
              <a:lnTo>
                <a:pt x="0" y="436275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06BB30-B128-AC49-9002-2B90AC8C01EA}">
      <dsp:nvSpPr>
        <dsp:cNvPr id="0" name=""/>
        <dsp:cNvSpPr/>
      </dsp:nvSpPr>
      <dsp:spPr>
        <a:xfrm>
          <a:off x="3261668" y="2286487"/>
          <a:ext cx="277002" cy="688581"/>
        </a:xfrm>
        <a:custGeom>
          <a:avLst/>
          <a:gdLst/>
          <a:ahLst/>
          <a:cxnLst/>
          <a:rect l="0" t="0" r="0" b="0"/>
          <a:pathLst>
            <a:path>
              <a:moveTo>
                <a:pt x="277002" y="0"/>
              </a:moveTo>
              <a:lnTo>
                <a:pt x="277002" y="688581"/>
              </a:lnTo>
              <a:lnTo>
                <a:pt x="0" y="688581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1DA80-A16F-0440-90B6-6B176BA7C3A1}">
      <dsp:nvSpPr>
        <dsp:cNvPr id="0" name=""/>
        <dsp:cNvSpPr/>
      </dsp:nvSpPr>
      <dsp:spPr>
        <a:xfrm>
          <a:off x="3723338" y="1379085"/>
          <a:ext cx="165688" cy="569682"/>
        </a:xfrm>
        <a:custGeom>
          <a:avLst/>
          <a:gdLst/>
          <a:ahLst/>
          <a:cxnLst/>
          <a:rect l="0" t="0" r="0" b="0"/>
          <a:pathLst>
            <a:path>
              <a:moveTo>
                <a:pt x="165688" y="0"/>
              </a:moveTo>
              <a:lnTo>
                <a:pt x="165688" y="569682"/>
              </a:lnTo>
              <a:lnTo>
                <a:pt x="0" y="569682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424EF8-41E3-6A46-89D6-2C3EFE0DA8FF}">
      <dsp:nvSpPr>
        <dsp:cNvPr id="0" name=""/>
        <dsp:cNvSpPr/>
      </dsp:nvSpPr>
      <dsp:spPr>
        <a:xfrm>
          <a:off x="3447190" y="594824"/>
          <a:ext cx="668278" cy="231964"/>
        </a:xfrm>
        <a:custGeom>
          <a:avLst/>
          <a:gdLst/>
          <a:ahLst/>
          <a:cxnLst/>
          <a:rect l="0" t="0" r="0" b="0"/>
          <a:pathLst>
            <a:path>
              <a:moveTo>
                <a:pt x="668278" y="0"/>
              </a:moveTo>
              <a:lnTo>
                <a:pt x="668278" y="115982"/>
              </a:lnTo>
              <a:lnTo>
                <a:pt x="0" y="115982"/>
              </a:lnTo>
              <a:lnTo>
                <a:pt x="0" y="231964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50614-CE6C-C140-B4CE-BDFDCF7812FE}">
      <dsp:nvSpPr>
        <dsp:cNvPr id="0" name=""/>
        <dsp:cNvSpPr/>
      </dsp:nvSpPr>
      <dsp:spPr>
        <a:xfrm>
          <a:off x="2722930" y="42527"/>
          <a:ext cx="2785077" cy="552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Cross-Sectional Studies</a:t>
          </a:r>
        </a:p>
      </dsp:txBody>
      <dsp:txXfrm>
        <a:off x="2722930" y="42527"/>
        <a:ext cx="2785077" cy="552296"/>
      </dsp:txXfrm>
    </dsp:sp>
    <dsp:sp modelId="{8403C487-1143-3F4C-A935-6DA1FFD685E1}">
      <dsp:nvSpPr>
        <dsp:cNvPr id="0" name=""/>
        <dsp:cNvSpPr/>
      </dsp:nvSpPr>
      <dsp:spPr>
        <a:xfrm>
          <a:off x="2894893" y="826789"/>
          <a:ext cx="1104593" cy="552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Descriptive</a:t>
          </a:r>
        </a:p>
      </dsp:txBody>
      <dsp:txXfrm>
        <a:off x="2894893" y="826789"/>
        <a:ext cx="1104593" cy="552296"/>
      </dsp:txXfrm>
    </dsp:sp>
    <dsp:sp modelId="{E2992C81-BB9F-CD41-94E4-8620E4664F17}">
      <dsp:nvSpPr>
        <dsp:cNvPr id="0" name=""/>
        <dsp:cNvSpPr/>
      </dsp:nvSpPr>
      <dsp:spPr>
        <a:xfrm>
          <a:off x="1876657" y="1611050"/>
          <a:ext cx="1846681" cy="675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Prevalence on an outcome </a:t>
          </a:r>
        </a:p>
      </dsp:txBody>
      <dsp:txXfrm>
        <a:off x="1876657" y="1611050"/>
        <a:ext cx="1846681" cy="675436"/>
      </dsp:txXfrm>
    </dsp:sp>
    <dsp:sp modelId="{D66D43A4-7841-9A4F-BAFB-1E0B8D729CB2}">
      <dsp:nvSpPr>
        <dsp:cNvPr id="0" name=""/>
        <dsp:cNvSpPr/>
      </dsp:nvSpPr>
      <dsp:spPr>
        <a:xfrm>
          <a:off x="922283" y="2518451"/>
          <a:ext cx="2339385" cy="9132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52388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1400" kern="1200" dirty="0"/>
            <a:t>Simply </a:t>
          </a:r>
          <a:r>
            <a:rPr lang="en-US" sz="1400" b="1" kern="1200" dirty="0">
              <a:solidFill>
                <a:srgbClr val="FF0000"/>
              </a:solidFill>
            </a:rPr>
            <a:t>characterize </a:t>
          </a:r>
          <a:r>
            <a:rPr lang="en-US" sz="1400" kern="1200" dirty="0"/>
            <a:t>the prevalence of a health outcome in a specified population. </a:t>
          </a:r>
        </a:p>
      </dsp:txBody>
      <dsp:txXfrm>
        <a:off x="922283" y="2518451"/>
        <a:ext cx="2339385" cy="913233"/>
      </dsp:txXfrm>
    </dsp:sp>
    <dsp:sp modelId="{62CAD71F-D4A3-D54F-8433-D6959D6A5FDB}">
      <dsp:nvSpPr>
        <dsp:cNvPr id="0" name=""/>
        <dsp:cNvSpPr/>
      </dsp:nvSpPr>
      <dsp:spPr>
        <a:xfrm>
          <a:off x="2900" y="3663649"/>
          <a:ext cx="2673922" cy="4086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Prevalence=Cases / Total Population X 100  </a:t>
          </a:r>
        </a:p>
      </dsp:txBody>
      <dsp:txXfrm>
        <a:off x="2900" y="3663649"/>
        <a:ext cx="2673922" cy="408622"/>
      </dsp:txXfrm>
    </dsp:sp>
    <dsp:sp modelId="{241E1DC2-A44D-184A-A4A5-0DCD5FFBE81F}">
      <dsp:nvSpPr>
        <dsp:cNvPr id="0" name=""/>
        <dsp:cNvSpPr/>
      </dsp:nvSpPr>
      <dsp:spPr>
        <a:xfrm>
          <a:off x="4231451" y="826789"/>
          <a:ext cx="1104593" cy="552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Analytical </a:t>
          </a:r>
        </a:p>
      </dsp:txBody>
      <dsp:txXfrm>
        <a:off x="4231451" y="826789"/>
        <a:ext cx="1104593" cy="552296"/>
      </dsp:txXfrm>
    </dsp:sp>
    <dsp:sp modelId="{D324077B-410A-F24A-B1C1-78A63F9A97FF}">
      <dsp:nvSpPr>
        <dsp:cNvPr id="0" name=""/>
        <dsp:cNvSpPr/>
      </dsp:nvSpPr>
      <dsp:spPr>
        <a:xfrm>
          <a:off x="4507600" y="1611050"/>
          <a:ext cx="2695428" cy="687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Compare prevalence of an outcome between exposed and unexposed </a:t>
          </a:r>
        </a:p>
      </dsp:txBody>
      <dsp:txXfrm>
        <a:off x="4507600" y="1611050"/>
        <a:ext cx="2695428" cy="687167"/>
      </dsp:txXfrm>
    </dsp:sp>
    <dsp:sp modelId="{380DAC65-BDBD-C946-9E28-A4CF18455CC2}">
      <dsp:nvSpPr>
        <dsp:cNvPr id="0" name=""/>
        <dsp:cNvSpPr/>
      </dsp:nvSpPr>
      <dsp:spPr>
        <a:xfrm>
          <a:off x="5181457" y="2530182"/>
          <a:ext cx="2962486" cy="861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36525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1300" kern="1200" dirty="0"/>
            <a:t>They </a:t>
          </a:r>
          <a:r>
            <a:rPr lang="en-US" sz="1300" b="1" kern="1200" dirty="0">
              <a:solidFill>
                <a:srgbClr val="FF0000"/>
              </a:solidFill>
            </a:rPr>
            <a:t>compare the proportion </a:t>
          </a:r>
          <a:r>
            <a:rPr lang="en-US" sz="1300" kern="1200" dirty="0"/>
            <a:t>of exposed persons who are diseased with the proportion of non-exposed persons who are diseased   </a:t>
          </a:r>
        </a:p>
      </dsp:txBody>
      <dsp:txXfrm>
        <a:off x="5181457" y="2530182"/>
        <a:ext cx="2962486" cy="861267"/>
      </dsp:txXfrm>
    </dsp:sp>
    <dsp:sp modelId="{E482792A-0AAB-7743-82DE-3B1BD78C8CC3}">
      <dsp:nvSpPr>
        <dsp:cNvPr id="0" name=""/>
        <dsp:cNvSpPr/>
      </dsp:nvSpPr>
      <dsp:spPr>
        <a:xfrm>
          <a:off x="5922078" y="3667511"/>
          <a:ext cx="2924731" cy="4472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36525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1600" kern="1200" dirty="0"/>
            <a:t>Prevalence Odd Ratio (POR)</a:t>
          </a:r>
        </a:p>
      </dsp:txBody>
      <dsp:txXfrm>
        <a:off x="5922078" y="3667511"/>
        <a:ext cx="2924731" cy="4472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257AF-5C23-244C-A3F7-41D07320912C}">
      <dsp:nvSpPr>
        <dsp:cNvPr id="0" name=""/>
        <dsp:cNvSpPr/>
      </dsp:nvSpPr>
      <dsp:spPr>
        <a:xfrm>
          <a:off x="41" y="30538"/>
          <a:ext cx="3979717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Strengths</a:t>
          </a:r>
        </a:p>
      </dsp:txBody>
      <dsp:txXfrm>
        <a:off x="41" y="30538"/>
        <a:ext cx="3979717" cy="576000"/>
      </dsp:txXfrm>
    </dsp:sp>
    <dsp:sp modelId="{861DB525-EE2A-3E48-BE9E-35F3E69B9C8A}">
      <dsp:nvSpPr>
        <dsp:cNvPr id="0" name=""/>
        <dsp:cNvSpPr/>
      </dsp:nvSpPr>
      <dsp:spPr>
        <a:xfrm>
          <a:off x="41" y="606538"/>
          <a:ext cx="3979717" cy="38498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/>
            <a:t>Relatively quick and easy to conduct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kern="1200" dirty="0"/>
            <a:t>Data on all variables is only collected once.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kern="1200" dirty="0"/>
            <a:t>Able to measure prevalence for all factors under investigation.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kern="1200" dirty="0"/>
            <a:t>Multiple outcomes and exposures can be studied.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kern="1200" dirty="0"/>
            <a:t>Good for descriptive analyses and for generating hypotheses.</a:t>
          </a:r>
          <a:endParaRPr lang="en-US" sz="2000" kern="1200" dirty="0"/>
        </a:p>
      </dsp:txBody>
      <dsp:txXfrm>
        <a:off x="41" y="606538"/>
        <a:ext cx="3979717" cy="3849862"/>
      </dsp:txXfrm>
    </dsp:sp>
    <dsp:sp modelId="{D6828ACD-74B3-184C-9263-7242CF427215}">
      <dsp:nvSpPr>
        <dsp:cNvPr id="0" name=""/>
        <dsp:cNvSpPr/>
      </dsp:nvSpPr>
      <dsp:spPr>
        <a:xfrm>
          <a:off x="4536919" y="30538"/>
          <a:ext cx="3979717" cy="57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Weakness</a:t>
          </a:r>
        </a:p>
      </dsp:txBody>
      <dsp:txXfrm>
        <a:off x="4536919" y="30538"/>
        <a:ext cx="3979717" cy="576000"/>
      </dsp:txXfrm>
    </dsp:sp>
    <dsp:sp modelId="{2F6A8CE9-D089-BA42-A11E-00EFDA885DE3}">
      <dsp:nvSpPr>
        <dsp:cNvPr id="0" name=""/>
        <dsp:cNvSpPr/>
      </dsp:nvSpPr>
      <dsp:spPr>
        <a:xfrm>
          <a:off x="4536919" y="606538"/>
          <a:ext cx="3979717" cy="38498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kern="1200" dirty="0"/>
            <a:t>Difficult to determine whether the outcome followed exposure in time or exposure resulted from the outcome.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kern="1200" dirty="0"/>
            <a:t>Difficult to determine whether the outcome followed exposure in time or exposure resulted from the outcome.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kern="1200" dirty="0"/>
            <a:t>Associations identified may be difficult to interpret.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kern="1200" dirty="0"/>
            <a:t>Susceptible to bias due to low response and misclassification due to recall bias.</a:t>
          </a:r>
          <a:endParaRPr lang="en-US" sz="2000" kern="1200" dirty="0"/>
        </a:p>
      </dsp:txBody>
      <dsp:txXfrm>
        <a:off x="4536919" y="606538"/>
        <a:ext cx="3979717" cy="3849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standalone="yes" ?><Relationships xmlns="http://schemas.openxmlformats.org/package/2006/relationships"><Relationship Id="rId1" Target="../theme/theme3.xml" Type="http://schemas.openxmlformats.org/officeDocument/2006/relationships/theme"></Relationship></Relationships>
</file>

<file path=ppt/handoutMasters/handoutMaster1.xml><?xml version="1.0" encoding="utf-8"?>
<p:handout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1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Header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sz="quarter" type="hd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Date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quarter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4613" y="0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C374BAF5-3B37-654E-A74F-521371AC9504}" type="datetimeFigureOut">
              <a:rPr lang="en-US" smtClean="0">
                <a:uFillTx/>
              </a:rPr>
              <a:t>9/15/19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Foot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8685213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Slide Numb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4613" y="8685213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A9A21201-581C-3049-9BA8-DDF27C7A8A0A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</p:handoutMaster>
</file>

<file path=ppt/notesMasters/_rels/notesMaster1.xml.rels><?xml version="1.0" standalone="yes" ?><Relationships xmlns="http://schemas.openxmlformats.org/package/2006/relationships"><Relationship Id="rId1" Target="../theme/theme2.xml" Type="http://schemas.openxmlformats.org/officeDocument/2006/relationships/theme"></Relationship></Relationships>
</file>

<file path=ppt/notesMasters/notesMaster1.xml><?xml version="1.0" encoding="utf-8"?>
<p:notes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1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Header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sz="quarter" type="hd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Date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4613" y="0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F2487051-C2FA-694B-8817-08E3CE5FEDD7}" type="datetimeFigureOut">
              <a:rPr lang="en-US" smtClean="0">
                <a:uFillTx/>
              </a:rPr>
              <a:t>9/15/19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Imag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Notes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8685213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4613" y="8685213"/>
            <a:ext cx="2971800" cy="4572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31C12B0C-0C07-E641-8F34-10A0521EE122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  <p:notes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lvl1pPr algn="l" defTabSz="457200" eaLnBrk="1" hangingPunct="1" latinLnBrk="0" marL="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standalone="yes" ?><Relationships xmlns="http://schemas.openxmlformats.org/package/2006/relationships"><Relationship Id="rId1" Target="../slides/slide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.xml.rels><?xml version="1.0" standalone="yes" ?><Relationships xmlns="http://schemas.openxmlformats.org/package/2006/relationships"><Relationship Id="rId1" Target="../slides/slide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.xml.rels><?xml version="1.0" standalone="yes" ?><Relationships xmlns="http://schemas.openxmlformats.org/package/2006/relationships"><Relationship Id="rId1" Target="../slides/slide1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4.xml.rels><?xml version="1.0" standalone="yes" ?><Relationships xmlns="http://schemas.openxmlformats.org/package/2006/relationships"><Relationship Id="rId1" Target="../slides/slide1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5.xml.rels><?xml version="1.0" standalone="yes" ?><Relationships xmlns="http://schemas.openxmlformats.org/package/2006/relationships"><Relationship Id="rId1" Target="../slides/slide1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6.xml.rels><?xml version="1.0" standalone="yes" ?><Relationships xmlns="http://schemas.openxmlformats.org/package/2006/relationships"><Relationship Id="rId1" Target="../slides/slide2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notesSlide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Slide Imag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Notes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Research question facilitates study design selection! Remember from our last lecture.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Numb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r" defTabSz="4572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fld id="{31C12B0C-0C07-E641-8F34-10A0521EE122}" type="slidenum">
              <a:rPr b="0" baseline="0" cap="none" i="0" kern="1200" kumimoji="0" lang="en-US" noProof="0" normalizeH="0" smtClean="0" spc="0" strike="noStrike" sz="1200" u="none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+mn-ea"/>
                <a:cs typeface="+mn-cs"/>
              </a:rPr>
              <a:pPr algn="r" defTabSz="4572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>
                  <a:uFillTx/>
                </a:defRPr>
              </a:pPr>
              <a:t>4</a:t>
            </a:fld>
            <a:endParaRPr b="0" baseline="0" cap="none" i="0" kern="1200" kumimoji="0" lang="en-US" noProof="0" normalizeH="0" spc="0" strike="noStrike" sz="1200" u="none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+mn-ea"/>
              <a:cs typeface="+mn-cs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Slide Imag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Notes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Numb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31C12B0C-0C07-E641-8F34-10A0521EE122}" type="slidenum">
              <a:rPr lang="en-US" smtClean="0">
                <a:uFillTx/>
              </a:rPr>
              <a:t>6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Slide Imag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Notes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Numb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31C12B0C-0C07-E641-8F34-10A0521EE122}" type="slidenum">
              <a:rPr lang="en-US" smtClean="0">
                <a:uFillTx/>
              </a:rPr>
              <a:t>11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Slide Imag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Notes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Numb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31C12B0C-0C07-E641-8F34-10A0521EE122}" type="slidenum">
              <a:rPr lang="en-US" smtClean="0">
                <a:uFillTx/>
              </a:rPr>
              <a:t>13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Slide Imag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Notes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Numb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31C12B0C-0C07-E641-8F34-10A0521EE122}" type="slidenum">
              <a:rPr lang="en-US" smtClean="0">
                <a:uFillTx/>
              </a:rPr>
              <a:t>14</a:t>
            </a:fld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Slide Imag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Notes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Numb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31C12B0C-0C07-E641-8F34-10A0521EE122}" type="slidenum">
              <a:rPr lang="en-US" smtClean="0">
                <a:uFillTx/>
              </a:rPr>
              <a:t>26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>
  <p:cSld name="Title Slide">
    <p:bg>
      <p:bgPr>
        <a:solidFill>
          <a:srgbClr val="1C353D"/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04334" y="1326444"/>
            <a:ext cx="7535333" cy="140884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>
            <a:lvl1pPr algn="ctr" indent="0" marL="0">
              <a:buNone/>
              <a:defRPr b="1" baseline="0" sz="5400">
                <a:solidFill>
                  <a:srgbClr val="FFBF35"/>
                </a:solidFill>
                <a:uFillTx/>
                <a:latin typeface="Microsoft Sans Serif"/>
                <a:cs typeface="Microsoft Sans Serif"/>
              </a:defRPr>
            </a:lvl1pPr>
          </a:lstStyle>
          <a:p>
            <a:pPr lvl="0"/>
            <a:r>
              <a:rPr dirty="0" lang="en-US">
                <a:uFillTx/>
              </a:rPr>
              <a:t>CLICK TO ADD TITLE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 Placeholder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1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90713" y="3189288"/>
            <a:ext cx="5275362" cy="5080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algn="ctr" indent="0" marL="0">
              <a:buNone/>
              <a:defRPr baseline="0" sz="2800">
                <a:solidFill>
                  <a:schemeClr val="bg1"/>
                </a:solidFill>
                <a:uFillTx/>
              </a:defRPr>
            </a:lvl1pPr>
          </a:lstStyle>
          <a:p>
            <a:pPr lvl="0"/>
            <a:r>
              <a:rPr dirty="0" lang="en-US">
                <a:uFillTx/>
              </a:rPr>
              <a:t>CLICK TO ADD SUBHEADING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traight Connector 5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85030" y="3003399"/>
            <a:ext cx="5608045" cy="0"/>
          </a:xfrm>
          <a:prstGeom prst="line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traight Connector 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85030" y="3069369"/>
            <a:ext cx="5608045" cy="0"/>
          </a:xfrm>
          <a:prstGeom prst="line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>
  <p:cSld name="Thank You">
    <p:bg>
      <p:bgPr>
        <a:solidFill>
          <a:srgbClr val="FFBF35"/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traight Connector 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47866" y="1683152"/>
            <a:ext cx="5926667" cy="0"/>
          </a:xfrm>
          <a:prstGeom prst="line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traight Connector 5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47866" y="1601215"/>
            <a:ext cx="5926667" cy="0"/>
          </a:xfrm>
          <a:prstGeom prst="line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traight Connector 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47866" y="3026016"/>
            <a:ext cx="5926667" cy="0"/>
          </a:xfrm>
          <a:prstGeom prst="line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Straight Connector 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47866" y="2944079"/>
            <a:ext cx="5926667" cy="0"/>
          </a:xfrm>
          <a:prstGeom prst="line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Text Placeholder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77014" y="1682750"/>
            <a:ext cx="7397555" cy="111601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indent="0" marL="0">
              <a:buNone/>
              <a:defRPr baseline="0" sz="6000">
                <a:uFillTx/>
                <a:latin typeface="Helvetica"/>
                <a:cs typeface="Helvetica"/>
              </a:defRPr>
            </a:lvl1pPr>
          </a:lstStyle>
          <a:p>
            <a:pPr lvl="0"/>
            <a:r>
              <a:rPr dirty="0" lang="en-US">
                <a:uFillTx/>
              </a:rPr>
              <a:t>ADD A THANK YOU!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>
  <p:cSld name="Blank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6075" y="346075"/>
            <a:ext cx="8432800" cy="8128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>
                <a:uFillTx/>
              </a:defRPr>
            </a:lvl1pPr>
          </a:lstStyle>
          <a:p>
            <a:pPr lvl="0"/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>
  <p:cSld name="Speaker Introduction ">
    <p:bg>
      <p:bgPr>
        <a:solidFill>
          <a:srgbClr val="1C353D"/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Straight Connector 11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58633" y="3284907"/>
            <a:ext cx="3378215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Text Placeholder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1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23691" y="3399560"/>
            <a:ext cx="3478213" cy="14192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>
            <a:lvl1pPr indent="0" marL="0">
              <a:buNone/>
              <a:defRPr baseline="0" sz="2200">
                <a:solidFill>
                  <a:srgbClr val="FFFFFF"/>
                </a:solidFill>
                <a:uFillTx/>
              </a:defRPr>
            </a:lvl1pPr>
          </a:lstStyle>
          <a:p>
            <a:pPr lvl="0"/>
            <a:r>
              <a:rPr dirty="0" lang="en-US">
                <a:uFillTx/>
              </a:rPr>
              <a:t>Add a little bit more about yourself here.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Picture Placeholder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2" sz="quarter" type="pic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4689859" cy="5143500"/>
          </a:xfrm>
          <a:noFill/>
          <a:ln cmpd="sng" w="57150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>
            <a:lvl1pPr algn="l" defTabSz="457200" eaLnBrk="1" fontAlgn="auto" hangingPunct="1" indent="0" latinLnBrk="0" marL="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Font typeface="Arial"/>
              <a:buNone/>
              <a:defRPr baseline="0" sz="2200">
                <a:solidFill>
                  <a:schemeClr val="bg1"/>
                </a:solidFill>
                <a:uFillTx/>
                <a:sym typeface="Wingdings"/>
              </a:defRPr>
            </a:lvl1pPr>
          </a:lstStyle>
          <a:p>
            <a:r>
              <a:rPr lang="en-US">
                <a:uFillTx/>
              </a:rPr>
              <a:t>Click the photo icon below to add your own image.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24450" y="1616075"/>
            <a:ext cx="3478213" cy="133579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>
            <a:lvl1pPr indent="0" marL="0">
              <a:buNone/>
              <a:defRPr baseline="0" sz="2200">
                <a:solidFill>
                  <a:srgbClr val="FFFFFF"/>
                </a:solidFill>
                <a:uFillTx/>
              </a:defRPr>
            </a:lvl1pPr>
          </a:lstStyle>
          <a:p>
            <a:pPr lvl="0"/>
            <a:r>
              <a:rPr dirty="0" lang="en-US">
                <a:uFillTx/>
              </a:rPr>
              <a:t>Your Name                              Your </a:t>
            </a:r>
            <a:r>
              <a:rPr lang="en-US">
                <a:uFillTx/>
              </a:rPr>
              <a:t>Company                     Your Twitter </a:t>
            </a:r>
            <a:r>
              <a:rPr dirty="0" lang="en-US">
                <a:uFillTx/>
              </a:rPr>
              <a:t>Handle</a:t>
            </a:r>
          </a:p>
          <a:p>
            <a:pPr lvl="0"/>
            <a:endParaRPr dirty="0" lang="en-US"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Straight Connector 8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58633" y="3284907"/>
            <a:ext cx="3378215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Straight Connector 14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58633" y="3284907"/>
            <a:ext cx="3378215" cy="0"/>
          </a:xfrm>
          <a:prstGeom prst="line">
            <a:avLst/>
          </a:prstGeom>
          <a:ln>
            <a:solidFill>
              <a:srgbClr val="FFBF35"/>
            </a:solidFill>
          </a:ln>
          <a:effectLst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Text Placeholder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4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23691" y="712181"/>
            <a:ext cx="3566286" cy="467676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algn="l" defTabSz="457200" eaLnBrk="1" fontAlgn="auto" hangingPunct="1" indent="0" latinLnBrk="0" marL="0" marR="0" rtl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 b="0" baseline="0" i="0" sz="4000">
                <a:solidFill>
                  <a:schemeClr val="bg1"/>
                </a:solidFill>
                <a:uFillTx/>
                <a:latin typeface="Helvetica"/>
                <a:cs typeface="Helvetica"/>
              </a:defRPr>
            </a:lvl1pPr>
            <a:lvl2pPr>
              <a:defRPr>
                <a:solidFill>
                  <a:srgbClr val="FFFFFF"/>
                </a:solidFill>
                <a:uFillTx/>
              </a:defRPr>
            </a:lvl2pPr>
            <a:lvl3pPr>
              <a:defRPr>
                <a:solidFill>
                  <a:srgbClr val="FFFFFF"/>
                </a:solidFill>
                <a:uFillTx/>
              </a:defRPr>
            </a:lvl3pPr>
            <a:lvl4pPr>
              <a:defRPr>
                <a:solidFill>
                  <a:srgbClr val="FFFFFF"/>
                </a:solidFill>
                <a:uFillTx/>
              </a:defRPr>
            </a:lvl4pPr>
            <a:lvl5pPr>
              <a:defRPr>
                <a:solidFill>
                  <a:srgbClr val="FFFFFF"/>
                </a:solidFill>
                <a:uFillTx/>
              </a:defRPr>
            </a:lvl5pPr>
          </a:lstStyle>
          <a:p>
            <a:pPr algn="l" defTabSz="457200" eaLnBrk="1" fontAlgn="auto" hangingPunct="1" indent="0" latinLnBrk="0" lvl="0" marL="0" marR="0" rtl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>
                <a:uFillTx/>
              </a:defRPr>
            </a:pPr>
            <a:r>
              <a:rPr dirty="0" lang="en-US">
                <a:uFillTx/>
              </a:rPr>
              <a:t>HELLO!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>
  <p:cSld name="Agenda ">
    <p:bg>
      <p:bgPr>
        <a:solidFill>
          <a:schemeClr val="bg1">
            <a:lumMod val="95000"/>
          </a:schemeClr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 Placeholder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5614" y="342464"/>
            <a:ext cx="8231186" cy="4484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indent="0" marL="0">
              <a:lnSpc>
                <a:spcPct val="80000"/>
              </a:lnSpc>
              <a:buNone/>
              <a:defRPr b="0" baseline="0" i="0" sz="4000">
                <a:solidFill>
                  <a:schemeClr val="tx1">
                    <a:lumMod val="50000"/>
                  </a:schemeClr>
                </a:solidFill>
                <a:uFillTx/>
                <a:latin typeface="Helvetica"/>
                <a:cs typeface="Helvetica"/>
              </a:defRPr>
            </a:lvl1pPr>
            <a:lvl2pPr>
              <a:defRPr>
                <a:solidFill>
                  <a:srgbClr val="FFFFFF"/>
                </a:solidFill>
                <a:uFillTx/>
              </a:defRPr>
            </a:lvl2pPr>
            <a:lvl3pPr>
              <a:defRPr>
                <a:solidFill>
                  <a:srgbClr val="FFFFFF"/>
                </a:solidFill>
                <a:uFillTx/>
              </a:defRPr>
            </a:lvl3pPr>
            <a:lvl4pPr>
              <a:defRPr>
                <a:solidFill>
                  <a:srgbClr val="FFFFFF"/>
                </a:solidFill>
                <a:uFillTx/>
              </a:defRPr>
            </a:lvl4pPr>
            <a:lvl5pPr>
              <a:defRPr>
                <a:solidFill>
                  <a:srgbClr val="FFFFFF"/>
                </a:solidFill>
                <a:uFillTx/>
              </a:defRPr>
            </a:lvl5pPr>
          </a:lstStyle>
          <a:p>
            <a:pPr lvl="0"/>
            <a:r>
              <a:rPr dirty="0" lang="en-US">
                <a:uFillTx/>
              </a:rPr>
              <a:t>AGENDA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ectangle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1523331"/>
            <a:ext cx="9144000" cy="532164"/>
          </a:xfrm>
          <a:prstGeom prst="rect">
            <a:avLst/>
          </a:prstGeom>
          <a:solidFill>
            <a:srgbClr val="FFDF9B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Oval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4646" y="1336787"/>
            <a:ext cx="972924" cy="884478"/>
          </a:xfrm>
          <a:prstGeom prst="ellipse">
            <a:avLst/>
          </a:prstGeom>
          <a:solidFill>
            <a:srgbClr val="FFDF9B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just"/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Oval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4151" y="1454519"/>
            <a:ext cx="713914" cy="6490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just"/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4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78984" y="1414851"/>
            <a:ext cx="7019737" cy="3219034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>
            <a:lvl1pPr indent="-514350" marL="514350">
              <a:lnSpc>
                <a:spcPct val="150000"/>
              </a:lnSpc>
              <a:buClr>
                <a:schemeClr val="tx1"/>
              </a:buClr>
              <a:buSzPct val="150000"/>
              <a:buFont charset="2" typeface="Wingdings"/>
              <a:buAutoNum type="arabicPlain"/>
              <a:defRPr b="0" baseline="0" i="0" sz="2400">
                <a:solidFill>
                  <a:schemeClr val="tx1">
                    <a:lumMod val="50000"/>
                  </a:schemeClr>
                </a:solidFill>
                <a:uFillTx/>
                <a:latin typeface="+mn-lt"/>
              </a:defRPr>
            </a:lvl1pPr>
          </a:lstStyle>
          <a:p>
            <a:pPr lvl="0"/>
            <a:r>
              <a:rPr dirty="0" lang="en-US">
                <a:uFillTx/>
              </a:rPr>
              <a:t> Add Section One</a:t>
            </a:r>
          </a:p>
          <a:p>
            <a:pPr lvl="0"/>
            <a:endParaRPr dirty="0" lang="en-US">
              <a:uFillTx/>
            </a:endParaRPr>
          </a:p>
          <a:p>
            <a:pPr lvl="0"/>
            <a:endParaRPr dirty="0" lang="en-US">
              <a:uFillTx/>
            </a:endParaRPr>
          </a:p>
          <a:p>
            <a:pPr lvl="0"/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>
  <p:cSld name="Section Header Dark">
    <p:bg>
      <p:bgPr>
        <a:solidFill>
          <a:srgbClr val="1C353D"/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Rectangl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" y="2440846"/>
            <a:ext cx="9144000" cy="624637"/>
          </a:xfrm>
          <a:prstGeom prst="rect">
            <a:avLst/>
          </a:prstGeom>
          <a:solidFill>
            <a:srgbClr val="FFBF35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indent="0" marL="0">
              <a:buFont typeface="Arial"/>
              <a:buNone/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ectangle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" y="1717254"/>
            <a:ext cx="9144000" cy="624637"/>
          </a:xfrm>
          <a:prstGeom prst="rect">
            <a:avLst/>
          </a:prstGeom>
          <a:solidFill>
            <a:srgbClr val="FFBF35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indent="0" marL="0">
              <a:buFont typeface="Arial"/>
              <a:buNone/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TextBox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184473" y="1023486"/>
            <a:ext cx="2217380" cy="240065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pPr algn="ctr"/>
            <a:r>
              <a:rPr b="1" lang="en-US" sz="15000">
                <a:ln>
                  <a:noFill/>
                </a:ln>
                <a:solidFill>
                  <a:srgbClr val="FFFFFF"/>
                </a:solidFill>
                <a:uFillTx/>
                <a:latin typeface="Palatino Linotype"/>
                <a:cs typeface="Palatino Linotype"/>
              </a:rPr>
              <a:t>{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TextBox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20372" y="1033957"/>
            <a:ext cx="2217380" cy="240065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pPr algn="ctr"/>
            <a:r>
              <a:rPr b="1" lang="en-US" sz="15000">
                <a:solidFill>
                  <a:srgbClr val="FFFFFF"/>
                </a:solidFill>
                <a:uFillTx/>
                <a:latin typeface="Palatino Linotype"/>
                <a:cs typeface="Palatino Linotype"/>
              </a:rPr>
              <a:t>}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Text Placeholder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9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30325" y="1167642"/>
            <a:ext cx="1270492" cy="235232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indent="0" marL="0">
              <a:buNone/>
              <a:defRPr b="1" i="0" sz="13800">
                <a:solidFill>
                  <a:srgbClr val="FFFFFF"/>
                </a:solidFill>
                <a:uFillTx/>
                <a:latin typeface="Palatino Linotype"/>
                <a:cs typeface="Palatino Linotype"/>
              </a:defRPr>
            </a:lvl1pPr>
          </a:lstStyle>
          <a:p>
            <a:pPr lvl="0"/>
            <a:r>
              <a:rPr dirty="0" lang="en-US">
                <a:uFillTx/>
              </a:rPr>
              <a:t>1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8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51512" y="1631591"/>
            <a:ext cx="5222488" cy="13477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indent="0" marL="0">
              <a:lnSpc>
                <a:spcPct val="130000"/>
              </a:lnSpc>
              <a:buNone/>
              <a:defRPr b="1" baseline="0" sz="3600">
                <a:solidFill>
                  <a:srgbClr val="1C353D"/>
                </a:solidFill>
                <a:uFillTx/>
              </a:defRPr>
            </a:lvl1pPr>
          </a:lstStyle>
          <a:p>
            <a:pPr>
              <a:lnSpc>
                <a:spcPct val="120000"/>
              </a:lnSpc>
            </a:pPr>
            <a:r>
              <a:rPr dirty="0" lang="en-US">
                <a:uFillTx/>
                <a:latin typeface="Arial"/>
                <a:cs typeface="Arial"/>
              </a:rPr>
              <a:t>Section 1 Header Here</a:t>
            </a:r>
          </a:p>
          <a:p>
            <a:pPr>
              <a:lnSpc>
                <a:spcPct val="140000"/>
              </a:lnSpc>
            </a:pPr>
            <a:r>
              <a:rPr dirty="0" lang="en-US" sz="2800">
                <a:uFillTx/>
                <a:latin typeface="Microsoft Sans Serif"/>
                <a:cs typeface="Microsoft Sans Serif"/>
              </a:rPr>
              <a:t>Section 1 Sub Header Here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>
  <p:cSld name="Text + Image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traight Connector 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601513"/>
            <a:ext cx="9144000" cy="0"/>
          </a:xfrm>
          <a:prstGeom prst="line">
            <a:avLst/>
          </a:prstGeom>
          <a:ln>
            <a:solidFill>
              <a:srgbClr val="FFBF35"/>
            </a:solidFill>
          </a:ln>
          <a:effectLst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Straight Connector 4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67" y="664801"/>
            <a:ext cx="9144000" cy="0"/>
          </a:xfrm>
          <a:prstGeom prst="line">
            <a:avLst/>
          </a:prstGeom>
          <a:ln>
            <a:solidFill>
              <a:srgbClr val="FFBF35"/>
            </a:solidFill>
          </a:ln>
          <a:effectLst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4802980"/>
            <a:ext cx="9144000" cy="340519"/>
          </a:xfrm>
          <a:prstGeom prst="rect">
            <a:avLst/>
          </a:prstGeom>
          <a:solidFill>
            <a:srgbClr val="FFDF9B"/>
          </a:solidFill>
          <a:ln>
            <a:solidFill>
              <a:srgbClr val="FFBF35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Text Placeholder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79891" y="1338184"/>
            <a:ext cx="7788275" cy="34544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indent="0" marL="0">
              <a:buNone/>
              <a:defRPr baseline="0">
                <a:uFillTx/>
              </a:defRPr>
            </a:lvl1pPr>
          </a:lstStyle>
          <a:p>
            <a:pPr lvl="0"/>
            <a:r>
              <a:rPr dirty="0" lang="en-US">
                <a:uFillTx/>
              </a:rPr>
              <a:t>Add Text, an Image, or Both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>
  <p:cSld name="Image as Background"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ectangle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4878827"/>
            <a:ext cx="9144001" cy="278305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Pictur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0" sz="quarter" type="pic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48783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>
            <a:lvl1pPr indent="0" marL="0">
              <a:buNone/>
              <a:defRPr baseline="0" sz="2800">
                <a:uFillTx/>
              </a:defRPr>
            </a:lvl1pPr>
          </a:lstStyle>
          <a:p>
            <a:r>
              <a:rPr lang="en-US">
                <a:uFillTx/>
              </a:rPr>
              <a:t>Click the icon to add an image as your background. Make sure to use a high-quality photo.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>
  <p:cSld name="Section Header Light">
    <p:bg>
      <p:bgPr>
        <a:solidFill>
          <a:schemeClr val="bg1">
            <a:lumMod val="95000"/>
          </a:schemeClr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" y="2440846"/>
            <a:ext cx="9144000" cy="624637"/>
          </a:xfrm>
          <a:prstGeom prst="rect">
            <a:avLst/>
          </a:prstGeom>
          <a:solidFill>
            <a:srgbClr val="FFBF35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" y="1717254"/>
            <a:ext cx="9144000" cy="624637"/>
          </a:xfrm>
          <a:prstGeom prst="rect">
            <a:avLst/>
          </a:prstGeom>
          <a:solidFill>
            <a:srgbClr val="FFBF35"/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8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51512" y="1631591"/>
            <a:ext cx="5174289" cy="13477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indent="0" marL="0">
              <a:lnSpc>
                <a:spcPct val="130000"/>
              </a:lnSpc>
              <a:buNone/>
              <a:defRPr b="1" sz="3600">
                <a:solidFill>
                  <a:srgbClr val="1C353D"/>
                </a:solidFill>
                <a:uFillTx/>
              </a:defRPr>
            </a:lvl1pPr>
          </a:lstStyle>
          <a:p>
            <a:pPr>
              <a:lnSpc>
                <a:spcPct val="120000"/>
              </a:lnSpc>
            </a:pPr>
            <a:r>
              <a:rPr dirty="0" lang="en-US">
                <a:uFillTx/>
                <a:latin typeface="Arial"/>
                <a:cs typeface="Arial"/>
              </a:rPr>
              <a:t>Section 2 Header Here</a:t>
            </a:r>
          </a:p>
          <a:p>
            <a:pPr>
              <a:lnSpc>
                <a:spcPct val="140000"/>
              </a:lnSpc>
            </a:pPr>
            <a:r>
              <a:rPr dirty="0" lang="en-US" sz="2800">
                <a:uFillTx/>
                <a:latin typeface="Microsoft Sans Serif"/>
                <a:cs typeface="Microsoft Sans Serif"/>
              </a:rPr>
              <a:t>Section 2 Sub Header Here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TextBox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184473" y="1023486"/>
            <a:ext cx="2217380" cy="240065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pPr algn="ctr"/>
            <a:r>
              <a:rPr b="1" lang="en-US" sz="15000">
                <a:solidFill>
                  <a:srgbClr val="1C353D"/>
                </a:solidFill>
                <a:uFillTx/>
                <a:latin typeface="Palatino Linotype"/>
                <a:cs typeface="Palatino Linotype"/>
              </a:rPr>
              <a:t>{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TextBox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20372" y="1033957"/>
            <a:ext cx="2217380" cy="240065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pPr algn="ctr"/>
            <a:r>
              <a:rPr b="1" lang="en-US" sz="15000">
                <a:solidFill>
                  <a:srgbClr val="1C353D"/>
                </a:solidFill>
                <a:uFillTx/>
                <a:latin typeface="Palatino Linotype"/>
                <a:cs typeface="Palatino Linotype"/>
              </a:rPr>
              <a:t>}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Text Placeholder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9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30325" y="1167642"/>
            <a:ext cx="1270492" cy="226697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indent="0" marL="0">
              <a:buNone/>
              <a:defRPr b="1" i="0" sz="13800">
                <a:solidFill>
                  <a:srgbClr val="1C353D"/>
                </a:solidFill>
                <a:uFillTx/>
                <a:latin typeface="Palatino Linotype"/>
                <a:cs typeface="Palatino Linotype"/>
              </a:defRPr>
            </a:lvl1pPr>
          </a:lstStyle>
          <a:p>
            <a:pPr lvl="0"/>
            <a:r>
              <a:rPr dirty="0" lang="en-US">
                <a:uFillTx/>
              </a:rPr>
              <a:t>2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>
  <p:cSld name="Impact Statement">
    <p:bg>
      <p:bgPr>
        <a:solidFill>
          <a:srgbClr val="FFBF35"/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97680" y="1251753"/>
            <a:ext cx="6790591" cy="220466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indent="0" marL="0">
              <a:buNone/>
              <a:defRPr baseline="0" sz="2800">
                <a:solidFill>
                  <a:schemeClr val="tx1">
                    <a:lumMod val="50000"/>
                  </a:schemeClr>
                </a:solidFill>
                <a:uFillTx/>
                <a:latin typeface="Helvetica"/>
                <a:cs typeface="Helvetica"/>
              </a:defRPr>
            </a:lvl1pPr>
            <a:lvl2pPr indent="0" marL="457200">
              <a:buNone/>
              <a:defRPr>
                <a:solidFill>
                  <a:schemeClr val="bg1"/>
                </a:solidFill>
                <a:uFillTx/>
              </a:defRPr>
            </a:lvl2pPr>
            <a:lvl3pPr indent="0" marL="914400">
              <a:buNone/>
              <a:defRPr>
                <a:solidFill>
                  <a:schemeClr val="bg1"/>
                </a:solidFill>
                <a:uFillTx/>
              </a:defRPr>
            </a:lvl3pPr>
            <a:lvl4pPr indent="0" marL="1371600">
              <a:buNone/>
              <a:defRPr>
                <a:solidFill>
                  <a:schemeClr val="bg1"/>
                </a:solidFill>
                <a:uFillTx/>
              </a:defRPr>
            </a:lvl4pPr>
            <a:lvl5pPr indent="0" marL="1828800">
              <a:buNone/>
              <a:defRPr>
                <a:solidFill>
                  <a:schemeClr val="bg1"/>
                </a:solidFill>
                <a:uFillTx/>
              </a:defRPr>
            </a:lvl5pPr>
          </a:lstStyle>
          <a:p>
            <a:pPr lvl="0"/>
            <a:r>
              <a:rPr dirty="0" lang="en-US">
                <a:uFillTx/>
              </a:rPr>
              <a:t>Add a quote here. For large quotations, copy and paste them from the previous slide, or hit the quotation key in the textboxes to the left and right.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Text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1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2853" y="192992"/>
            <a:ext cx="776190" cy="131522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indent="0" marL="0">
              <a:buNone/>
              <a:defRPr b="1" sz="18700">
                <a:solidFill>
                  <a:schemeClr val="bg1"/>
                </a:solidFill>
                <a:uFillTx/>
                <a:latin typeface="Microsoft Sans Serif"/>
                <a:cs typeface="Microsoft Sans Serif"/>
              </a:defRPr>
            </a:lvl1pPr>
          </a:lstStyle>
          <a:p>
            <a:pPr lvl="0"/>
            <a:r>
              <a:rPr dirty="0" lang="en-US">
                <a:uFillTx/>
              </a:rPr>
              <a:t>“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Text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2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87983" y="2079531"/>
            <a:ext cx="776190" cy="131522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algn="l" defTabSz="457200" eaLnBrk="1" fontAlgn="auto" hangingPunct="1" indent="0" latinLnBrk="0" marL="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BF35"/>
              </a:buClr>
              <a:buFont typeface="Arial"/>
              <a:buNone/>
              <a:defRPr b="1" sz="18700">
                <a:solidFill>
                  <a:schemeClr val="bg1"/>
                </a:solidFill>
                <a:uFillTx/>
                <a:latin typeface="Microsoft Sans Serif"/>
                <a:cs typeface="Microsoft Sans Serif"/>
              </a:defRPr>
            </a:lvl1pPr>
          </a:lstStyle>
          <a:p>
            <a:pPr algn="l" defTabSz="457200" eaLnBrk="1" fontAlgn="auto" hangingPunct="1" indent="0" latinLnBrk="0" lvl="0" marL="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BF35"/>
              </a:buClr>
              <a:buFont typeface="Arial"/>
              <a:buNone/>
              <a:defRPr>
                <a:uFillTx/>
              </a:defRPr>
            </a:pPr>
            <a:r>
              <a:rPr dirty="0" lang="en-US">
                <a:uFillTx/>
              </a:rPr>
              <a:t>”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>
  <p:cSld name="Data Point">
    <p:bg>
      <p:bgPr>
        <a:solidFill>
          <a:schemeClr val="bg1">
            <a:lumMod val="95000"/>
          </a:schemeClr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ectangle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-3545"/>
            <a:ext cx="449021" cy="5156598"/>
          </a:xfrm>
          <a:prstGeom prst="rect">
            <a:avLst/>
          </a:prstGeom>
          <a:solidFill>
            <a:srgbClr val="1C353D">
              <a:alpha val="86000"/>
            </a:srgbClr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reeform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 userDrawn="1"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5641" y="55695"/>
            <a:ext cx="8701144" cy="5135146"/>
          </a:xfrm>
          <a:custGeom>
            <a:avLst/>
            <a:gdLst>
              <a:gd fmla="*/ 0 w 8701144" name="connsiteX0"/>
              <a:gd fmla="*/ 3475413 h 5135146" name="connsiteY0"/>
              <a:gd fmla="*/ 1693437 w 8701144" name="connsiteX1"/>
              <a:gd fmla="*/ 2929595 h 5135146" name="connsiteY1"/>
              <a:gd fmla="*/ 3420296 w 8701144" name="connsiteX2"/>
              <a:gd fmla="*/ 2083020 h 5135146" name="connsiteY2"/>
              <a:gd fmla="*/ 5158297 w 8701144" name="connsiteX3"/>
              <a:gd fmla="*/ 1715429 h 5135146" name="connsiteY3"/>
              <a:gd fmla="*/ 6929721 w 8701144" name="connsiteX4"/>
              <a:gd fmla="*/ 1180750 h 5135146" name="connsiteY4"/>
              <a:gd fmla="*/ 8701144 w 8701144" name="connsiteX5"/>
              <a:gd fmla="*/ 0 h 5135146" name="connsiteY5"/>
              <a:gd fmla="*/ 8701144 w 8701144" name="connsiteX6"/>
              <a:gd fmla="*/ 5135146 h 5135146" name="connsiteY6"/>
              <a:gd fmla="*/ 11141 w 8701144" name="connsiteX7"/>
              <a:gd fmla="*/ 5090589 h 5135146" name="connsiteY7"/>
              <a:gd fmla="*/ 0 w 8701144" name="connsiteX8"/>
              <a:gd fmla="*/ 3475413 h 5135146" name="connsiteY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b="b" l="l" r="r" t="t"/>
            <a:pathLst>
              <a:path h="5135146" w="8701144">
                <a:moveTo>
                  <a:pt x="0" y="3475413"/>
                </a:moveTo>
                <a:lnTo>
                  <a:pt x="1693437" y="2929595"/>
                </a:lnTo>
                <a:lnTo>
                  <a:pt x="3420296" y="2083020"/>
                </a:lnTo>
                <a:lnTo>
                  <a:pt x="5158297" y="1715429"/>
                </a:lnTo>
                <a:lnTo>
                  <a:pt x="6929721" y="1180750"/>
                </a:lnTo>
                <a:lnTo>
                  <a:pt x="8701144" y="0"/>
                </a:lnTo>
                <a:lnTo>
                  <a:pt x="8701144" y="5135146"/>
                </a:lnTo>
                <a:lnTo>
                  <a:pt x="11141" y="5090589"/>
                </a:lnTo>
                <a:cubicBezTo>
                  <a:pt x="7427" y="4552197"/>
                  <a:pt x="3714" y="4013805"/>
                  <a:pt x="0" y="3475413"/>
                </a:cubicBezTo>
                <a:close/>
              </a:path>
            </a:pathLst>
          </a:custGeom>
          <a:solidFill>
            <a:srgbClr val="FFDF9B"/>
          </a:solidFill>
          <a:ln>
            <a:solidFill>
              <a:schemeClr val="accent2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endParaRPr lang="en-US"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Straight Connector 8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>
            <a:off x="449021" y="835534"/>
            <a:ext cx="869497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Straight Connector 10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>
            <a:off x="478870" y="1745394"/>
            <a:ext cx="869497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Straight Connector 11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>
            <a:off x="449021" y="2644118"/>
            <a:ext cx="869497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Straight Connector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>
            <a:off x="478870" y="3509419"/>
            <a:ext cx="869497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Straight Connector 1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>
            <a:off x="478870" y="4341305"/>
            <a:ext cx="869497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Straight Connector 14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39077" y="0"/>
            <a:ext cx="0" cy="514350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Straight Connector 15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62363" y="7593"/>
            <a:ext cx="0" cy="514350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Straight Connector 1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96788" y="-3546"/>
            <a:ext cx="0" cy="514350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Straight Connector 1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 userDrawn="1"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75778" y="-3546"/>
            <a:ext cx="0" cy="514350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8870" y="3119849"/>
            <a:ext cx="8728075" cy="75686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>
            <a:lvl1pPr algn="ctr" indent="0" marL="0">
              <a:buNone/>
              <a:defRPr b="1" baseline="0" sz="5400">
                <a:uFillTx/>
                <a:latin typeface="Arial"/>
                <a:cs typeface="Arial"/>
              </a:defRPr>
            </a:lvl1pPr>
          </a:lstStyle>
          <a:p>
            <a:pPr lvl="0"/>
            <a:r>
              <a:rPr dirty="0" lang="en-US">
                <a:uFillTx/>
              </a:rPr>
              <a:t>DATA POINT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Text Placeholder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hasCustomPrompt="1" idx="11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39874" y="3876711"/>
            <a:ext cx="4668837" cy="6794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indent="0" marL="0">
              <a:buNone/>
              <a:defRPr baseline="0">
                <a:uFillTx/>
                <a:latin typeface="Microsoft Sans Serif"/>
                <a:cs typeface="Microsoft Sans Serif"/>
              </a:defRPr>
            </a:lvl1pPr>
          </a:lstStyle>
          <a:p>
            <a:pPr lvl="0"/>
            <a:r>
              <a:rPr dirty="0" lang="en-US">
                <a:uFillTx/>
              </a:rPr>
              <a:t>Describe the data point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1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05979"/>
            <a:ext cx="8229600" cy="85725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>
            <a:normAutofit/>
          </a:bodyPr>
          <a:lstStyle/>
          <a:p>
            <a:r>
              <a:rPr dirty="0" lang="en-US">
                <a:uFillTx/>
              </a:rPr>
              <a:t>CLICK TO EDIT MASTER TITLE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200151"/>
            <a:ext cx="8229600" cy="3394472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>
            <a:normAutofit/>
          </a:bodyPr>
          <a:lstStyle/>
          <a:p>
            <a:pPr lvl="0"/>
            <a:r>
              <a:rPr dirty="0" lang="en-US">
                <a:uFillTx/>
              </a:rPr>
              <a:t>Click to edit Master text styles</a:t>
            </a:r>
          </a:p>
          <a:p>
            <a:pPr lvl="1"/>
            <a:r>
              <a:rPr dirty="0" lang="en-US">
                <a:uFillTx/>
              </a:rPr>
              <a:t>Second level</a:t>
            </a:r>
          </a:p>
          <a:p>
            <a:pPr lvl="2"/>
            <a:r>
              <a:rPr dirty="0" lang="en-US">
                <a:uFillTx/>
              </a:rPr>
              <a:t>Third level</a:t>
            </a:r>
          </a:p>
          <a:p>
            <a:pPr lvl="3"/>
            <a:r>
              <a:rPr dirty="0" lang="en-US">
                <a:uFillTx/>
              </a:rPr>
              <a:t>Fourth level</a:t>
            </a:r>
          </a:p>
          <a:p>
            <a:pPr lvl="4"/>
            <a:r>
              <a:rPr dirty="0" lang="en-US">
                <a:uFillTx/>
              </a:rPr>
              <a:t>Fifth level</a:t>
            </a: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</p:sldLayoutIdLst>
  <p:txStyles>
    <p:title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l" defTabSz="457200" eaLnBrk="1" hangingPunct="1" latinLnBrk="0" rtl="0">
        <a:spcBef>
          <a:spcPct val="0"/>
        </a:spcBef>
        <a:buNone/>
        <a:defRPr b="1" baseline="0" i="0" kern="0" sz="3600">
          <a:solidFill>
            <a:schemeClr val="tx1">
              <a:lumMod val="75000"/>
            </a:schemeClr>
          </a:solidFill>
          <a:uFillTx/>
          <a:latin typeface="Helvetica"/>
          <a:ea typeface="+mj-ea"/>
          <a:cs typeface="Helvetica"/>
        </a:defRPr>
      </a:lvl1pPr>
    </p:titleStyle>
    <p:body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l" defTabSz="457200" eaLnBrk="1" hangingPunct="1" indent="-342900" latinLnBrk="0" marL="342900" rtl="0">
        <a:spcBef>
          <a:spcPct val="20000"/>
        </a:spcBef>
        <a:buClr>
          <a:srgbClr val="FFBF35"/>
        </a:buClr>
        <a:buFont typeface="Arial"/>
        <a:buChar char="•"/>
        <a:defRPr b="0" i="0" kern="1200" sz="3200">
          <a:solidFill>
            <a:schemeClr val="tx1">
              <a:lumMod val="50000"/>
            </a:schemeClr>
          </a:solidFill>
          <a:uFillTx/>
          <a:latin typeface="Helvetica Light"/>
          <a:ea typeface="+mn-ea"/>
          <a:cs typeface="Helvetica Light"/>
        </a:defRPr>
      </a:lvl1pPr>
      <a:lvl2pPr algn="l" defTabSz="457200" eaLnBrk="1" hangingPunct="1" indent="-285750" latinLnBrk="0" marL="742950" rtl="0">
        <a:spcBef>
          <a:spcPct val="20000"/>
        </a:spcBef>
        <a:buClr>
          <a:srgbClr val="FFBF35"/>
        </a:buClr>
        <a:buFont charset="0" panose="020B0604020202020204" pitchFamily="34" typeface="Arial"/>
        <a:buChar char="•"/>
        <a:defRPr b="0" i="0" kern="1200" sz="2400">
          <a:solidFill>
            <a:schemeClr val="tx1">
              <a:lumMod val="50000"/>
            </a:schemeClr>
          </a:solidFill>
          <a:uFillTx/>
          <a:latin typeface="Helvetica Light"/>
          <a:ea typeface="+mn-ea"/>
          <a:cs typeface="Helvetica Light"/>
        </a:defRPr>
      </a:lvl2pPr>
      <a:lvl3pPr algn="l" defTabSz="457200" eaLnBrk="1" hangingPunct="1" indent="-228600" latinLnBrk="0" marL="1143000" rtl="0">
        <a:spcBef>
          <a:spcPct val="20000"/>
        </a:spcBef>
        <a:buClr>
          <a:srgbClr val="FFBF35"/>
        </a:buClr>
        <a:buFont typeface="Arial"/>
        <a:buChar char="•"/>
        <a:defRPr b="0" i="0" kern="1200" sz="2400">
          <a:solidFill>
            <a:schemeClr val="tx1">
              <a:lumMod val="50000"/>
            </a:schemeClr>
          </a:solidFill>
          <a:uFillTx/>
          <a:latin typeface="Helvetica Light"/>
          <a:ea typeface="+mn-ea"/>
          <a:cs typeface="Helvetica Light"/>
        </a:defRPr>
      </a:lvl3pPr>
      <a:lvl4pPr algn="l" defTabSz="457200" eaLnBrk="1" hangingPunct="1" indent="-228600" latinLnBrk="0" marL="1600200" rtl="0">
        <a:spcBef>
          <a:spcPct val="20000"/>
        </a:spcBef>
        <a:buClr>
          <a:srgbClr val="FFBF35"/>
        </a:buClr>
        <a:buFont charset="0" panose="020B0604020202020204" pitchFamily="34" typeface="Arial"/>
        <a:buChar char="•"/>
        <a:defRPr b="0" i="0" kern="1200" sz="2000">
          <a:solidFill>
            <a:schemeClr val="tx1">
              <a:lumMod val="50000"/>
            </a:schemeClr>
          </a:solidFill>
          <a:uFillTx/>
          <a:latin typeface="Helvetica Light"/>
          <a:ea typeface="+mn-ea"/>
          <a:cs typeface="Helvetica Light"/>
        </a:defRPr>
      </a:lvl4pPr>
      <a:lvl5pPr algn="l" defTabSz="457200" eaLnBrk="1" hangingPunct="1" indent="-228600" latinLnBrk="0" marL="2057400" rtl="0">
        <a:spcBef>
          <a:spcPct val="20000"/>
        </a:spcBef>
        <a:buClr>
          <a:srgbClr val="FFBF35"/>
        </a:buClr>
        <a:buFont charset="0" panose="020B0604020202020204" pitchFamily="34" typeface="Arial"/>
        <a:buChar char="•"/>
        <a:defRPr b="0" i="0" kern="1200" sz="2000">
          <a:solidFill>
            <a:schemeClr val="tx1">
              <a:lumMod val="50000"/>
            </a:schemeClr>
          </a:solidFill>
          <a:uFillTx/>
          <a:latin typeface="Helvetica Light"/>
          <a:ea typeface="+mn-ea"/>
          <a:cs typeface="Helvetica Light"/>
        </a:defRPr>
      </a:lvl5pPr>
      <a:lvl6pPr algn="l" defTabSz="457200" eaLnBrk="1" hangingPunct="1" indent="-228600" latinLnBrk="0" marL="25146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457200" eaLnBrk="1" hangingPunct="1" indent="-228600" latinLnBrk="0" marL="29718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457200" eaLnBrk="1" hangingPunct="1" indent="-228600" latinLnBrk="0" marL="34290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457200" eaLnBrk="1" hangingPunct="1" indent="-228600" latinLnBrk="0" marL="38862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>
        <a:defRPr lang="en-US">
          <a:uFillTx/>
        </a:defRPr>
      </a:defPPr>
      <a:lvl1pPr algn="l" defTabSz="4572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.png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diagrams/data2.xml" Type="http://schemas.openxmlformats.org/officeDocument/2006/relationships/diagramData"></Relationship><Relationship Id="rId3" Target="../diagrams/layout2.xml" Type="http://schemas.openxmlformats.org/officeDocument/2006/relationships/diagramLayout"></Relationship><Relationship Id="rId4" Target="../diagrams/quickStyle2.xml" Type="http://schemas.openxmlformats.org/officeDocument/2006/relationships/diagramQuickStyle"></Relationship><Relationship Id="rId5" Target="../diagrams/colors2.xml" Type="http://schemas.openxmlformats.org/officeDocument/2006/relationships/diagramColors"></Relationship><Relationship Id="rId6" Target="../diagrams/drawing2.xml" Type="http://schemas.microsoft.com/office/2007/relationships/diagramDrawing"></Relationship></Relationships>
</file>

<file path=ppt/slides/_rels/slide11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notesSlides/notesSlide3.xml" Type="http://schemas.openxmlformats.org/officeDocument/2006/relationships/notesSlide"></Relationship></Relationships>
</file>

<file path=ppt/slides/_rels/slide12.xml.rels><?xml version="1.0" standalone="yes" ?><Relationships xmlns="http://schemas.openxmlformats.org/package/2006/relationships"><Relationship Id="rId1" Target="../slideLayouts/slideLayout11.xml" Type="http://schemas.openxmlformats.org/officeDocument/2006/relationships/slideLayout"></Relationship><Relationship Id="rId2" Target="../media/image2.tiff" Type="http://schemas.openxmlformats.org/officeDocument/2006/relationships/image"></Relationship></Relationships>
</file>

<file path=ppt/slides/_rels/slide13.xml.rels><?xml version="1.0" standalone="yes" ?><Relationships xmlns="http://schemas.openxmlformats.org/package/2006/relationships"><Relationship Id="rId1" Target="../slideLayouts/slideLayout5.xml" Type="http://schemas.openxmlformats.org/officeDocument/2006/relationships/slideLayout"></Relationship><Relationship Id="rId2" Target="../notesSlides/notesSlide4.xml" Type="http://schemas.openxmlformats.org/officeDocument/2006/relationships/notesSlide"></Relationship><Relationship Id="rId3" Target="../diagrams/data3.xml" Type="http://schemas.openxmlformats.org/officeDocument/2006/relationships/diagramData"></Relationship><Relationship Id="rId4" Target="../diagrams/layout3.xml" Type="http://schemas.openxmlformats.org/officeDocument/2006/relationships/diagramLayout"></Relationship><Relationship Id="rId5" Target="../diagrams/quickStyle3.xml" Type="http://schemas.openxmlformats.org/officeDocument/2006/relationships/diagramQuickStyle"></Relationship><Relationship Id="rId6" Target="../diagrams/colors3.xml" Type="http://schemas.openxmlformats.org/officeDocument/2006/relationships/diagramColors"></Relationship><Relationship Id="rId7" Target="../diagrams/drawing3.xml" Type="http://schemas.microsoft.com/office/2007/relationships/diagramDrawing"></Relationship></Relationships>
</file>

<file path=ppt/slides/_rels/slide14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notesSlides/notesSlide5.xml" Type="http://schemas.openxmlformats.org/officeDocument/2006/relationships/notesSlide"></Relationship><Relationship Id="rId3" Target="../media/image3.png" Type="http://schemas.openxmlformats.org/officeDocument/2006/relationships/image"></Relationship></Relationships>
</file>

<file path=ppt/slides/_rels/slide15.xml.rels><?xml version="1.0" standalone="yes" ?><Relationships xmlns="http://schemas.openxmlformats.org/package/2006/relationships"><Relationship Id="rId1" Target="../slideLayouts/slideLayout5.xml" Type="http://schemas.openxmlformats.org/officeDocument/2006/relationships/slideLayout"></Relationship></Relationships>
</file>

<file path=ppt/slides/_rels/slide16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/Relationships>
</file>

<file path=ppt/slides/_rels/slide17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/Relationships>
</file>

<file path=ppt/slides/_rels/slide18.xml.rels><?xml version="1.0" standalone="yes" ?><Relationships xmlns="http://schemas.openxmlformats.org/package/2006/relationships"><Relationship Id="rId1" Target="../slideLayouts/slideLayout10.xml" Type="http://schemas.openxmlformats.org/officeDocument/2006/relationships/slideLayout"></Relationship></Relationships>
</file>

<file path=ppt/slides/_rels/slide19.xml.rels><?xml version="1.0" standalone="yes" ?><Relationships xmlns="http://schemas.openxmlformats.org/package/2006/relationships"><Relationship Id="rId1" Target="../slideLayouts/slideLayout4.xml" Type="http://schemas.openxmlformats.org/officeDocument/2006/relationships/slideLayout"></Relationship></Relationships>
</file>

<file path=ppt/slides/_rels/slide2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/Relationships>
</file>

<file path=ppt/slides/_rels/slide20.xml.rels><?xml version="1.0" standalone="yes" ?><Relationships xmlns="http://schemas.openxmlformats.org/package/2006/relationships"><Relationship Id="rId1" Target="../slideLayouts/slideLayout5.xml" Type="http://schemas.openxmlformats.org/officeDocument/2006/relationships/slideLayout"></Relationship></Relationships>
</file>

<file path=ppt/slides/_rels/slide21.xml.rels><?xml version="1.0" standalone="yes" ?><Relationships xmlns="http://schemas.openxmlformats.org/package/2006/relationships"><Relationship Id="rId1" Target="../slideLayouts/slideLayout5.xml" Type="http://schemas.openxmlformats.org/officeDocument/2006/relationships/slideLayout"></Relationship></Relationships>
</file>

<file path=ppt/slides/_rels/slide22.xml.rels><?xml version="1.0" standalone="yes" ?><Relationships xmlns="http://schemas.openxmlformats.org/package/2006/relationships"><Relationship Id="rId1" Target="../slideLayouts/slideLayout5.xml" Type="http://schemas.openxmlformats.org/officeDocument/2006/relationships/slideLayout"></Relationship></Relationships>
</file>

<file path=ppt/slides/_rels/slide23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/Relationships>
</file>

<file path=ppt/slides/_rels/slide24.xml.rels><?xml version="1.0" standalone="yes" ?><Relationships xmlns="http://schemas.openxmlformats.org/package/2006/relationships"><Relationship Id="rId1" Target="../slideLayouts/slideLayout4.xml" Type="http://schemas.openxmlformats.org/officeDocument/2006/relationships/slideLayout"></Relationship></Relationships>
</file>

<file path=ppt/slides/_rels/slide25.xml.rels><?xml version="1.0" standalone="yes" ?><Relationships xmlns="http://schemas.openxmlformats.org/package/2006/relationships"><Relationship Id="rId1" Target="../slideLayouts/slideLayout11.xml" Type="http://schemas.openxmlformats.org/officeDocument/2006/relationships/slideLayout"></Relationship><Relationship Id="rId2" Target="../diagrams/data4.xml" Type="http://schemas.openxmlformats.org/officeDocument/2006/relationships/diagramData"></Relationship><Relationship Id="rId3" Target="../diagrams/layout4.xml" Type="http://schemas.openxmlformats.org/officeDocument/2006/relationships/diagramLayout"></Relationship><Relationship Id="rId4" Target="../diagrams/quickStyle4.xml" Type="http://schemas.openxmlformats.org/officeDocument/2006/relationships/diagramQuickStyle"></Relationship><Relationship Id="rId5" Target="../diagrams/colors4.xml" Type="http://schemas.openxmlformats.org/officeDocument/2006/relationships/diagramColors"></Relationship><Relationship Id="rId6" Target="../diagrams/drawing4.xml" Type="http://schemas.microsoft.com/office/2007/relationships/diagramDrawing"></Relationship></Relationships>
</file>

<file path=ppt/slides/_rels/slide2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6.xml" Type="http://schemas.openxmlformats.org/officeDocument/2006/relationships/notesSlide"></Relationship></Relationships>
</file>

<file path=ppt/slides/_rels/slide27.xml.rels><?xml version="1.0" standalone="yes" ?><Relationships xmlns="http://schemas.openxmlformats.org/package/2006/relationships"><Relationship Id="rId1" Target="../slideLayouts/slideLayout5.xml" Type="http://schemas.openxmlformats.org/officeDocument/2006/relationships/slideLayout"></Relationship></Relationships>
</file>

<file path=ppt/slides/_rels/slide3.xml.rels><?xml version="1.0" standalone="yes" ?><Relationships xmlns="http://schemas.openxmlformats.org/package/2006/relationships"><Relationship Id="rId1" Target="../slideLayouts/slideLayout4.xml" Type="http://schemas.openxmlformats.org/officeDocument/2006/relationships/slideLayout"></Relationship></Relationships>
</file>

<file path=ppt/slides/_rels/slide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1.xml" Type="http://schemas.openxmlformats.org/officeDocument/2006/relationships/notesSlide"></Relationship></Relationships>
</file>

<file path=ppt/slides/_rels/slide5.xml.rels><?xml version="1.0" standalone="yes" ?><Relationships xmlns="http://schemas.openxmlformats.org/package/2006/relationships"><Relationship Id="rId1" Target="../slideLayouts/slideLayout10.xml" Type="http://schemas.openxmlformats.org/officeDocument/2006/relationships/slideLayout"></Relationship></Relationships>
</file>

<file path=ppt/slides/_rels/slide6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notesSlides/notesSlide2.xml" Type="http://schemas.openxmlformats.org/officeDocument/2006/relationships/notesSlide"></Relationship><Relationship Id="rId3" Target="../diagrams/data1.xml" Type="http://schemas.openxmlformats.org/officeDocument/2006/relationships/diagramData"></Relationship><Relationship Id="rId4" Target="../diagrams/layout1.xml" Type="http://schemas.openxmlformats.org/officeDocument/2006/relationships/diagramLayout"></Relationship><Relationship Id="rId5" Target="../diagrams/quickStyle1.xml" Type="http://schemas.openxmlformats.org/officeDocument/2006/relationships/diagramQuickStyle"></Relationship><Relationship Id="rId6" Target="../diagrams/colors1.xml" Type="http://schemas.openxmlformats.org/officeDocument/2006/relationships/diagramColors"></Relationship><Relationship Id="rId7" Target="../diagrams/drawing1.xml" Type="http://schemas.microsoft.com/office/2007/relationships/diagramDrawing"></Relationship></Relationships>
</file>

<file path=ppt/slides/_rels/slide7.xml.rels><?xml version="1.0" standalone="yes" ?><Relationships xmlns="http://schemas.openxmlformats.org/package/2006/relationships"><Relationship Id="rId1" Target="../slideLayouts/slideLayout10.xml" Type="http://schemas.openxmlformats.org/officeDocument/2006/relationships/slideLayout"></Relationship></Relationships>
</file>

<file path=ppt/slides/_rels/slide8.xml.rels><?xml version="1.0" standalone="yes" ?><Relationships xmlns="http://schemas.openxmlformats.org/package/2006/relationships"><Relationship Id="rId1" Target="../slideLayouts/slideLayout5.xml" Type="http://schemas.openxmlformats.org/officeDocument/2006/relationships/slideLayout"></Relationship></Relationships>
</file>

<file path=ppt/slides/_rels/slide9.xml.rels><?xml version="1.0" standalone="yes" ?><Relationships xmlns="http://schemas.openxmlformats.org/package/2006/relationships"><Relationship Id="rId1" Target="../slideLayouts/slideLayout4.xml" Type="http://schemas.openxmlformats.org/officeDocument/2006/relationships/slideLayout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rgbClr val="1C353D"/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Text Placeholder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294967295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6540" y="3188870"/>
            <a:ext cx="7505023" cy="149986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pPr algn="ctr" indent="0" marL="0">
              <a:buNone/>
            </a:pPr>
            <a:r>
              <a:rPr b="1" dirty="0" lang="en-US" spc="300" sz="2000">
                <a:solidFill>
                  <a:schemeClr val="bg1"/>
                </a:solidFill>
                <a:uFillTx/>
                <a:latin typeface="+mj-lt"/>
                <a:cs typeface="Helvetica Light"/>
              </a:rPr>
              <a:t>Nurah Alamro, MD. MPH. DrPH. </a:t>
            </a:r>
          </a:p>
          <a:p>
            <a:pPr algn="ctr" indent="0" marL="0">
              <a:lnSpc>
                <a:spcPct val="110000"/>
              </a:lnSpc>
              <a:buNone/>
            </a:pPr>
            <a:r>
              <a:rPr dirty="0" lang="en-US" spc="300" sz="1800">
                <a:solidFill>
                  <a:srgbClr val="FFFFFF"/>
                </a:solidFill>
                <a:uFillTx/>
                <a:latin typeface="Microsoft Sans Serif"/>
                <a:cs typeface="Microsoft Sans Serif"/>
              </a:rPr>
              <a:t>Assistant Professor - Community Medicine Unit, Family &amp; Community Medicine Department</a:t>
            </a:r>
          </a:p>
          <a:p>
            <a:pPr algn="ctr" indent="0" marL="0">
              <a:buNone/>
            </a:pPr>
            <a:r>
              <a:rPr b="1" dirty="0" lang="en-US" spc="300" sz="1800" u="sng">
                <a:solidFill>
                  <a:schemeClr val="bg1"/>
                </a:solidFill>
                <a:uFillTx/>
              </a:rPr>
              <a:t>nmalamro@ksu.edu.sa</a:t>
            </a:r>
          </a:p>
          <a:p>
            <a:pPr algn="ctr" indent="0" marL="0">
              <a:buNone/>
            </a:pPr>
            <a:endParaRPr dirty="0" lang="en-US" spc="300" sz="1800">
              <a:solidFill>
                <a:schemeClr val="bg1"/>
              </a:solidFill>
              <a:uFillTx/>
              <a:latin typeface="Helvetica Light"/>
              <a:cs typeface="Helvetica Ligh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Text Placeholder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294967295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6541" y="742513"/>
            <a:ext cx="7505023" cy="10605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ctr" indent="0" marL="0">
              <a:buNone/>
            </a:pPr>
            <a:r>
              <a:rPr dirty="0" lang="en-US" spc="300" sz="2200">
                <a:solidFill>
                  <a:srgbClr val="FFFFFF"/>
                </a:solidFill>
                <a:uFillTx/>
                <a:latin typeface="Microsoft Sans Serif"/>
                <a:cs typeface="Microsoft Sans Serif"/>
              </a:rPr>
              <a:t>CMED 305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Straight Connector 14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85030" y="974860"/>
            <a:ext cx="1811751" cy="0"/>
          </a:xfrm>
          <a:prstGeom prst="line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Straight Connector 1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85030" y="3003399"/>
            <a:ext cx="5608045" cy="0"/>
          </a:xfrm>
          <a:prstGeom prst="line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Straight Connector 2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81324" y="974860"/>
            <a:ext cx="1811751" cy="0"/>
          </a:xfrm>
          <a:prstGeom prst="line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Straight Connector 28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85030" y="3069369"/>
            <a:ext cx="5608045" cy="0"/>
          </a:xfrm>
          <a:prstGeom prst="line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Text Placeholder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294967295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6540" y="1293948"/>
            <a:ext cx="7505023" cy="1467804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noAutofit/>
          </a:bodyPr>
          <a:lstStyle/>
          <a:p>
            <a:pPr algn="ctr" indent="0" marL="0">
              <a:buNone/>
            </a:pPr>
            <a:r>
              <a:rPr dirty="0" lang="en-US" sz="4400">
                <a:solidFill>
                  <a:srgbClr val="FFBF35"/>
                </a:solidFill>
                <a:uFillTx/>
                <a:latin typeface="Arial"/>
                <a:cs typeface="Arial"/>
              </a:rPr>
              <a:t>Cross-Sectional Studies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94187" y="146897"/>
            <a:ext cx="1874107" cy="66842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iagram 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2627970" y="245327"/>
          <a:ext cx="6315308" cy="4436482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diagram">
            <dgm:relIds r:dm="rId2" r:lo="rId3" r:qs="rId4" r:cs="rId5"/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TextBox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5950" y="1583473"/>
            <a:ext cx="2427250" cy="156966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r>
              <a:rPr b="1" dirty="0" lang="en-US" sz="2400">
                <a:uFillTx/>
              </a:rPr>
              <a:t>Steps in conducting a cross-sectional study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Straight Arrow Connector 9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tCxn id="3" idx="2"/>
          </p:cNvCxnSpPr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>
            <a:off x="1717288" y="1547232"/>
            <a:ext cx="3016405" cy="1943100"/>
          </a:xfrm>
          <a:prstGeom prst="straightConnector1">
            <a:avLst/>
          </a:prstGeom>
          <a:ln w="22225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Straight Arrow Connector 10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tCxn id="3" idx="2"/>
          </p:cNvCxnSpPr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>
            <a:off x="3534937" y="1547232"/>
            <a:ext cx="1198756" cy="1943100"/>
          </a:xfrm>
          <a:prstGeom prst="straightConnector1">
            <a:avLst/>
          </a:prstGeom>
          <a:ln w="254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Straight Arrow Connector 1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tCxn id="3" idx="2"/>
          </p:cNvCxnSpPr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33693" y="1547232"/>
            <a:ext cx="1366023" cy="1943100"/>
          </a:xfrm>
          <a:prstGeom prst="straightConnector1">
            <a:avLst/>
          </a:prstGeom>
          <a:ln w="254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Straight Arrow Connector 1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tCxn id="3" idx="2"/>
          </p:cNvCxnSpPr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33693" y="1547232"/>
            <a:ext cx="3250580" cy="1943100"/>
          </a:xfrm>
          <a:prstGeom prst="straightConnector1">
            <a:avLst/>
          </a:prstGeom>
          <a:ln w="254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Rounded Rectangl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87805" y="844705"/>
            <a:ext cx="3891775" cy="702527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en-US">
                <a:uFillTx/>
              </a:rPr>
              <a:t>Identify Subjects from population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ounded Rectangle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17288" y="2269273"/>
            <a:ext cx="6266985" cy="702527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en-US">
                <a:solidFill>
                  <a:schemeClr val="accent3"/>
                </a:solidFill>
                <a:uFillTx/>
              </a:rPr>
              <a:t>Collect data on exposure and outcome (e.g. disease)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ounded 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36341" y="3490332"/>
            <a:ext cx="1628079" cy="1204331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dirty="0" lang="en-US">
                <a:uFillTx/>
              </a:rPr>
              <a:t>Exposed and have a disease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ounded 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09384" y="3490332"/>
            <a:ext cx="1672683" cy="1204331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dirty="0" lang="en-US">
                <a:solidFill>
                  <a:srgbClr val="FFFFFF"/>
                </a:solidFill>
                <a:uFillTx/>
              </a:rPr>
              <a:t>Not Exposed and have a disease</a:t>
            </a:r>
            <a:endParaRPr dirty="0" lang="en-US" sz="14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ounded 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51863" y="3490332"/>
            <a:ext cx="1706137" cy="1204331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dirty="0" lang="en-US">
                <a:uFillTx/>
              </a:rPr>
              <a:t>Exposed, and Do not have a disease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ounded 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43853" y="3490332"/>
            <a:ext cx="1698703" cy="1204331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dirty="0" lang="en-US">
                <a:uFillTx/>
              </a:rPr>
              <a:t>Not Exposed, and Do not have a disease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TextBox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7630" y="111481"/>
            <a:ext cx="2102006" cy="203132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r>
              <a:rPr dirty="0" lang="en-US">
                <a:uFillTx/>
              </a:rPr>
              <a:t>The participants in a cross-sectional study are selected based on </a:t>
            </a:r>
            <a:r>
              <a:rPr b="1" dirty="0" lang="en-US" u="sng">
                <a:solidFill>
                  <a:srgbClr val="FF0000"/>
                </a:solidFill>
                <a:uFillTx/>
              </a:rPr>
              <a:t>the inclusion and exclusion</a:t>
            </a:r>
            <a:r>
              <a:rPr dirty="0" lang="en-US" u="sng">
                <a:solidFill>
                  <a:srgbClr val="FF0000"/>
                </a:solidFill>
                <a:uFillTx/>
              </a:rPr>
              <a:t> </a:t>
            </a:r>
            <a:r>
              <a:rPr b="1" dirty="0" lang="en-US" u="sng">
                <a:solidFill>
                  <a:srgbClr val="FF0000"/>
                </a:solidFill>
                <a:uFillTx/>
              </a:rPr>
              <a:t>criteria </a:t>
            </a:r>
            <a:r>
              <a:rPr dirty="0" lang="en-US">
                <a:uFillTx/>
              </a:rPr>
              <a:t>set for the study.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Picture 2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19201" y="196284"/>
            <a:ext cx="6463862" cy="484090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Box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4290" y="136634"/>
            <a:ext cx="7451834" cy="461665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r>
              <a:rPr dirty="0" lang="en-US" sz="2400">
                <a:uFillTx/>
              </a:rPr>
              <a:t>Measurement &amp; Analysis in Cross-Sectional studies</a:t>
            </a: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iagram 3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45435" y="691116"/>
          <a:ext cx="8849710" cy="411480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diagram">
            <dgm:relIds r:dm="rId3" r:lo="rId4" r:qs="rId5" r:cs="rId6"/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Rectangle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19588" y="4878827"/>
            <a:ext cx="9163589" cy="278305"/>
          </a:xfrm>
          <a:prstGeom prst="rect">
            <a:avLst/>
          </a:prstGeom>
          <a:solidFill>
            <a:srgbClr val="FFBF35">
              <a:alpha val="87000"/>
            </a:srgbClr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endParaRPr dirty="0"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4290" y="732128"/>
            <a:ext cx="8626426" cy="34544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pPr algn="l"/>
            <a:r>
              <a:rPr dirty="0" lang="en-US" sz="2800">
                <a:uFillTx/>
                <a:latin typeface="+mn-lt"/>
              </a:rPr>
              <a:t>You identify a random sample of young adults aged 18 – 25 at city of Riyadh.</a:t>
            </a:r>
          </a:p>
          <a:p>
            <a:pPr algn="l"/>
            <a:r>
              <a:rPr b="1" dirty="0" lang="en-US" sz="2800">
                <a:uFillTx/>
                <a:latin typeface="+mn-lt"/>
              </a:rPr>
              <a:t>Exposure: </a:t>
            </a:r>
            <a:r>
              <a:rPr dirty="0" lang="en-US" sz="2800">
                <a:uFillTx/>
                <a:latin typeface="+mn-lt"/>
              </a:rPr>
              <a:t>Ads about vaping 		</a:t>
            </a:r>
            <a:r>
              <a:rPr b="1" dirty="0" lang="en-US" sz="2800">
                <a:uFillTx/>
                <a:latin typeface="+mn-lt"/>
              </a:rPr>
              <a:t>Outcome: </a:t>
            </a:r>
            <a:r>
              <a:rPr dirty="0" lang="en-US" sz="2800">
                <a:uFillTx/>
                <a:latin typeface="+mn-lt"/>
              </a:rPr>
              <a:t>Vaping</a:t>
            </a:r>
          </a:p>
          <a:p>
            <a:pPr algn="l"/>
            <a:endParaRPr dirty="0" lang="en-US" sz="2800">
              <a:uFillTx/>
              <a:latin typeface="+mn-l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Box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4290" y="136634"/>
            <a:ext cx="7451834" cy="461665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r>
              <a:rPr b="1" dirty="0" lang="en-US" sz="2400">
                <a:solidFill>
                  <a:srgbClr val="112025"/>
                </a:solidFill>
                <a:uFillTx/>
              </a:rPr>
              <a:t>Vaping and Advertisement</a:t>
            </a:r>
            <a:endParaRPr dirty="0" lang="en-US" sz="3200">
              <a:solidFill>
                <a:srgbClr val="112025"/>
              </a:solidFill>
              <a:uFillTx/>
            </a:endParaRP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able 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212112" y="2445488"/>
          <a:ext cx="6534012" cy="1756128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>
                <a:tableStyleId>{5940675A-B579-460E-94D1-54222C63F5DA}</a:tableStyleId>
              </a:tblPr>
              <a:tblGrid>
                <a:gridCol w="1633503"/>
                <a:gridCol w="1633503"/>
                <a:gridCol w="1633503"/>
                <a:gridCol w="1633503"/>
              </a:tblGrid>
              <a:tr h="314725">
                <a:tc>
                  <a:txBody>
                    <a:bodyPr/>
                    <a:lstStyle/>
                    <a:p>
                      <a:endParaRPr b="1" dirty="0" lang="en-US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Vaping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en-US">
                          <a:uFillTx/>
                        </a:rPr>
                        <a:t>Not Vaping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Total</a:t>
                      </a:r>
                    </a:p>
                  </a:txBody>
                  <a:tcPr/>
                </a:tc>
              </a:tr>
              <a:tr h="463456"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kern="1200" lang="en-US" sz="180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200 </a:t>
                      </a:r>
                      <a:endParaRPr dirty="0" lang="en-US">
                        <a:effectLst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250 </a:t>
                      </a:r>
                    </a:p>
                  </a:txBody>
                  <a:tcPr/>
                </a:tc>
              </a:tr>
              <a:tr h="463456"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No 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en-US">
                          <a:uFillTx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kern="1200" lang="en-US" sz="180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  <a:endParaRPr dirty="0" lang="en-US">
                        <a:effectLst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750</a:t>
                      </a:r>
                    </a:p>
                  </a:txBody>
                  <a:tcPr/>
                </a:tc>
              </a:tr>
              <a:tr h="463456"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1000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able 2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350335" y="382771"/>
          <a:ext cx="6534012" cy="1756128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>
                <a:tableStyleId>{5940675A-B579-460E-94D1-54222C63F5DA}</a:tableStyleId>
              </a:tblPr>
              <a:tblGrid>
                <a:gridCol w="1633503"/>
                <a:gridCol w="1633503"/>
                <a:gridCol w="1633503"/>
                <a:gridCol w="1633503"/>
              </a:tblGrid>
              <a:tr h="314725">
                <a:tc>
                  <a:txBody>
                    <a:bodyPr/>
                    <a:lstStyle/>
                    <a:p>
                      <a:endParaRPr b="1" dirty="0" lang="en-US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Vaping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en-US">
                          <a:uFillTx/>
                        </a:rPr>
                        <a:t>Not Vaping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Total</a:t>
                      </a:r>
                    </a:p>
                  </a:txBody>
                  <a:tcPr/>
                </a:tc>
              </a:tr>
              <a:tr h="463456"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kern="1200" lang="en-US" sz="180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200 </a:t>
                      </a:r>
                      <a:endParaRPr dirty="0" lang="en-US">
                        <a:effectLst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250 </a:t>
                      </a:r>
                    </a:p>
                  </a:txBody>
                  <a:tcPr/>
                </a:tc>
              </a:tr>
              <a:tr h="463456"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No 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en-US">
                          <a:uFillTx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kern="1200" lang="en-US" sz="180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  <a:endParaRPr dirty="0" lang="en-US">
                        <a:effectLst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750</a:t>
                      </a:r>
                    </a:p>
                  </a:txBody>
                  <a:tcPr/>
                </a:tc>
              </a:tr>
              <a:tr h="463456"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1000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Box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5302" y="2381693"/>
            <a:ext cx="4008475" cy="1754326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r>
              <a:rPr b="1" dirty="0" lang="en-US" u="sng">
                <a:uFillTx/>
              </a:rPr>
              <a:t>Descriptive Cross-Sectional:</a:t>
            </a:r>
          </a:p>
          <a:p>
            <a:r>
              <a:rPr dirty="0" lang="en-US">
                <a:solidFill>
                  <a:srgbClr val="FF0000"/>
                </a:solidFill>
                <a:uFillTx/>
              </a:rPr>
              <a:t>What is the prevalence of vaping?</a:t>
            </a:r>
          </a:p>
          <a:p>
            <a:r>
              <a:rPr dirty="0" lang="en-US">
                <a:uFillTx/>
              </a:rPr>
              <a:t>=Number of people who vape/ Total population X 100</a:t>
            </a:r>
          </a:p>
          <a:p>
            <a:r>
              <a:rPr dirty="0" lang="en-US">
                <a:uFillTx/>
              </a:rPr>
              <a:t>= 100 /1000 X 100</a:t>
            </a:r>
          </a:p>
          <a:p>
            <a:r>
              <a:rPr dirty="0" lang="en-US">
                <a:uFillTx/>
              </a:rPr>
              <a:t>= 10%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Box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11748" y="2381693"/>
            <a:ext cx="4008475" cy="2308324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r>
              <a:rPr b="1" dirty="0" lang="en-US" u="sng">
                <a:uFillTx/>
              </a:rPr>
              <a:t>Analytical Cross-Sectional:</a:t>
            </a:r>
          </a:p>
          <a:p>
            <a:r>
              <a:rPr dirty="0" lang="en-US">
                <a:solidFill>
                  <a:srgbClr val="FF0000"/>
                </a:solidFill>
                <a:uFillTx/>
              </a:rPr>
              <a:t>Does the prevalence of vaping vary by the status of exposure to advertisement?</a:t>
            </a:r>
          </a:p>
          <a:p>
            <a:r>
              <a:rPr b="1" dirty="0" lang="en-US">
                <a:uFillTx/>
              </a:rPr>
              <a:t>I.e. What are the </a:t>
            </a:r>
            <a:r>
              <a:rPr b="1" dirty="0" lang="en-US">
                <a:solidFill>
                  <a:srgbClr val="FF0000"/>
                </a:solidFill>
                <a:uFillTx/>
              </a:rPr>
              <a:t>odds </a:t>
            </a:r>
            <a:r>
              <a:rPr b="1" dirty="0" lang="en-US">
                <a:uFillTx/>
              </a:rPr>
              <a:t>of vaping given exposure to advertisement versus not exposed to advertisement?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triped Right Arrow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74688" y="4253024"/>
            <a:ext cx="1045535" cy="340242"/>
          </a:xfrm>
          <a:prstGeom prst="stripedRightArrow">
            <a:avLst>
              <a:gd fmla="val 43750" name="adj1"/>
              <a:gd fmla="val 50000" name="adj2"/>
            </a:avLst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4"/>
      <p:bldP advAuto="4294967295" grpId="0" spid="5"/>
      <p:bldP advAuto="4294967295" animBg="1" grpId="0" spid="6"/>
    </p:bldLst>
  </p:timing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able 2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350335" y="382771"/>
          <a:ext cx="6534012" cy="1756128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>
                <a:tableStyleId>{5940675A-B579-460E-94D1-54222C63F5DA}</a:tableStyleId>
              </a:tblPr>
              <a:tblGrid>
                <a:gridCol w="1633503"/>
                <a:gridCol w="1633503"/>
                <a:gridCol w="1633503"/>
                <a:gridCol w="1633503"/>
              </a:tblGrid>
              <a:tr h="314725">
                <a:tc>
                  <a:txBody>
                    <a:bodyPr/>
                    <a:lstStyle/>
                    <a:p>
                      <a:endParaRPr b="1" dirty="0" lang="en-US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Vaping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en-US">
                          <a:uFillTx/>
                        </a:rPr>
                        <a:t>Not Vaping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Total</a:t>
                      </a:r>
                    </a:p>
                  </a:txBody>
                  <a:tcPr/>
                </a:tc>
              </a:tr>
              <a:tr h="463456"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indent="-9525" marL="9525"/>
                      <a:r>
                        <a:rPr dirty="0" lang="en-US">
                          <a:uFillTx/>
                        </a:rPr>
                        <a:t>50               </a:t>
                      </a:r>
                      <a:r>
                        <a:rPr b="1" dirty="0" lang="en-US">
                          <a:solidFill>
                            <a:srgbClr val="FF0000"/>
                          </a:solidFill>
                          <a:uFillTx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kern="1200" lang="en-US" sz="180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200            </a:t>
                      </a:r>
                      <a:r>
                        <a:rPr b="1" dirty="0" kern="1200" lang="en-US" sz="1800">
                          <a:solidFill>
                            <a:srgbClr val="FF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b="1" dirty="0" lang="en-US">
                        <a:solidFill>
                          <a:srgbClr val="FF0000"/>
                        </a:solidFill>
                        <a:effectLst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250 </a:t>
                      </a:r>
                    </a:p>
                  </a:txBody>
                  <a:tcPr/>
                </a:tc>
              </a:tr>
              <a:tr h="463456"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No 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en-US">
                          <a:uFillTx/>
                        </a:rPr>
                        <a:t>50               </a:t>
                      </a:r>
                      <a:r>
                        <a:rPr b="1" dirty="0" lang="en-US">
                          <a:solidFill>
                            <a:srgbClr val="FF0000"/>
                          </a:solidFill>
                          <a:uFillTx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572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kern="1200" lang="en-US" sz="180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700            </a:t>
                      </a:r>
                      <a:r>
                        <a:rPr b="1" dirty="0" kern="1200" lang="en-US" sz="1800">
                          <a:solidFill>
                            <a:srgbClr val="FF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b="1" dirty="0" lang="en-US">
                        <a:solidFill>
                          <a:srgbClr val="FF0000"/>
                        </a:solidFill>
                        <a:effectLst/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750</a:t>
                      </a:r>
                    </a:p>
                  </a:txBody>
                  <a:tcPr/>
                </a:tc>
              </a:tr>
              <a:tr h="463456">
                <a:tc>
                  <a:txBody>
                    <a:bodyPr/>
                    <a:lstStyle/>
                    <a:p>
                      <a:r>
                        <a:rPr b="1" dirty="0" lang="en-US">
                          <a:uFillTx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n-US">
                          <a:uFillTx/>
                        </a:rPr>
                        <a:t>1000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Box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2771" y="2381693"/>
            <a:ext cx="8484781" cy="3231654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r>
              <a:rPr b="1" dirty="0" lang="en-US" u="sng">
                <a:uFillTx/>
              </a:rPr>
              <a:t>Analytical Cross-Sectional:</a:t>
            </a:r>
          </a:p>
          <a:p>
            <a:r>
              <a:rPr dirty="0" lang="en-US" sz="1600">
                <a:solidFill>
                  <a:srgbClr val="FF0000"/>
                </a:solidFill>
                <a:uFillTx/>
              </a:rPr>
              <a:t>Does the prevalence of vaping vary by the status of exposure to advertisement?</a:t>
            </a:r>
          </a:p>
          <a:p>
            <a:r>
              <a:rPr b="1" dirty="0" lang="en-US" sz="1600">
                <a:uFillTx/>
              </a:rPr>
              <a:t>i.e. What are the </a:t>
            </a:r>
            <a:r>
              <a:rPr b="1" dirty="0" lang="en-US" sz="1600">
                <a:solidFill>
                  <a:srgbClr val="FF0000"/>
                </a:solidFill>
                <a:uFillTx/>
              </a:rPr>
              <a:t>odds </a:t>
            </a:r>
            <a:r>
              <a:rPr b="1" dirty="0" lang="en-US" sz="1600">
                <a:uFillTx/>
              </a:rPr>
              <a:t>of vaping given exposure to advertisement versus not exposed to advertisement?  </a:t>
            </a:r>
          </a:p>
          <a:p>
            <a:endParaRPr b="1" dirty="0" lang="en-US">
              <a:uFillTx/>
            </a:endParaRPr>
          </a:p>
          <a:p>
            <a:r>
              <a:rPr b="1" dirty="0" lang="en-US">
                <a:uFillTx/>
              </a:rPr>
              <a:t>OR = </a:t>
            </a:r>
            <a:r>
              <a:rPr dirty="0" lang="en-US" sz="1600" u="sng">
                <a:uFillTx/>
              </a:rPr>
              <a:t>odds an exposed person develop the outcome (a/b)</a:t>
            </a:r>
            <a:endParaRPr dirty="0" lang="en-US" u="sng">
              <a:solidFill>
                <a:srgbClr val="FF0000"/>
              </a:solidFill>
              <a:uFillTx/>
            </a:endParaRPr>
          </a:p>
          <a:p>
            <a:r>
              <a:rPr dirty="0" lang="en-US" sz="1600">
                <a:uFillTx/>
              </a:rPr>
              <a:t>	</a:t>
            </a:r>
            <a:r>
              <a:rPr dirty="0" lang="ar-SA" sz="1600">
                <a:uFillTx/>
              </a:rPr>
              <a:t> </a:t>
            </a:r>
            <a:r>
              <a:rPr dirty="0" lang="en-US" sz="1600">
                <a:uFillTx/>
              </a:rPr>
              <a:t> odds an unexposed person develop the outcome (c/d)</a:t>
            </a:r>
          </a:p>
          <a:p>
            <a:r>
              <a:rPr dirty="0" lang="en-US" sz="1600">
                <a:uFillTx/>
              </a:rPr>
              <a:t>        = </a:t>
            </a:r>
            <a:r>
              <a:rPr b="1" dirty="0" lang="en-US" sz="1600">
                <a:solidFill>
                  <a:srgbClr val="FF0000"/>
                </a:solidFill>
                <a:uFillTx/>
              </a:rPr>
              <a:t>ad / </a:t>
            </a:r>
            <a:r>
              <a:rPr b="1" dirty="0" err="1" lang="en-US" sz="1600">
                <a:solidFill>
                  <a:srgbClr val="FF0000"/>
                </a:solidFill>
                <a:uFillTx/>
              </a:rPr>
              <a:t>bc</a:t>
            </a:r>
            <a:endParaRPr b="1" dirty="0" lang="en-US" sz="1600">
              <a:solidFill>
                <a:srgbClr val="FF0000"/>
              </a:solidFill>
              <a:uFillTx/>
            </a:endParaRPr>
          </a:p>
          <a:p>
            <a:r>
              <a:rPr dirty="0" lang="en-US" sz="1600">
                <a:uFillTx/>
              </a:rPr>
              <a:t>        = (50X700) / (200X50) = 3.5</a:t>
            </a:r>
          </a:p>
          <a:p>
            <a:endParaRPr b="1" dirty="0" lang="en-US">
              <a:uFillTx/>
            </a:endParaRPr>
          </a:p>
          <a:p>
            <a:endParaRPr b="1" dirty="0" lang="en-US">
              <a:uFillTx/>
            </a:endParaRPr>
          </a:p>
          <a:p>
            <a:endParaRPr b="1" dirty="0" lang="en-US" u="sng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17341" y="4311024"/>
            <a:ext cx="5188688" cy="461665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square">
            <a:spAutoFit/>
          </a:bodyPr>
          <a:lstStyle/>
          <a:p>
            <a:pPr algn="ctr"/>
            <a:r>
              <a:rPr b="1" dirty="0" lang="en-US" sz="2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algn="bl" dir="2640000" dist="38100" rotWithShape="0">
                    <a:schemeClr val="tx2">
                      <a:lumMod val="75000"/>
                    </a:schemeClr>
                  </a:outerShdw>
                </a:effectLst>
                <a:uFillTx/>
              </a:rPr>
              <a:t>What does 3.5 mean??</a:t>
            </a:r>
            <a:endParaRPr b="1" cap="none" dirty="0" lang="en-US" spc="0" sz="2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algn="bl" dir="2640000" dist="38100" rotWithShape="0">
                  <a:schemeClr val="tx2">
                    <a:lumMod val="75000"/>
                  </a:schemeClr>
                </a:outerShdw>
              </a:effectLst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2"/>
    </p:bldLst>
  </p:timing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howMasterSp="0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9507" y="1679379"/>
            <a:ext cx="8099357" cy="989394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ctr"/>
            <a:r>
              <a:rPr b="1" dirty="0" lang="en-US" sz="3200">
                <a:uFillTx/>
                <a:latin typeface="+mn-lt"/>
              </a:rPr>
              <a:t>The odds of vaping is 3.5 times higher after seeing a vaping advertisement as opposed to not seeing one.</a:t>
            </a:r>
            <a:r>
              <a:rPr dirty="0" lang="en-US" sz="3200">
                <a:uFillTx/>
                <a:latin typeface="+mn-lt"/>
              </a:rPr>
              <a:t>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9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3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8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19120" y="1747098"/>
            <a:ext cx="6005073" cy="13477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lnSpc>
                <a:spcPct val="120000"/>
              </a:lnSpc>
            </a:pPr>
            <a:r>
              <a:rPr dirty="0" lang="en-US" sz="3200">
                <a:solidFill>
                  <a:schemeClr val="tx1">
                    <a:lumMod val="75000"/>
                  </a:schemeClr>
                </a:solidFill>
                <a:uFillTx/>
                <a:latin typeface="Arial"/>
                <a:cs typeface="Arial"/>
              </a:rPr>
              <a:t>Issues in the design of cross-sectional studies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7096" y="1233400"/>
            <a:ext cx="7412970" cy="3647208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>
            <a:lvl1pPr algn="l" defTabSz="457200" eaLnBrk="1" hangingPunct="1" indent="-342900" latinLnBrk="0" marL="342900" rtl="0">
              <a:spcBef>
                <a:spcPct val="20000"/>
              </a:spcBef>
              <a:buClr>
                <a:srgbClr val="FFBF35"/>
              </a:buClr>
              <a:buFont typeface="Arial"/>
              <a:buChar char="•"/>
              <a:defRPr b="0" i="0" kern="1200" sz="3200">
                <a:solidFill>
                  <a:schemeClr val="tx1">
                    <a:lumMod val="50000"/>
                  </a:schemeClr>
                </a:solidFill>
                <a:uFillTx/>
                <a:latin typeface="Helvetica Light"/>
                <a:ea typeface="+mn-ea"/>
                <a:cs typeface="Helvetica Light"/>
              </a:defRPr>
            </a:lvl1pPr>
            <a:lvl2pPr algn="l" defTabSz="457200" eaLnBrk="1" hangingPunct="1" indent="-285750" latinLnBrk="0" marL="742950" rtl="0">
              <a:spcBef>
                <a:spcPct val="20000"/>
              </a:spcBef>
              <a:buClr>
                <a:srgbClr val="FFBF35"/>
              </a:buClr>
              <a:buFont charset="0" panose="020B0604020202020204" pitchFamily="34" typeface="Arial"/>
              <a:buChar char="•"/>
              <a:defRPr b="0" i="0" kern="1200" sz="2400">
                <a:solidFill>
                  <a:schemeClr val="tx1">
                    <a:lumMod val="50000"/>
                  </a:schemeClr>
                </a:solidFill>
                <a:uFillTx/>
                <a:latin typeface="Helvetica Light"/>
                <a:ea typeface="+mn-ea"/>
                <a:cs typeface="Helvetica Light"/>
              </a:defRPr>
            </a:lvl2pPr>
            <a:lvl3pPr algn="l" defTabSz="457200" eaLnBrk="1" hangingPunct="1" indent="-228600" latinLnBrk="0" marL="1143000" rtl="0">
              <a:spcBef>
                <a:spcPct val="20000"/>
              </a:spcBef>
              <a:buClr>
                <a:srgbClr val="FFBF35"/>
              </a:buClr>
              <a:buFont typeface="Arial"/>
              <a:buChar char="•"/>
              <a:defRPr b="0" i="0" kern="1200" sz="2400">
                <a:solidFill>
                  <a:schemeClr val="tx1">
                    <a:lumMod val="50000"/>
                  </a:schemeClr>
                </a:solidFill>
                <a:uFillTx/>
                <a:latin typeface="Helvetica Light"/>
                <a:ea typeface="+mn-ea"/>
                <a:cs typeface="Helvetica Light"/>
              </a:defRPr>
            </a:lvl3pPr>
            <a:lvl4pPr algn="l" defTabSz="457200" eaLnBrk="1" hangingPunct="1" indent="-228600" latinLnBrk="0" marL="1600200" rtl="0">
              <a:spcBef>
                <a:spcPct val="20000"/>
              </a:spcBef>
              <a:buClr>
                <a:srgbClr val="FFBF35"/>
              </a:buClr>
              <a:buFont charset="0" panose="020B0604020202020204" pitchFamily="34" typeface="Arial"/>
              <a:buChar char="•"/>
              <a:defRPr b="0" i="0" kern="1200" sz="2000">
                <a:solidFill>
                  <a:schemeClr val="tx1">
                    <a:lumMod val="50000"/>
                  </a:schemeClr>
                </a:solidFill>
                <a:uFillTx/>
                <a:latin typeface="Helvetica Light"/>
                <a:ea typeface="+mn-ea"/>
                <a:cs typeface="Helvetica Light"/>
              </a:defRPr>
            </a:lvl4pPr>
            <a:lvl5pPr algn="l" defTabSz="457200" eaLnBrk="1" hangingPunct="1" indent="-228600" latinLnBrk="0" marL="2057400" rtl="0">
              <a:spcBef>
                <a:spcPct val="20000"/>
              </a:spcBef>
              <a:buClr>
                <a:srgbClr val="FFBF35"/>
              </a:buClr>
              <a:buFont charset="0" panose="020B0604020202020204" pitchFamily="34" typeface="Arial"/>
              <a:buChar char="•"/>
              <a:defRPr b="0" i="0" kern="1200" sz="2000">
                <a:solidFill>
                  <a:schemeClr val="tx1">
                    <a:lumMod val="50000"/>
                  </a:schemeClr>
                </a:solidFill>
                <a:uFillTx/>
                <a:latin typeface="Helvetica Light"/>
                <a:ea typeface="+mn-ea"/>
                <a:cs typeface="Helvetica Light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Clr>
                <a:srgbClr val="1C353D"/>
              </a:buClr>
              <a:buSzPct val="125000"/>
              <a:buFont typeface="+mj-lt"/>
              <a:buAutoNum type="arabicPeriod"/>
            </a:pPr>
            <a:r>
              <a:rPr dirty="0" lang="en-US" sz="2000">
                <a:solidFill>
                  <a:srgbClr val="414141">
                    <a:lumMod val="75000"/>
                  </a:srgbClr>
                </a:solidFill>
                <a:uFillTx/>
                <a:latin typeface="+mn-lt"/>
                <a:cs typeface="Arial"/>
              </a:rPr>
              <a:t>Describe types of cross-sectional studies</a:t>
            </a:r>
          </a:p>
          <a:p>
            <a:pPr>
              <a:lnSpc>
                <a:spcPct val="200000"/>
              </a:lnSpc>
              <a:buClr>
                <a:srgbClr val="1C353D"/>
              </a:buClr>
              <a:buSzPct val="125000"/>
              <a:buFont typeface="+mj-lt"/>
              <a:buAutoNum type="arabicPeriod"/>
            </a:pPr>
            <a:r>
              <a:rPr dirty="0" lang="en-US" sz="2000">
                <a:solidFill>
                  <a:srgbClr val="414141">
                    <a:lumMod val="75000"/>
                  </a:srgbClr>
                </a:solidFill>
                <a:uFillTx/>
                <a:latin typeface="+mn-lt"/>
                <a:cs typeface="Arial"/>
              </a:rPr>
              <a:t>Identify steps for conducting cross-sectional studies</a:t>
            </a:r>
            <a:endParaRPr dirty="0" lang="en-US" sz="2000">
              <a:solidFill>
                <a:schemeClr val="tx1">
                  <a:lumMod val="75000"/>
                </a:schemeClr>
              </a:solidFill>
              <a:uFillTx/>
              <a:latin typeface="+mn-lt"/>
              <a:cs typeface="Arial"/>
            </a:endParaRPr>
          </a:p>
          <a:p>
            <a:pPr>
              <a:lnSpc>
                <a:spcPct val="200000"/>
              </a:lnSpc>
              <a:buClr>
                <a:srgbClr val="1C353D"/>
              </a:buClr>
              <a:buSzPct val="125000"/>
              <a:buFont typeface="+mj-lt"/>
              <a:buAutoNum type="arabicPeriod"/>
            </a:pPr>
            <a:r>
              <a:rPr dirty="0" lang="en-US" sz="2000">
                <a:solidFill>
                  <a:schemeClr val="tx1">
                    <a:lumMod val="75000"/>
                  </a:schemeClr>
                </a:solidFill>
                <a:uFillTx/>
                <a:latin typeface="+mn-lt"/>
                <a:cs typeface="Arial"/>
              </a:rPr>
              <a:t>Identify issues in the design of cross-sectional studies</a:t>
            </a:r>
          </a:p>
          <a:p>
            <a:pPr>
              <a:lnSpc>
                <a:spcPct val="200000"/>
              </a:lnSpc>
              <a:buClr>
                <a:srgbClr val="1C353D"/>
              </a:buClr>
              <a:buSzPct val="125000"/>
              <a:buFont typeface="+mj-lt"/>
              <a:buAutoNum type="arabicPeriod"/>
            </a:pPr>
            <a:r>
              <a:rPr dirty="0" lang="en-US" sz="2000">
                <a:uFillTx/>
                <a:latin typeface="+mn-lt"/>
              </a:rPr>
              <a:t>Describe the strengths and weaknesses of cross-sectional studies</a:t>
            </a:r>
            <a:endParaRPr dirty="0" lang="en-US" sz="2000">
              <a:solidFill>
                <a:schemeClr val="tx1">
                  <a:lumMod val="75000"/>
                </a:schemeClr>
              </a:solidFill>
              <a:uFillTx/>
              <a:latin typeface="+mn-lt"/>
              <a:cs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ectangle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7096" y="319439"/>
            <a:ext cx="8088914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b="1" dirty="0" lang="en-US" sz="2400" u="sng">
                <a:solidFill>
                  <a:schemeClr val="tx1">
                    <a:lumMod val="75000"/>
                  </a:schemeClr>
                </a:solidFill>
                <a:uFillTx/>
                <a:cs typeface="Arial"/>
              </a:rPr>
              <a:t>Learning Objectives: </a:t>
            </a:r>
            <a:r>
              <a:rPr dirty="0" lang="en-US" sz="2400">
                <a:solidFill>
                  <a:schemeClr val="tx1">
                    <a:lumMod val="75000"/>
                  </a:schemeClr>
                </a:solidFill>
                <a:uFillTx/>
                <a:cs typeface="Arial"/>
              </a:rPr>
              <a:t>By end of this session students will be able to: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8663" y="865219"/>
            <a:ext cx="7788275" cy="34544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85000" lnSpcReduction="10000"/>
          </a:bodyPr>
          <a:lstStyle/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lang="en-US">
                <a:uFillTx/>
              </a:rPr>
              <a:t>A cross-sectional study should be representative of the population if generalizations from the findings are to have any validity. </a:t>
            </a:r>
          </a:p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lang="en-US">
                <a:uFillTx/>
              </a:rPr>
              <a:t>For example, a study of the prevalence of diabetes among women aged 40-60 years in Town A should comprise a random sample of all women aged 40-60 years in that town.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Box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4290" y="136634"/>
            <a:ext cx="7451834" cy="461665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r>
              <a:rPr b="1" dirty="0" lang="en-US" sz="2400">
                <a:uFillTx/>
              </a:rPr>
              <a:t>Choosing a representative sample</a:t>
            </a:r>
            <a:endParaRPr dirty="0" lang="en-US" sz="32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8663" y="865219"/>
            <a:ext cx="7788275" cy="34544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lnSpcReduction="10000"/>
          </a:bodyPr>
          <a:lstStyle/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lang="en-US">
                <a:uFillTx/>
              </a:rPr>
              <a:t>The sample size should be sufficiently large enough to estimate the prevalence of the conditions of interest with adequate precision. </a:t>
            </a:r>
          </a:p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lang="en-US">
                <a:uFillTx/>
              </a:rPr>
              <a:t>Sample size calculations can be carried out using sample size tables or statistical packages such as Epi Info.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Box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4290" y="136634"/>
            <a:ext cx="7451834" cy="461665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r>
              <a:rPr b="1" dirty="0" lang="en-US" sz="2400">
                <a:uFillTx/>
              </a:rPr>
              <a:t>Sample Size</a:t>
            </a:r>
            <a:endParaRPr dirty="0" lang="en-US" sz="24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8663" y="865219"/>
            <a:ext cx="7788275" cy="34544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lnSpcReduction="10000"/>
          </a:bodyPr>
          <a:lstStyle/>
          <a:p>
            <a:pPr algn="l" indent="-514350" marL="514350">
              <a:buFont typeface="+mj-lt"/>
              <a:buAutoNum type="arabicPeriod"/>
            </a:pPr>
            <a:r>
              <a:rPr b="1" dirty="0" lang="en-US" sz="2400" u="sng">
                <a:uFillTx/>
              </a:rPr>
              <a:t>Selection Bias: </a:t>
            </a:r>
            <a:r>
              <a:rPr dirty="0" lang="en-US" sz="2400">
                <a:uFillTx/>
              </a:rPr>
              <a:t>when the study participants are systematically different in their characteristics compared with eligible participants who were not selected for the study. </a:t>
            </a:r>
            <a:r>
              <a:rPr b="1" dirty="0" lang="en-US" sz="2400" u="sng">
                <a:uFillTx/>
              </a:rPr>
              <a:t>Common type: </a:t>
            </a:r>
            <a:r>
              <a:rPr dirty="0" lang="en-US" sz="2400">
                <a:uFillTx/>
              </a:rPr>
              <a:t>Non-response bias. </a:t>
            </a:r>
          </a:p>
          <a:p>
            <a:pPr algn="l" indent="-514350" marL="514350">
              <a:buFont typeface="+mj-lt"/>
              <a:buAutoNum type="arabicPeriod"/>
            </a:pPr>
            <a:endParaRPr dirty="0" lang="en-US" sz="2400">
              <a:uFillTx/>
            </a:endParaRPr>
          </a:p>
          <a:p>
            <a:pPr algn="l" indent="-514350" marL="514350">
              <a:buFont typeface="+mj-lt"/>
              <a:buAutoNum type="arabicPeriod"/>
            </a:pPr>
            <a:r>
              <a:rPr b="1" dirty="0" lang="en-US" sz="2400" u="sng">
                <a:uFillTx/>
              </a:rPr>
              <a:t>Recall bias</a:t>
            </a:r>
          </a:p>
          <a:p>
            <a:pPr algn="l" indent="-514350" marL="514350">
              <a:buFont typeface="+mj-lt"/>
              <a:buAutoNum type="arabicPeriod"/>
            </a:pPr>
            <a:endParaRPr b="1" dirty="0" lang="en-US" sz="2400" u="sng">
              <a:uFillTx/>
            </a:endParaRPr>
          </a:p>
          <a:p>
            <a:pPr algn="l" indent="-514350" marL="514350">
              <a:buFont typeface="+mj-lt"/>
              <a:buAutoNum type="arabicPeriod"/>
            </a:pPr>
            <a:r>
              <a:rPr b="1" dirty="0" lang="en-US" sz="2400" u="sng">
                <a:uFillTx/>
              </a:rPr>
              <a:t>Confounding! </a:t>
            </a:r>
          </a:p>
          <a:p>
            <a:pPr algn="l"/>
            <a:endParaRPr b="1" dirty="0" lang="en-US" sz="2400" u="sng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Box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4290" y="136634"/>
            <a:ext cx="7451834" cy="461665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wrap="square">
            <a:spAutoFit/>
          </a:bodyPr>
          <a:lstStyle/>
          <a:p>
            <a:r>
              <a:rPr b="1" dirty="0" lang="en-US" sz="2400">
                <a:uFillTx/>
              </a:rPr>
              <a:t>Biases in Cross-Sectional Studies</a:t>
            </a:r>
            <a:endParaRPr dirty="0" lang="en-US" sz="24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build="p" grpId="0" spid="2"/>
    </p:bldLst>
  </p:timing>
</p:sld>
</file>

<file path=ppt/slides/slide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ounded 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1749" y="1350334"/>
            <a:ext cx="1648045" cy="1020726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dirty="0" lang="en-US">
                <a:uFillTx/>
              </a:rPr>
              <a:t>Seeing an ad (Exposed)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ounded 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1749" y="2682948"/>
            <a:ext cx="1648045" cy="1020726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dirty="0" lang="en-US">
                <a:uFillTx/>
              </a:rPr>
              <a:t>Not seeing an ad (Unexposed)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Straight Arrow Connector 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tCxn id="5" idx="3"/>
          </p:cNvCxnSpPr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>
            <a:off x="2349794" y="1038446"/>
            <a:ext cx="1743741" cy="822251"/>
          </a:xfrm>
          <a:prstGeom prst="straightConnector1">
            <a:avLst/>
          </a:prstGeom>
          <a:ln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Straight Arrow Connector 8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49794" y="2987749"/>
            <a:ext cx="1743741" cy="715925"/>
          </a:xfrm>
          <a:prstGeom prst="straightConnector1">
            <a:avLst/>
          </a:prstGeom>
          <a:ln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Rounded Rectangle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93536" y="505045"/>
            <a:ext cx="1552353" cy="1121735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dirty="0" lang="en-US">
                <a:uFillTx/>
              </a:rPr>
              <a:t>More males (higher risk of vaping)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Rounded Rectangle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93535" y="2987749"/>
            <a:ext cx="1552353" cy="1127051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dirty="0" lang="en-US">
                <a:uFillTx/>
              </a:rPr>
              <a:t>More Females (lower risk of vaping)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Straight Arrow Connector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45888" y="1038446"/>
            <a:ext cx="1437168" cy="757570"/>
          </a:xfrm>
          <a:prstGeom prst="straightConnector1">
            <a:avLst/>
          </a:prstGeom>
          <a:ln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Straight Arrow Connector 14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tCxn id="12" idx="3"/>
          </p:cNvCxnSpPr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>
            <a:off x="5645888" y="2938131"/>
            <a:ext cx="1437168" cy="613144"/>
          </a:xfrm>
          <a:prstGeom prst="straightConnector1">
            <a:avLst/>
          </a:prstGeom>
          <a:ln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Rounded Rectangle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68902" y="1796016"/>
            <a:ext cx="2551813" cy="1020726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dirty="0" lang="en-US" sz="1600">
                <a:uFillTx/>
              </a:rPr>
              <a:t>Association between seeing a vaping ad and vaping </a:t>
            </a:r>
            <a:r>
              <a:rPr dirty="0" lang="en-US" sz="1600" u="sng">
                <a:uFillTx/>
              </a:rPr>
              <a:t>overestimated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Rectangle 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57885" y="4114800"/>
            <a:ext cx="2362830" cy="46166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en-US" sz="2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algn="bl" dir="2640000" dist="38100" rotWithShape="0">
                    <a:schemeClr val="tx2">
                      <a:lumMod val="75000"/>
                    </a:schemeClr>
                  </a:outerShdw>
                </a:effectLst>
                <a:uFillTx/>
              </a:rPr>
              <a:t>Confounding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9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4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8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19120" y="1747098"/>
            <a:ext cx="6005073" cy="13477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lnSpc>
                <a:spcPct val="120000"/>
              </a:lnSpc>
            </a:pPr>
            <a:r>
              <a:rPr dirty="0" lang="en-US" sz="3200">
                <a:solidFill>
                  <a:schemeClr val="tx1">
                    <a:lumMod val="75000"/>
                  </a:schemeClr>
                </a:solidFill>
                <a:uFillTx/>
                <a:latin typeface="Arial"/>
                <a:cs typeface="Arial"/>
              </a:rPr>
              <a:t>Strengths &amp; Weaknesses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Diagram 2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382771" y="223283"/>
          <a:ext cx="8516679" cy="4486939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diagram">
            <dgm:relIds r:dm="rId2" r:lo="rId3" r:qs="rId4" r:cs="rId5"/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81358" y="3485727"/>
            <a:ext cx="3740994" cy="174394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dirty="0" err="1" lang="en-US" sz="2100">
                <a:uFillTx/>
                <a:latin typeface="Arial"/>
                <a:cs typeface="Arial"/>
              </a:rPr>
              <a:t>nmalamro@ksu.edu.sa</a:t>
            </a:r>
            <a:endParaRPr dirty="0" lang="en-US" sz="2100">
              <a:uFillTx/>
              <a:latin typeface="Arial"/>
              <a:cs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68006" y="1499461"/>
            <a:ext cx="3847394" cy="175410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77500" lnSpcReduction="20000"/>
          </a:bodyPr>
          <a:lstStyle/>
          <a:p>
            <a:r>
              <a:rPr b="1" dirty="0" lang="en-US">
                <a:solidFill>
                  <a:schemeClr val="accent4">
                    <a:lumMod val="60000"/>
                    <a:lumOff val="40000"/>
                  </a:schemeClr>
                </a:solidFill>
                <a:uFillTx/>
                <a:latin typeface="Arial"/>
                <a:cs typeface="Arial"/>
              </a:rPr>
              <a:t>Office Hours (by appointment via email): </a:t>
            </a:r>
          </a:p>
          <a:p>
            <a:r>
              <a:rPr dirty="0" lang="en-US">
                <a:uFillTx/>
                <a:latin typeface="Arial"/>
                <a:cs typeface="Arial"/>
              </a:rPr>
              <a:t>Mondays &amp; Wednesdays</a:t>
            </a:r>
          </a:p>
          <a:p>
            <a:r>
              <a:rPr dirty="0" lang="en-US">
                <a:uFillTx/>
                <a:latin typeface="Arial"/>
                <a:cs typeface="Arial"/>
              </a:rPr>
              <a:t>11 AM – 1 PM</a:t>
            </a:r>
          </a:p>
          <a:p>
            <a:r>
              <a:rPr dirty="0" lang="en-US">
                <a:uFillTx/>
                <a:latin typeface="Arial"/>
                <a:cs typeface="Arial"/>
              </a:rPr>
              <a:t>College of Medicine West Building </a:t>
            </a:r>
          </a:p>
          <a:p>
            <a:r>
              <a:rPr dirty="0" lang="en-US">
                <a:uFillTx/>
                <a:latin typeface="Arial"/>
                <a:cs typeface="Arial"/>
              </a:rPr>
              <a:t>Level 1 - Office 4011034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4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35618" y="712181"/>
            <a:ext cx="3566286" cy="467676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b="1" lang="en-US">
                <a:uFillTx/>
                <a:latin typeface="Microsoft Sans Serif"/>
                <a:cs typeface="Microsoft Sans Serif"/>
              </a:rPr>
              <a:t>Thank you!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1811" y="815736"/>
            <a:ext cx="8548935" cy="4012029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77500" lnSpcReduction="20000"/>
          </a:bodyPr>
          <a:lstStyle/>
          <a:p>
            <a:pPr algn="l"/>
            <a:r>
              <a:rPr b="1" dirty="0" lang="en-US" sz="2600" u="sng">
                <a:solidFill>
                  <a:schemeClr val="tx1"/>
                </a:solidFill>
                <a:uFillTx/>
              </a:rPr>
              <a:t>References:</a:t>
            </a:r>
          </a:p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lang="en-US" sz="2600">
                <a:solidFill>
                  <a:schemeClr val="tx1"/>
                </a:solidFill>
                <a:uFillTx/>
              </a:rPr>
              <a:t>Celentano, David D., and </a:t>
            </a:r>
            <a:r>
              <a:rPr dirty="0" err="1" lang="en-US" sz="2600">
                <a:solidFill>
                  <a:schemeClr val="tx1"/>
                </a:solidFill>
                <a:uFillTx/>
              </a:rPr>
              <a:t>Scd</a:t>
            </a:r>
            <a:r>
              <a:rPr dirty="0" lang="en-US" sz="2600">
                <a:solidFill>
                  <a:schemeClr val="tx1"/>
                </a:solidFill>
                <a:uFillTx/>
              </a:rPr>
              <a:t> </a:t>
            </a:r>
            <a:r>
              <a:rPr dirty="0" err="1" lang="en-US" sz="2600">
                <a:solidFill>
                  <a:schemeClr val="tx1"/>
                </a:solidFill>
                <a:uFillTx/>
              </a:rPr>
              <a:t>Mhs</a:t>
            </a:r>
            <a:r>
              <a:rPr dirty="0" lang="en-US" sz="2600">
                <a:solidFill>
                  <a:schemeClr val="tx1"/>
                </a:solidFill>
                <a:uFillTx/>
              </a:rPr>
              <a:t>. </a:t>
            </a:r>
            <a:r>
              <a:rPr dirty="0" err="1" lang="en-US" sz="2600">
                <a:solidFill>
                  <a:schemeClr val="tx1"/>
                </a:solidFill>
                <a:uFillTx/>
              </a:rPr>
              <a:t>Gordis</a:t>
            </a:r>
            <a:r>
              <a:rPr dirty="0" lang="en-US" sz="2600">
                <a:solidFill>
                  <a:schemeClr val="tx1"/>
                </a:solidFill>
                <a:uFillTx/>
              </a:rPr>
              <a:t> Epidemiology. Elsevier, 2018.</a:t>
            </a:r>
          </a:p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err="1" lang="en-US" sz="2600">
                <a:solidFill>
                  <a:schemeClr val="tx1"/>
                </a:solidFill>
                <a:uFillTx/>
              </a:rPr>
              <a:t>Hulley</a:t>
            </a:r>
            <a:r>
              <a:rPr dirty="0" lang="en-US" sz="2600">
                <a:solidFill>
                  <a:schemeClr val="tx1"/>
                </a:solidFill>
                <a:uFillTx/>
              </a:rPr>
              <a:t>, Stephen B., ed. Designing clinical research. Lippincott Williams &amp; Wilkins, 2007.</a:t>
            </a:r>
          </a:p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lang="en-US" sz="2600">
                <a:solidFill>
                  <a:schemeClr val="tx1"/>
                </a:solidFill>
                <a:uFillTx/>
              </a:rPr>
              <a:t>Haynes, R. Brian. Clinical epidemiology: how to do clinical practice research. Lippincott </a:t>
            </a:r>
            <a:r>
              <a:rPr dirty="0" err="1" lang="en-US" sz="2600">
                <a:solidFill>
                  <a:schemeClr val="tx1"/>
                </a:solidFill>
                <a:uFillTx/>
              </a:rPr>
              <a:t>williams</a:t>
            </a:r>
            <a:r>
              <a:rPr dirty="0" lang="en-US" sz="2600">
                <a:solidFill>
                  <a:schemeClr val="tx1"/>
                </a:solidFill>
                <a:uFillTx/>
              </a:rPr>
              <a:t> &amp; </a:t>
            </a:r>
            <a:r>
              <a:rPr dirty="0" err="1" lang="en-US" sz="2600">
                <a:solidFill>
                  <a:schemeClr val="tx1"/>
                </a:solidFill>
                <a:uFillTx/>
              </a:rPr>
              <a:t>wilkins</a:t>
            </a:r>
            <a:r>
              <a:rPr dirty="0" lang="en-US" sz="2600">
                <a:solidFill>
                  <a:schemeClr val="tx1"/>
                </a:solidFill>
                <a:uFillTx/>
              </a:rPr>
              <a:t>, 2012.</a:t>
            </a:r>
          </a:p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lang="en-US" sz="2600">
                <a:solidFill>
                  <a:schemeClr val="tx1"/>
                </a:solidFill>
                <a:uFillTx/>
              </a:rPr>
              <a:t>Carlson, Melissa DA, and R. Sean Morrison. "Study design, precision, and validity in observational studies." Journal of palliative medicine 12.1 (2009): 77-82.</a:t>
            </a:r>
          </a:p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lang="en-US" sz="2600">
                <a:solidFill>
                  <a:schemeClr val="tx1"/>
                </a:solidFill>
                <a:uFillTx/>
              </a:rPr>
              <a:t>The Centre for Evidence-Based Medicine develops, promotes and disseminates better evidence for healthcare. Study Design. NA. Accessed September 13, 2019: https://www.cebm.net/2014/04/study-designs/</a:t>
            </a:r>
          </a:p>
          <a:p>
            <a:pPr algn="l" indent="-457200" marL="457200">
              <a:buFont charset="0" panose="020B0604020202020204" pitchFamily="34" typeface="Arial"/>
              <a:buChar char="•"/>
            </a:pPr>
            <a:endParaRPr dirty="0" lang="en-US" sz="24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9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1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8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07631" y="1669912"/>
            <a:ext cx="6144271" cy="13477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lnSpc>
                <a:spcPct val="120000"/>
              </a:lnSpc>
            </a:pPr>
            <a:r>
              <a:rPr dirty="0" lang="en-US">
                <a:solidFill>
                  <a:schemeClr val="tx1">
                    <a:lumMod val="75000"/>
                  </a:schemeClr>
                </a:solidFill>
                <a:uFillTx/>
                <a:latin typeface="Arial"/>
                <a:cs typeface="Arial"/>
              </a:rPr>
              <a:t>Types of cross-sectional studies</a:t>
            </a:r>
            <a:endParaRPr dirty="0" lang="en-US" sz="2800">
              <a:uFillTx/>
              <a:latin typeface="Microsoft Sans Serif"/>
              <a:cs typeface="Microsoft Sans Serif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howMasterSp="0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Group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29524" y="77820"/>
            <a:ext cx="6495795" cy="4898211"/>
            <a:chOff x="663762" y="107003"/>
            <a:chExt cx="6495795" cy="4898211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reeform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703386" y="2813367"/>
              <a:ext cx="189934" cy="1934587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0" y="0"/>
                  </a:moveTo>
                  <a:lnTo>
                    <a:pt x="0" y="1987547"/>
                  </a:lnTo>
                  <a:lnTo>
                    <a:pt x="158580" y="1987547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Freeform 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703386" y="2813367"/>
              <a:ext cx="189934" cy="1203972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0" y="0"/>
                  </a:moveTo>
                  <a:lnTo>
                    <a:pt x="0" y="1236931"/>
                  </a:lnTo>
                  <a:lnTo>
                    <a:pt x="158580" y="1236931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Freeform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703386" y="2813367"/>
              <a:ext cx="189934" cy="473356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0" y="0"/>
                  </a:moveTo>
                  <a:lnTo>
                    <a:pt x="0" y="486314"/>
                  </a:lnTo>
                  <a:lnTo>
                    <a:pt x="158580" y="486314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Freeform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443806" y="2082752"/>
              <a:ext cx="766073" cy="216097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0" y="0"/>
                  </a:moveTo>
                  <a:lnTo>
                    <a:pt x="0" y="111006"/>
                  </a:lnTo>
                  <a:lnTo>
                    <a:pt x="639609" y="111006"/>
                  </a:lnTo>
                  <a:lnTo>
                    <a:pt x="639609" y="222013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Freeform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171238" y="2813367"/>
              <a:ext cx="189934" cy="473356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0" y="0"/>
                  </a:moveTo>
                  <a:lnTo>
                    <a:pt x="0" y="486314"/>
                  </a:lnTo>
                  <a:lnTo>
                    <a:pt x="158580" y="486314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Freeform 1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677734" y="2082752"/>
              <a:ext cx="766073" cy="216097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639609" y="0"/>
                  </a:moveTo>
                  <a:lnTo>
                    <a:pt x="639609" y="111006"/>
                  </a:lnTo>
                  <a:lnTo>
                    <a:pt x="0" y="111006"/>
                  </a:lnTo>
                  <a:lnTo>
                    <a:pt x="0" y="222013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Freeform 1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136417" y="1352136"/>
              <a:ext cx="1307389" cy="216097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0" y="0"/>
                  </a:moveTo>
                  <a:lnTo>
                    <a:pt x="0" y="111006"/>
                  </a:lnTo>
                  <a:lnTo>
                    <a:pt x="1091565" y="111006"/>
                  </a:lnTo>
                  <a:lnTo>
                    <a:pt x="1091565" y="222013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Freeform 1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322532" y="2082752"/>
              <a:ext cx="189934" cy="473356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0" y="0"/>
                  </a:moveTo>
                  <a:lnTo>
                    <a:pt x="0" y="486314"/>
                  </a:lnTo>
                  <a:lnTo>
                    <a:pt x="158580" y="486314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Freeform 1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829028" y="1352136"/>
              <a:ext cx="1307389" cy="216097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1091565" y="0"/>
                  </a:moveTo>
                  <a:lnTo>
                    <a:pt x="1091565" y="111006"/>
                  </a:lnTo>
                  <a:lnTo>
                    <a:pt x="0" y="111006"/>
                  </a:lnTo>
                  <a:lnTo>
                    <a:pt x="0" y="222013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Freeform 1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874929" y="621521"/>
              <a:ext cx="1261488" cy="216097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0" y="0"/>
                  </a:moveTo>
                  <a:lnTo>
                    <a:pt x="0" y="111006"/>
                  </a:lnTo>
                  <a:lnTo>
                    <a:pt x="1053241" y="111006"/>
                  </a:lnTo>
                  <a:lnTo>
                    <a:pt x="1053241" y="222013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Freeform 1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930000" y="1352136"/>
              <a:ext cx="190466" cy="2665202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159024" y="0"/>
                  </a:moveTo>
                  <a:lnTo>
                    <a:pt x="159024" y="2738163"/>
                  </a:lnTo>
                  <a:lnTo>
                    <a:pt x="0" y="2738163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Freeform 1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930000" y="1352136"/>
              <a:ext cx="190466" cy="1934587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159024" y="0"/>
                  </a:moveTo>
                  <a:lnTo>
                    <a:pt x="159024" y="1987547"/>
                  </a:lnTo>
                  <a:lnTo>
                    <a:pt x="0" y="1987547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Freeform 1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930000" y="1352136"/>
              <a:ext cx="190466" cy="1203972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159024" y="0"/>
                  </a:moveTo>
                  <a:lnTo>
                    <a:pt x="159024" y="1236931"/>
                  </a:lnTo>
                  <a:lnTo>
                    <a:pt x="0" y="1236931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Freeform 1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930000" y="1352136"/>
              <a:ext cx="190466" cy="473356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159024" y="0"/>
                  </a:moveTo>
                  <a:lnTo>
                    <a:pt x="159024" y="486314"/>
                  </a:lnTo>
                  <a:lnTo>
                    <a:pt x="0" y="486314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Freeform 1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613972" y="621521"/>
              <a:ext cx="1260956" cy="216097"/>
            </a:xfrm>
            <a:custGeom>
              <a:avLst/>
              <a:gdLst/>
              <a:ahLst/>
              <a:cxnLst/>
              <a:rect b="0" l="0" r="0" t="0"/>
              <a:pathLst>
                <a:path>
                  <a:moveTo>
                    <a:pt x="1052797" y="0"/>
                  </a:moveTo>
                  <a:lnTo>
                    <a:pt x="1052797" y="111006"/>
                  </a:lnTo>
                  <a:lnTo>
                    <a:pt x="0" y="111006"/>
                  </a:lnTo>
                  <a:lnTo>
                    <a:pt x="0" y="222013"/>
                  </a:lnTo>
                </a:path>
              </a:pathLst>
            </a:cu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Freeform 2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241810" y="107003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1" baseline="0" cap="none" dirty="0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All Studies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Freeform 2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980854" y="837618"/>
              <a:ext cx="1341678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1" baseline="0" cap="none" dirty="0" i="0" kern="1200" kumimoji="0" lang="en-US" noProof="0" normalizeH="0" spc="0" strike="noStrike" sz="1200" u="none">
                  <a:ln>
                    <a:noFill/>
                  </a:ln>
                  <a:solidFill>
                    <a:srgbClr val="F3EB39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Descriptive (PO)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Freeform 2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63762" y="1568234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dirty="0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Case report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Freeform 2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63762" y="2298850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dirty="0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Case series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Freeform 2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63762" y="3029465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5000"/>
                <a:lumOff val="75000"/>
              </a:schemeClr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i="0" kern="1200" kumimoji="0" lang="en-US" noProof="0" normalizeH="0" spc="0" strike="noStrike" sz="1200" u="none">
                  <a:ln>
                    <a:noFill/>
                  </a:ln>
                  <a:solidFill>
                    <a:srgbClr val="112025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Cross-sectional (survey)</a:t>
              </a:r>
              <a:endParaRPr b="0" baseline="0" cap="none" dirty="0" i="0" kern="1200" kumimoji="0" lang="en-US" noProof="0" normalizeH="0" spc="0" strike="noStrike" sz="1200" u="none">
                <a:ln>
                  <a:noFill/>
                </a:ln>
                <a:solidFill>
                  <a:srgbClr val="112025"/>
                </a:solidFill>
                <a:effectLst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Freeform 2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63762" y="3760081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dirty="0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Qualitative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Freeform 2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456865" y="837618"/>
              <a:ext cx="1388114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1" baseline="0" cap="none" dirty="0" i="0" kern="1200" kumimoji="0" lang="en-US" noProof="0" normalizeH="0" spc="0" strike="noStrike" sz="1200" u="none">
                  <a:ln>
                    <a:noFill/>
                  </a:ln>
                  <a:solidFill>
                    <a:srgbClr val="F3EB39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Analytical (PICO)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Freeform 2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195909" y="1568234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dirty="0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Experimental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Freeform 2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512468" y="2298850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dirty="0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Randomized Clinical Trials (RCTs)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Freeform 2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810688" y="1568234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dirty="0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Observational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Freeform 3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044615" y="2298850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dirty="0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Group data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Freeform 3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361174" y="3029465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dirty="0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Ecological  study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Freeform 3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576762" y="2298850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353D"/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Individual</a:t>
              </a:r>
              <a:endParaRPr b="0" baseline="0" cap="none" dirty="0" i="0" kern="1200" kumimoji="0" lang="en-US" noProof="0" normalizeH="0" spc="0" strike="noStrike" sz="12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Freeform 3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893320" y="3029465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5000"/>
                <a:lumOff val="75000"/>
              </a:schemeClr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i="0" kern="1200" kumimoji="0" lang="en-US" noProof="0" normalizeH="0" spc="0" strike="noStrike" sz="1200" u="none">
                  <a:ln>
                    <a:noFill/>
                  </a:ln>
                  <a:solidFill>
                    <a:srgbClr val="112025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Cross-sectional (analytical)</a:t>
              </a:r>
              <a:endParaRPr b="0" baseline="0" cap="none" dirty="0" i="0" kern="1200" kumimoji="0" lang="en-US" noProof="0" normalizeH="0" spc="0" strike="noStrike" sz="12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Freeform 3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893320" y="3760081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353D"/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Cohort</a:t>
              </a:r>
              <a:endParaRPr b="0" baseline="0" cap="none" dirty="0" i="0" kern="1200" kumimoji="0" lang="en-US" noProof="0" normalizeH="0" spc="0" strike="noStrike" sz="12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" name="Freeform 3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893320" y="4490696"/>
              <a:ext cx="1266237" cy="514518"/>
            </a:xfrm>
            <a:custGeom>
              <a:avLst/>
              <a:gdLst>
                <a:gd fmla="*/ 0 w 1057206" name="connsiteX0"/>
                <a:gd fmla="*/ 0 h 528603" name="connsiteY0"/>
                <a:gd fmla="*/ 1057206 w 1057206" name="connsiteX1"/>
                <a:gd fmla="*/ 0 h 528603" name="connsiteY1"/>
                <a:gd fmla="*/ 1057206 w 1057206" name="connsiteX2"/>
                <a:gd fmla="*/ 528603 h 528603" name="connsiteY2"/>
                <a:gd fmla="*/ 0 w 1057206" name="connsiteX3"/>
                <a:gd fmla="*/ 528603 h 528603" name="connsiteY3"/>
                <a:gd fmla="*/ 0 w 1057206" name="connsiteX4"/>
                <a:gd fmla="*/ 0 h 528603" name="connsiteY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b="b" l="l" r="r" t="t"/>
              <a:pathLst>
                <a:path h="528603" w="1057206">
                  <a:moveTo>
                    <a:pt x="0" y="0"/>
                  </a:moveTo>
                  <a:lnTo>
                    <a:pt x="1057206" y="0"/>
                  </a:lnTo>
                  <a:lnTo>
                    <a:pt x="1057206" y="528603"/>
                  </a:lnTo>
                  <a:lnTo>
                    <a:pt x="0" y="528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353D"/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7620" lIns="7620" numCol="1" rIns="7620" spcFirstLastPara="0" tIns="7620" vert="horz" wrap="square">
              <a:noAutofit/>
            </a:bodyPr>
            <a:lstStyle/>
            <a:p>
              <a:pPr algn="ctr" defTabSz="533400" eaLnBrk="1" fontAlgn="auto" hangingPunct="1" indent="0" latinLnBrk="0" lvl="0" marL="0" marR="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  <a:defRPr>
                  <a:uFillTx/>
                </a:defRPr>
              </a:pPr>
              <a:r>
                <a:rPr b="0" baseline="0" cap="none" i="0" kern="1200" kumimoji="0" lang="en-US" noProof="0" normalizeH="0" spc="0" strike="noStrike" sz="1200" u="none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/>
                  <a:ea typeface="+mn-ea"/>
                  <a:cs typeface="+mn-cs"/>
                </a:rPr>
                <a:t>Case-Control</a:t>
              </a:r>
              <a:endParaRPr b="0" baseline="0" cap="none" dirty="0" i="0" kern="1200" kumimoji="0" lang="en-US" noProof="0" normalizeH="0" spc="0" strike="noStrike" sz="12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Left Brac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28450" y="808435"/>
            <a:ext cx="359923" cy="3653078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defTabSz="4572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414141"/>
              </a:solidFill>
              <a:effectLst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Box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7112" y="808435"/>
            <a:ext cx="461665" cy="3653078"/>
          </a:xfrm>
          <a:prstGeom prst="rect">
            <a:avLst/>
          </a:prstGeom>
          <a:noFill/>
          <a:ln w="15875">
            <a:solidFill>
              <a:srgbClr val="112025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vert="vert270" wrap="square">
            <a:spAutoFit/>
          </a:bodyPr>
          <a:lstStyle/>
          <a:p>
            <a:pPr algn="ctr" defTabSz="4572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b="1" baseline="0" cap="none" dirty="0" i="0" kern="1200" kumimoji="0" lang="en-US" noProof="0" normalizeH="0" spc="0" strike="noStrike" sz="1800" u="sng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/>
                <a:ea typeface="+mn-ea"/>
                <a:cs typeface="+mn-cs"/>
              </a:rPr>
              <a:t>Generates</a:t>
            </a:r>
            <a:r>
              <a:rPr b="1" baseline="0" cap="none" dirty="0" i="0" kern="1200" kumimoji="0" lang="en-US" noProof="0" normalizeH="0" spc="0" strike="noStrike" sz="1800" u="none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/>
                <a:ea typeface="+mn-ea"/>
                <a:cs typeface="+mn-cs"/>
              </a:rPr>
              <a:t> Hypotheses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ight Brac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027310" y="1322953"/>
            <a:ext cx="400151" cy="3725702"/>
          </a:xfrm>
          <a:prstGeom prst="rightBrace">
            <a:avLst>
              <a:gd fmla="val 8333" name="adj1"/>
              <a:gd fmla="val 50436" name="adj2"/>
            </a:avLst>
          </a:prstGeom>
          <a:ln w="25400">
            <a:solidFill>
              <a:srgbClr val="FF00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defTabSz="4572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414141"/>
              </a:solidFill>
              <a:effectLst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7" name="TextBox 3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515323" y="1322953"/>
            <a:ext cx="461665" cy="3653078"/>
          </a:xfrm>
          <a:prstGeom prst="rect">
            <a:avLst/>
          </a:prstGeom>
          <a:noFill/>
          <a:ln w="19050">
            <a:solidFill>
              <a:srgbClr val="112025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0" vert="vert" wrap="square">
            <a:spAutoFit/>
          </a:bodyPr>
          <a:lstStyle/>
          <a:p>
            <a:pPr algn="ctr" defTabSz="4572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b="1" baseline="0" cap="none" dirty="0" i="0" kern="1200" kumimoji="0" lang="en-US" noProof="0" normalizeH="0" spc="0" strike="noStrike" sz="1800" u="sng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/>
                <a:ea typeface="+mn-ea"/>
                <a:cs typeface="+mn-cs"/>
              </a:rPr>
              <a:t>Tests</a:t>
            </a:r>
            <a:r>
              <a:rPr b="1" baseline="0" cap="none" dirty="0" i="0" kern="1200" kumimoji="0" lang="en-US" noProof="0" normalizeH="0" spc="0" strike="noStrike" sz="1800" u="none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/>
                <a:ea typeface="+mn-ea"/>
                <a:cs typeface="+mn-cs"/>
              </a:rPr>
              <a:t> Hypotheses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howMasterSp="0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66585" y="1337062"/>
            <a:ext cx="7397555" cy="111601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 sz="2400">
                <a:uFillTx/>
              </a:rPr>
              <a:t>A cross-sectional study is a study that either quantifies an outcome of interest </a:t>
            </a:r>
            <a:r>
              <a:rPr b="1" dirty="0" lang="en-US" sz="2400">
                <a:uFillTx/>
              </a:rPr>
              <a:t>AND/OR </a:t>
            </a:r>
            <a:r>
              <a:rPr dirty="0" lang="en-US" sz="2400">
                <a:uFillTx/>
              </a:rPr>
              <a:t>examines the relationship between disease (or other health related state) and other variables of interest as they exist in a defined population at a single point in time or over a short period of time. </a:t>
            </a:r>
            <a:endParaRPr dirty="0" lang="en-US" sz="11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Diagram 2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211873" y="167269"/>
          <a:ext cx="8753707" cy="4616604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diagram">
            <dgm:relIds r:dm="rId3" r:lo="rId4" r:qs="rId5" r:cs="rId6"/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9386" y="1838867"/>
            <a:ext cx="8099357" cy="111601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ctr"/>
            <a:r>
              <a:rPr dirty="0" lang="en-US" sz="3200">
                <a:uFillTx/>
              </a:rPr>
              <a:t>In practice, cross-sectional studies will include an element of both types of design.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0160" y="859719"/>
            <a:ext cx="8470435" cy="39143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85000" lnSpcReduction="20000"/>
          </a:bodyPr>
          <a:lstStyle/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lang="en-US">
                <a:uFillTx/>
              </a:rPr>
              <a:t>To estimate </a:t>
            </a:r>
            <a:r>
              <a:rPr b="1" dirty="0" lang="en-US" u="sng">
                <a:uFillTx/>
              </a:rPr>
              <a:t>prevalence</a:t>
            </a:r>
            <a:r>
              <a:rPr dirty="0" lang="en-US">
                <a:uFillTx/>
              </a:rPr>
              <a:t> of a </a:t>
            </a:r>
            <a:r>
              <a:rPr b="1" dirty="0" lang="en-US" u="sng">
                <a:uFillTx/>
              </a:rPr>
              <a:t>health condition </a:t>
            </a:r>
            <a:r>
              <a:rPr dirty="0" lang="en-US">
                <a:uFillTx/>
              </a:rPr>
              <a:t>or </a:t>
            </a:r>
            <a:r>
              <a:rPr b="1" dirty="0" lang="en-US" u="sng">
                <a:uFillTx/>
              </a:rPr>
              <a:t>prevalence </a:t>
            </a:r>
            <a:r>
              <a:rPr dirty="0" lang="en-US">
                <a:uFillTx/>
              </a:rPr>
              <a:t>of a behavior or </a:t>
            </a:r>
            <a:r>
              <a:rPr b="1" dirty="0" lang="en-US" u="sng">
                <a:uFillTx/>
              </a:rPr>
              <a:t>risk factor</a:t>
            </a:r>
          </a:p>
          <a:p>
            <a:pPr algn="l" indent="-457200" marL="457200">
              <a:buFont charset="0" panose="020B0604020202020204" pitchFamily="34" typeface="Arial"/>
              <a:buChar char="•"/>
            </a:pPr>
            <a:endParaRPr dirty="0" lang="en-US" u="sng">
              <a:uFillTx/>
            </a:endParaRPr>
          </a:p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lang="en-US">
                <a:uFillTx/>
              </a:rPr>
              <a:t>To learn about </a:t>
            </a:r>
            <a:r>
              <a:rPr b="1" dirty="0" lang="en-US" u="sng">
                <a:uFillTx/>
              </a:rPr>
              <a:t>characteristic</a:t>
            </a:r>
            <a:r>
              <a:rPr b="1" dirty="0" lang="en-US">
                <a:uFillTx/>
              </a:rPr>
              <a:t>s</a:t>
            </a:r>
            <a:r>
              <a:rPr dirty="0" lang="en-US">
                <a:uFillTx/>
              </a:rPr>
              <a:t> such as knowledge, attitude and practices of individuals in a population</a:t>
            </a:r>
          </a:p>
          <a:p>
            <a:pPr algn="l"/>
            <a:r>
              <a:rPr dirty="0" lang="en-US">
                <a:uFillTx/>
              </a:rPr>
              <a:t> </a:t>
            </a:r>
          </a:p>
          <a:p>
            <a:pPr algn="l" indent="-457200" marL="457200">
              <a:buFont charset="0" panose="020B0604020202020204" pitchFamily="34" typeface="Arial"/>
              <a:buChar char="•"/>
            </a:pPr>
            <a:r>
              <a:rPr dirty="0" lang="en-US">
                <a:uFillTx/>
              </a:rPr>
              <a:t>To </a:t>
            </a:r>
            <a:r>
              <a:rPr b="1" dirty="0" lang="en-US" u="sng">
                <a:uFillTx/>
              </a:rPr>
              <a:t>monitor trends over time </a:t>
            </a:r>
            <a:r>
              <a:rPr dirty="0" lang="en-US">
                <a:uFillTx/>
              </a:rPr>
              <a:t>with serial cross- sectional studies (National example of cross- sectional studies of great importance is the National Health and Nutrition Surveys (</a:t>
            </a:r>
            <a:r>
              <a:rPr b="1" dirty="0" lang="en-US">
                <a:uFillTx/>
              </a:rPr>
              <a:t>NHANES</a:t>
            </a:r>
            <a:r>
              <a:rPr dirty="0" lang="en-US">
                <a:uFillTx/>
              </a:rPr>
              <a:t>)).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Rectangl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2568" y="0"/>
            <a:ext cx="8598027" cy="52322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r>
              <a:rPr b="1" dirty="0" lang="en-US" sz="2800">
                <a:uFillTx/>
              </a:rPr>
              <a:t>When to Conduct a Cross- Sectional Study </a:t>
            </a:r>
            <a:endParaRPr dirty="0" lang="en-US" sz="28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build="p" grpId="0" spid="2" uiExpand="1"/>
    </p:bldLst>
  </p:timing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9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dirty="0" lang="en-US">
                <a:uFillTx/>
              </a:rPr>
              <a:t>2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8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07631" y="1669912"/>
            <a:ext cx="6144271" cy="13477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lnSpc>
                <a:spcPct val="120000"/>
              </a:lnSpc>
            </a:pPr>
            <a:r>
              <a:rPr dirty="0" lang="en-US">
                <a:solidFill>
                  <a:schemeClr val="tx1">
                    <a:lumMod val="75000"/>
                  </a:schemeClr>
                </a:solidFill>
                <a:uFillTx/>
                <a:latin typeface="Arial"/>
                <a:cs typeface="Arial"/>
              </a:rPr>
              <a:t>How to conduct a cross-sectional study?</a:t>
            </a:r>
            <a:endParaRPr dirty="0" lang="en-US" sz="2800">
              <a:uFillTx/>
              <a:latin typeface="Microsoft Sans Serif"/>
              <a:cs typeface="Microsoft Sans Serif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theme/theme1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Consumer">
  <a:themeElements>
    <a:clrScheme name="Template 1">
      <a:dk1>
        <a:srgbClr val="414141"/>
      </a:dk1>
      <a:lt1>
        <a:srgbClr val="FFFFFF"/>
      </a:lt1>
      <a:dk2>
        <a:srgbClr val="414141"/>
      </a:dk2>
      <a:lt2>
        <a:srgbClr val="FFFFFF"/>
      </a:lt2>
      <a:accent1>
        <a:srgbClr val="1C353D"/>
      </a:accent1>
      <a:accent2>
        <a:srgbClr val="FFBF35"/>
      </a:accent2>
      <a:accent3>
        <a:srgbClr val="FFEFA1"/>
      </a:accent3>
      <a:accent4>
        <a:srgbClr val="2EA962"/>
      </a:accent4>
      <a:accent5>
        <a:srgbClr val="F3EB39"/>
      </a:accent5>
      <a:accent6>
        <a:srgbClr val="6E54A6"/>
      </a:accent6>
      <a:hlink>
        <a:srgbClr val="F36019"/>
      </a:hlink>
      <a:folHlink>
        <a:srgbClr val="F3601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algn="ctr" cap="flat" cmpd="sng" w="9525">
          <a:solidFill>
            <a:schemeClr val="phClr"/>
          </a:solidFill>
          <a:prstDash val="solid"/>
        </a:ln>
        <a:ln algn="ctr" cap="flat" cmpd="sng" w="10795">
          <a:solidFill>
            <a:schemeClr val="phClr"/>
          </a:solidFill>
          <a:prstDash val="solid"/>
        </a:ln>
        <a:ln algn="ctr" cap="flat" cmpd="sng" w="17145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44450" dir="5400000" dist="1397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dir="tl" rig="twoPt"/>
          </a:scene3d>
          <a:sp3d prstMaterial="flat">
            <a:bevelT h="31750" prst="coolSlant" w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61781</TotalTime>
  <Words>1103</Words>
  <Application>Microsoft Macintosh PowerPoint</Application>
  <PresentationFormat>On-screen Show (16:9)</PresentationFormat>
  <Paragraphs>190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Helvetica</vt:lpstr>
      <vt:lpstr>Helvetica Light</vt:lpstr>
      <vt:lpstr>Microsoft Sans Serif</vt:lpstr>
      <vt:lpstr>Palatino Linotype</vt:lpstr>
      <vt:lpstr>Wingdings</vt:lpstr>
      <vt:lpstr>Consumer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HubSpot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Mike Volpe</dc:creator>
  <cp:keywords/>
  <dc:description/>
  <cp:lastModifiedBy>Nurah Alamro</cp:lastModifiedBy>
  <cp:revision>608</cp:revision>
  <cp:lastPrinted>2019-08-27T01:01:50Z</cp:lastPrinted>
  <dcterms:created xsi:type="dcterms:W3CDTF">2013-04-17T22:01:51Z</dcterms:created>
  <dcterms:modified xsi:type="dcterms:W3CDTF">2019-09-18T22:01:06Z</dcterms:modified>
  <cp:category/>
</cp:coreProperties>
</file>