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32"/>
  </p:notesMasterIdLst>
  <p:handoutMasterIdLst>
    <p:handoutMasterId r:id="rId33"/>
  </p:handoutMasterIdLst>
  <p:sldIdLst>
    <p:sldId id="282" r:id="rId2"/>
    <p:sldId id="382" r:id="rId3"/>
    <p:sldId id="369" r:id="rId4"/>
    <p:sldId id="383" r:id="rId5"/>
    <p:sldId id="370" r:id="rId6"/>
    <p:sldId id="397" r:id="rId7"/>
    <p:sldId id="385" r:id="rId8"/>
    <p:sldId id="386" r:id="rId9"/>
    <p:sldId id="404" r:id="rId10"/>
    <p:sldId id="405" r:id="rId11"/>
    <p:sldId id="406" r:id="rId12"/>
    <p:sldId id="408" r:id="rId13"/>
    <p:sldId id="407" r:id="rId14"/>
    <p:sldId id="409" r:id="rId15"/>
    <p:sldId id="410" r:id="rId16"/>
    <p:sldId id="411" r:id="rId17"/>
    <p:sldId id="392" r:id="rId18"/>
    <p:sldId id="328" r:id="rId19"/>
    <p:sldId id="398" r:id="rId20"/>
    <p:sldId id="399" r:id="rId21"/>
    <p:sldId id="401" r:id="rId22"/>
    <p:sldId id="310" r:id="rId23"/>
    <p:sldId id="393" r:id="rId24"/>
    <p:sldId id="394" r:id="rId25"/>
    <p:sldId id="402" r:id="rId26"/>
    <p:sldId id="412" r:id="rId27"/>
    <p:sldId id="395" r:id="rId28"/>
    <p:sldId id="396" r:id="rId29"/>
    <p:sldId id="297" r:id="rId30"/>
    <p:sldId id="353"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ypes" id="{32FB2BEB-3125-A740-9BAC-0B48254924AF}">
          <p14:sldIdLst>
            <p14:sldId id="282"/>
            <p14:sldId id="382"/>
            <p14:sldId id="369"/>
            <p14:sldId id="383"/>
            <p14:sldId id="370"/>
            <p14:sldId id="397"/>
            <p14:sldId id="385"/>
            <p14:sldId id="386"/>
            <p14:sldId id="404"/>
            <p14:sldId id="405"/>
            <p14:sldId id="406"/>
            <p14:sldId id="408"/>
            <p14:sldId id="407"/>
            <p14:sldId id="409"/>
            <p14:sldId id="410"/>
            <p14:sldId id="411"/>
            <p14:sldId id="392"/>
            <p14:sldId id="328"/>
            <p14:sldId id="398"/>
            <p14:sldId id="399"/>
            <p14:sldId id="401"/>
            <p14:sldId id="310"/>
            <p14:sldId id="393"/>
            <p14:sldId id="394"/>
            <p14:sldId id="402"/>
            <p14:sldId id="412"/>
            <p14:sldId id="395"/>
            <p14:sldId id="396"/>
            <p14:sldId id="297"/>
            <p14:sldId id="353"/>
          </p14:sldIdLst>
        </p14:section>
      </p14:sectionLst>
    </p:ext>
    <p:ext uri="{EFAFB233-063F-42B5-8137-9DF3F51BA10A}">
      <p15:sldGuideLst xmlns:p15="http://schemas.microsoft.com/office/powerpoint/2012/main">
        <p15:guide id="1" orient="horz" pos="3031">
          <p15:clr>
            <a:srgbClr val="A4A3A4"/>
          </p15:clr>
        </p15:guide>
        <p15:guide id="2" orient="horz" pos="708">
          <p15:clr>
            <a:srgbClr val="A4A3A4"/>
          </p15:clr>
        </p15:guide>
        <p15:guide id="3" orient="horz" pos="207">
          <p15:clr>
            <a:srgbClr val="A4A3A4"/>
          </p15:clr>
        </p15:guide>
        <p15:guide id="4" pos="287">
          <p15:clr>
            <a:srgbClr val="A4A3A4"/>
          </p15:clr>
        </p15:guide>
        <p15:guide id="5" pos="5474">
          <p15:clr>
            <a:srgbClr val="A4A3A4"/>
          </p15:clr>
        </p15:guide>
        <p15:guide id="6" pos="2880">
          <p15:clr>
            <a:srgbClr val="A4A3A4"/>
          </p15:clr>
        </p15:guide>
        <p15:guide id="7" orient="horz" pos="3239">
          <p15:clr>
            <a:srgbClr val="A4A3A4"/>
          </p15:clr>
        </p15:guide>
        <p15:guide id="8"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025"/>
    <a:srgbClr val="FFD936"/>
    <a:srgbClr val="FFDF9B"/>
    <a:srgbClr val="1C353D"/>
    <a:srgbClr val="193631"/>
    <a:srgbClr val="FFA206"/>
    <a:srgbClr val="FFA542"/>
    <a:srgbClr val="FFBF35"/>
    <a:srgbClr val="1C7BAE"/>
    <a:srgbClr val="1E85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0" autoAdjust="0"/>
    <p:restoredTop sz="81385" autoAdjust="0"/>
  </p:normalViewPr>
  <p:slideViewPr>
    <p:cSldViewPr snapToGrid="0" snapToObjects="1" showGuides="1">
      <p:cViewPr varScale="1">
        <p:scale>
          <a:sx n="72" d="100"/>
          <a:sy n="72" d="100"/>
        </p:scale>
        <p:origin x="1194" y="66"/>
      </p:cViewPr>
      <p:guideLst>
        <p:guide orient="horz" pos="3031"/>
        <p:guide orient="horz" pos="708"/>
        <p:guide orient="horz" pos="207"/>
        <p:guide pos="287"/>
        <p:guide pos="5474"/>
        <p:guide pos="2880"/>
        <p:guide orient="horz" pos="3239"/>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64761-E30F-7A45-9D09-0337732024BF}"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US"/>
        </a:p>
      </dgm:t>
    </dgm:pt>
    <dgm:pt modelId="{DDE3D36E-234F-DA40-8592-A4AD24D9927F}">
      <dgm:prSet phldrT="[Text]" custT="1"/>
      <dgm:spPr/>
      <dgm:t>
        <a:bodyPr/>
        <a:lstStyle/>
        <a:p>
          <a:pPr marL="0" indent="0">
            <a:tabLst>
              <a:tab pos="3686175" algn="l"/>
            </a:tabLst>
          </a:pPr>
          <a:r>
            <a:rPr lang="en-US" sz="1800" dirty="0"/>
            <a:t>1- Define a </a:t>
          </a:r>
          <a:r>
            <a:rPr lang="en-US" sz="1800" b="1" dirty="0">
              <a:solidFill>
                <a:schemeClr val="accent2"/>
              </a:solidFill>
            </a:rPr>
            <a:t>source</a:t>
          </a:r>
          <a:r>
            <a:rPr lang="en-US" sz="1800" dirty="0"/>
            <a:t> </a:t>
          </a:r>
          <a:r>
            <a:rPr lang="en-US" sz="1800" b="1" dirty="0">
              <a:solidFill>
                <a:schemeClr val="accent2"/>
              </a:solidFill>
            </a:rPr>
            <a:t>population</a:t>
          </a:r>
          <a:endParaRPr lang="en-US" sz="1800" dirty="0"/>
        </a:p>
      </dgm:t>
    </dgm:pt>
    <dgm:pt modelId="{A6D3C9C4-475C-3043-900C-0AF996130D74}" type="parTrans" cxnId="{9C1FD0E5-073F-7943-8785-3EE94EBDCA70}">
      <dgm:prSet/>
      <dgm:spPr/>
      <dgm:t>
        <a:bodyPr/>
        <a:lstStyle/>
        <a:p>
          <a:endParaRPr lang="en-US"/>
        </a:p>
      </dgm:t>
    </dgm:pt>
    <dgm:pt modelId="{0C942E59-83CA-7143-97FF-8721B9111AC9}" type="sibTrans" cxnId="{9C1FD0E5-073F-7943-8785-3EE94EBDCA70}">
      <dgm:prSet/>
      <dgm:spPr/>
      <dgm:t>
        <a:bodyPr/>
        <a:lstStyle/>
        <a:p>
          <a:endParaRPr lang="en-US"/>
        </a:p>
      </dgm:t>
    </dgm:pt>
    <dgm:pt modelId="{B906DA1B-1953-D04D-96E3-610469D8749F}">
      <dgm:prSet phldrT="[Text]" custT="1"/>
      <dgm:spPr/>
      <dgm:t>
        <a:bodyPr/>
        <a:lstStyle/>
        <a:p>
          <a:pPr marL="0" indent="0" rtl="0">
            <a:tabLst/>
          </a:pPr>
          <a:r>
            <a:rPr lang="en-US" sz="1700" dirty="0"/>
            <a:t>2- Determine </a:t>
          </a:r>
          <a:r>
            <a:rPr lang="en-US" sz="1700" b="1" dirty="0">
              <a:solidFill>
                <a:schemeClr val="accent2"/>
              </a:solidFill>
            </a:rPr>
            <a:t>Study Subjects: “</a:t>
          </a:r>
          <a:r>
            <a:rPr lang="en-US" sz="1700" b="1" u="sng" dirty="0">
              <a:solidFill>
                <a:schemeClr val="accent2"/>
              </a:solidFill>
            </a:rPr>
            <a:t>Cases” </a:t>
          </a:r>
        </a:p>
        <a:p>
          <a:pPr marL="0" indent="0" rtl="0">
            <a:tabLst/>
          </a:pPr>
          <a:r>
            <a:rPr lang="en-US" sz="1700" b="0" u="none" dirty="0">
              <a:solidFill>
                <a:schemeClr val="bg1"/>
              </a:solidFill>
            </a:rPr>
            <a:t>(</a:t>
          </a:r>
          <a:r>
            <a:rPr lang="en-US" sz="1700" b="1" u="sng" dirty="0">
              <a:solidFill>
                <a:schemeClr val="bg1"/>
              </a:solidFill>
            </a:rPr>
            <a:t>Case-subjects: </a:t>
          </a:r>
          <a:r>
            <a:rPr lang="en-US" sz="1700" b="0" u="none" dirty="0">
              <a:solidFill>
                <a:schemeClr val="bg1"/>
              </a:solidFill>
            </a:rPr>
            <a:t>They have the disease or outcome of interest)</a:t>
          </a:r>
        </a:p>
      </dgm:t>
    </dgm:pt>
    <dgm:pt modelId="{B44A70DF-EAE2-E04C-89D3-3A28E61F2D93}" type="parTrans" cxnId="{C4C69DD3-560E-E448-949D-D9C7C7D5B359}">
      <dgm:prSet/>
      <dgm:spPr/>
      <dgm:t>
        <a:bodyPr/>
        <a:lstStyle/>
        <a:p>
          <a:endParaRPr lang="en-US"/>
        </a:p>
      </dgm:t>
    </dgm:pt>
    <dgm:pt modelId="{119DE3DF-E2D5-0C4F-AA77-786743EAC843}" type="sibTrans" cxnId="{C4C69DD3-560E-E448-949D-D9C7C7D5B359}">
      <dgm:prSet/>
      <dgm:spPr/>
      <dgm:t>
        <a:bodyPr/>
        <a:lstStyle/>
        <a:p>
          <a:endParaRPr lang="en-US"/>
        </a:p>
      </dgm:t>
    </dgm:pt>
    <dgm:pt modelId="{E3E91215-A953-324C-A9A6-E58C54F5C066}">
      <dgm:prSet phldrT="[Text]" custT="1"/>
      <dgm:spPr/>
      <dgm:t>
        <a:bodyPr/>
        <a:lstStyle/>
        <a:p>
          <a:pPr rtl="0"/>
          <a:r>
            <a:rPr lang="en-US" sz="1700" dirty="0"/>
            <a:t>3- Determine </a:t>
          </a:r>
          <a:r>
            <a:rPr lang="en-US" sz="1700" b="1" dirty="0">
              <a:solidFill>
                <a:schemeClr val="accent2"/>
              </a:solidFill>
            </a:rPr>
            <a:t>Study Subjects: “</a:t>
          </a:r>
          <a:r>
            <a:rPr lang="en-US" sz="1700" b="1" u="sng" dirty="0">
              <a:solidFill>
                <a:schemeClr val="accent2"/>
              </a:solidFill>
            </a:rPr>
            <a:t>Controls”</a:t>
          </a:r>
        </a:p>
        <a:p>
          <a:pPr rtl="0"/>
          <a:r>
            <a:rPr lang="en-US" sz="1700" b="0" u="none" dirty="0">
              <a:solidFill>
                <a:schemeClr val="bg1"/>
              </a:solidFill>
            </a:rPr>
            <a:t>(</a:t>
          </a:r>
          <a:r>
            <a:rPr lang="en-US" sz="1700" b="1" u="sng" dirty="0">
              <a:solidFill>
                <a:schemeClr val="bg1"/>
              </a:solidFill>
            </a:rPr>
            <a:t>Control-subjects: </a:t>
          </a:r>
          <a:r>
            <a:rPr lang="en-US" sz="1700" b="0" u="none" dirty="0">
              <a:solidFill>
                <a:schemeClr val="bg1"/>
              </a:solidFill>
            </a:rPr>
            <a:t>They </a:t>
          </a:r>
          <a:r>
            <a:rPr lang="en-US" sz="1700" b="0" u="none" dirty="0">
              <a:solidFill>
                <a:srgbClr val="FF0000"/>
              </a:solidFill>
            </a:rPr>
            <a:t>DO NOT</a:t>
          </a:r>
          <a:r>
            <a:rPr lang="en-US" sz="1700" b="0" u="none" dirty="0">
              <a:solidFill>
                <a:schemeClr val="bg1"/>
              </a:solidFill>
            </a:rPr>
            <a:t> have the disease or outcome of interest)</a:t>
          </a:r>
          <a:endParaRPr lang="en-US" sz="1700" dirty="0"/>
        </a:p>
      </dgm:t>
    </dgm:pt>
    <dgm:pt modelId="{6419A88D-CACF-2348-83C6-FBC2BF13EE77}" type="parTrans" cxnId="{599DA91E-4DE5-6E4F-B4E0-6BF931C4BD64}">
      <dgm:prSet/>
      <dgm:spPr/>
      <dgm:t>
        <a:bodyPr/>
        <a:lstStyle/>
        <a:p>
          <a:endParaRPr lang="en-US"/>
        </a:p>
      </dgm:t>
    </dgm:pt>
    <dgm:pt modelId="{37840FB0-F13A-1D40-87C2-43AC473E9341}" type="sibTrans" cxnId="{599DA91E-4DE5-6E4F-B4E0-6BF931C4BD64}">
      <dgm:prSet/>
      <dgm:spPr/>
      <dgm:t>
        <a:bodyPr/>
        <a:lstStyle/>
        <a:p>
          <a:endParaRPr lang="en-US"/>
        </a:p>
      </dgm:t>
    </dgm:pt>
    <dgm:pt modelId="{F3F2751D-BA0B-964D-9C12-4C938F177BD9}">
      <dgm:prSet phldrT="[Text]" custT="1"/>
      <dgm:spPr/>
      <dgm:t>
        <a:bodyPr/>
        <a:lstStyle/>
        <a:p>
          <a:pPr rtl="0"/>
          <a:r>
            <a:rPr lang="en-US" sz="1800" dirty="0"/>
            <a:t>4- Decide on the </a:t>
          </a:r>
          <a:r>
            <a:rPr lang="en-US" sz="1800" b="1" dirty="0">
              <a:solidFill>
                <a:schemeClr val="accent2"/>
              </a:solidFill>
            </a:rPr>
            <a:t>Ratio of Cases to Controls</a:t>
          </a:r>
        </a:p>
      </dgm:t>
    </dgm:pt>
    <dgm:pt modelId="{6A77BE3D-9F98-E14C-B9DB-E0DA19C4092B}" type="parTrans" cxnId="{56B58AC9-8EF0-5742-B0AE-DA2BD4AB7387}">
      <dgm:prSet/>
      <dgm:spPr/>
      <dgm:t>
        <a:bodyPr/>
        <a:lstStyle/>
        <a:p>
          <a:endParaRPr lang="en-US"/>
        </a:p>
      </dgm:t>
    </dgm:pt>
    <dgm:pt modelId="{C2211A4C-53C8-3E46-BFF2-2ED574275534}" type="sibTrans" cxnId="{56B58AC9-8EF0-5742-B0AE-DA2BD4AB7387}">
      <dgm:prSet/>
      <dgm:spPr/>
      <dgm:t>
        <a:bodyPr/>
        <a:lstStyle/>
        <a:p>
          <a:endParaRPr lang="en-US"/>
        </a:p>
      </dgm:t>
    </dgm:pt>
    <dgm:pt modelId="{FFB357E0-7603-4346-B37B-D79743236F79}" type="pres">
      <dgm:prSet presAssocID="{1A764761-E30F-7A45-9D09-0337732024BF}" presName="outerComposite" presStyleCnt="0">
        <dgm:presLayoutVars>
          <dgm:chMax val="5"/>
          <dgm:dir/>
          <dgm:resizeHandles val="exact"/>
        </dgm:presLayoutVars>
      </dgm:prSet>
      <dgm:spPr/>
      <dgm:t>
        <a:bodyPr/>
        <a:lstStyle/>
        <a:p>
          <a:endParaRPr lang="en-US"/>
        </a:p>
      </dgm:t>
    </dgm:pt>
    <dgm:pt modelId="{D21ECD25-8924-9B47-9D3A-E4A3A2B0E1D0}" type="pres">
      <dgm:prSet presAssocID="{1A764761-E30F-7A45-9D09-0337732024BF}" presName="dummyMaxCanvas" presStyleCnt="0">
        <dgm:presLayoutVars/>
      </dgm:prSet>
      <dgm:spPr/>
    </dgm:pt>
    <dgm:pt modelId="{E0BEDFD8-0A73-4A41-BD31-59952D0667EC}" type="pres">
      <dgm:prSet presAssocID="{1A764761-E30F-7A45-9D09-0337732024BF}" presName="FourNodes_1" presStyleLbl="node1" presStyleIdx="0" presStyleCnt="4">
        <dgm:presLayoutVars>
          <dgm:bulletEnabled val="1"/>
        </dgm:presLayoutVars>
      </dgm:prSet>
      <dgm:spPr/>
      <dgm:t>
        <a:bodyPr/>
        <a:lstStyle/>
        <a:p>
          <a:endParaRPr lang="en-US"/>
        </a:p>
      </dgm:t>
    </dgm:pt>
    <dgm:pt modelId="{4312A70B-BB0A-4B4D-8165-DC041A0A2721}" type="pres">
      <dgm:prSet presAssocID="{1A764761-E30F-7A45-9D09-0337732024BF}" presName="FourNodes_2" presStyleLbl="node1" presStyleIdx="1" presStyleCnt="4">
        <dgm:presLayoutVars>
          <dgm:bulletEnabled val="1"/>
        </dgm:presLayoutVars>
      </dgm:prSet>
      <dgm:spPr/>
      <dgm:t>
        <a:bodyPr/>
        <a:lstStyle/>
        <a:p>
          <a:endParaRPr lang="en-US"/>
        </a:p>
      </dgm:t>
    </dgm:pt>
    <dgm:pt modelId="{3AF64E8F-5CB1-CF41-B6D5-199CC285CCC9}" type="pres">
      <dgm:prSet presAssocID="{1A764761-E30F-7A45-9D09-0337732024BF}" presName="FourNodes_3" presStyleLbl="node1" presStyleIdx="2" presStyleCnt="4" custScaleY="109645">
        <dgm:presLayoutVars>
          <dgm:bulletEnabled val="1"/>
        </dgm:presLayoutVars>
      </dgm:prSet>
      <dgm:spPr/>
      <dgm:t>
        <a:bodyPr/>
        <a:lstStyle/>
        <a:p>
          <a:endParaRPr lang="en-US"/>
        </a:p>
      </dgm:t>
    </dgm:pt>
    <dgm:pt modelId="{BF79D018-2F3C-1F44-9DD5-68CE4E193A05}" type="pres">
      <dgm:prSet presAssocID="{1A764761-E30F-7A45-9D09-0337732024BF}" presName="FourNodes_4" presStyleLbl="node1" presStyleIdx="3" presStyleCnt="4">
        <dgm:presLayoutVars>
          <dgm:bulletEnabled val="1"/>
        </dgm:presLayoutVars>
      </dgm:prSet>
      <dgm:spPr/>
      <dgm:t>
        <a:bodyPr/>
        <a:lstStyle/>
        <a:p>
          <a:endParaRPr lang="en-US"/>
        </a:p>
      </dgm:t>
    </dgm:pt>
    <dgm:pt modelId="{4CA2EAE2-6D24-C049-AAD8-83A6C725EF67}" type="pres">
      <dgm:prSet presAssocID="{1A764761-E30F-7A45-9D09-0337732024BF}" presName="FourConn_1-2" presStyleLbl="fgAccFollowNode1" presStyleIdx="0" presStyleCnt="3">
        <dgm:presLayoutVars>
          <dgm:bulletEnabled val="1"/>
        </dgm:presLayoutVars>
      </dgm:prSet>
      <dgm:spPr/>
      <dgm:t>
        <a:bodyPr/>
        <a:lstStyle/>
        <a:p>
          <a:endParaRPr lang="en-US"/>
        </a:p>
      </dgm:t>
    </dgm:pt>
    <dgm:pt modelId="{E363CB7C-986E-0842-865A-546227702666}" type="pres">
      <dgm:prSet presAssocID="{1A764761-E30F-7A45-9D09-0337732024BF}" presName="FourConn_2-3" presStyleLbl="fgAccFollowNode1" presStyleIdx="1" presStyleCnt="3">
        <dgm:presLayoutVars>
          <dgm:bulletEnabled val="1"/>
        </dgm:presLayoutVars>
      </dgm:prSet>
      <dgm:spPr/>
      <dgm:t>
        <a:bodyPr/>
        <a:lstStyle/>
        <a:p>
          <a:endParaRPr lang="en-US"/>
        </a:p>
      </dgm:t>
    </dgm:pt>
    <dgm:pt modelId="{6241CEC7-9020-2E4F-8F37-78BE531E5858}" type="pres">
      <dgm:prSet presAssocID="{1A764761-E30F-7A45-9D09-0337732024BF}" presName="FourConn_3-4" presStyleLbl="fgAccFollowNode1" presStyleIdx="2" presStyleCnt="3">
        <dgm:presLayoutVars>
          <dgm:bulletEnabled val="1"/>
        </dgm:presLayoutVars>
      </dgm:prSet>
      <dgm:spPr/>
      <dgm:t>
        <a:bodyPr/>
        <a:lstStyle/>
        <a:p>
          <a:endParaRPr lang="en-US"/>
        </a:p>
      </dgm:t>
    </dgm:pt>
    <dgm:pt modelId="{D3B877A8-5FF2-9546-B631-7ABD5C1C0D8F}" type="pres">
      <dgm:prSet presAssocID="{1A764761-E30F-7A45-9D09-0337732024BF}" presName="FourNodes_1_text" presStyleLbl="node1" presStyleIdx="3" presStyleCnt="4">
        <dgm:presLayoutVars>
          <dgm:bulletEnabled val="1"/>
        </dgm:presLayoutVars>
      </dgm:prSet>
      <dgm:spPr/>
      <dgm:t>
        <a:bodyPr/>
        <a:lstStyle/>
        <a:p>
          <a:endParaRPr lang="en-US"/>
        </a:p>
      </dgm:t>
    </dgm:pt>
    <dgm:pt modelId="{8A9951F4-FEE3-F947-AFEA-F0AC336484C2}" type="pres">
      <dgm:prSet presAssocID="{1A764761-E30F-7A45-9D09-0337732024BF}" presName="FourNodes_2_text" presStyleLbl="node1" presStyleIdx="3" presStyleCnt="4">
        <dgm:presLayoutVars>
          <dgm:bulletEnabled val="1"/>
        </dgm:presLayoutVars>
      </dgm:prSet>
      <dgm:spPr/>
      <dgm:t>
        <a:bodyPr/>
        <a:lstStyle/>
        <a:p>
          <a:endParaRPr lang="en-US"/>
        </a:p>
      </dgm:t>
    </dgm:pt>
    <dgm:pt modelId="{C73A7521-73D4-F74C-9796-A4D2C8FB04E4}" type="pres">
      <dgm:prSet presAssocID="{1A764761-E30F-7A45-9D09-0337732024BF}" presName="FourNodes_3_text" presStyleLbl="node1" presStyleIdx="3" presStyleCnt="4">
        <dgm:presLayoutVars>
          <dgm:bulletEnabled val="1"/>
        </dgm:presLayoutVars>
      </dgm:prSet>
      <dgm:spPr/>
      <dgm:t>
        <a:bodyPr/>
        <a:lstStyle/>
        <a:p>
          <a:endParaRPr lang="en-US"/>
        </a:p>
      </dgm:t>
    </dgm:pt>
    <dgm:pt modelId="{336A0775-B45A-624D-ADD7-B2942254CFBF}" type="pres">
      <dgm:prSet presAssocID="{1A764761-E30F-7A45-9D09-0337732024BF}" presName="FourNodes_4_text" presStyleLbl="node1" presStyleIdx="3" presStyleCnt="4">
        <dgm:presLayoutVars>
          <dgm:bulletEnabled val="1"/>
        </dgm:presLayoutVars>
      </dgm:prSet>
      <dgm:spPr/>
      <dgm:t>
        <a:bodyPr/>
        <a:lstStyle/>
        <a:p>
          <a:endParaRPr lang="en-US"/>
        </a:p>
      </dgm:t>
    </dgm:pt>
  </dgm:ptLst>
  <dgm:cxnLst>
    <dgm:cxn modelId="{26CF7AEF-DAC4-0844-B321-3AE530378345}" type="presOf" srcId="{E3E91215-A953-324C-A9A6-E58C54F5C066}" destId="{3AF64E8F-5CB1-CF41-B6D5-199CC285CCC9}" srcOrd="0" destOrd="0" presId="urn:microsoft.com/office/officeart/2005/8/layout/vProcess5"/>
    <dgm:cxn modelId="{56B58AC9-8EF0-5742-B0AE-DA2BD4AB7387}" srcId="{1A764761-E30F-7A45-9D09-0337732024BF}" destId="{F3F2751D-BA0B-964D-9C12-4C938F177BD9}" srcOrd="3" destOrd="0" parTransId="{6A77BE3D-9F98-E14C-B9DB-E0DA19C4092B}" sibTransId="{C2211A4C-53C8-3E46-BFF2-2ED574275534}"/>
    <dgm:cxn modelId="{A410D5B0-8612-4842-B0AD-65A52C007ADC}" type="presOf" srcId="{1A764761-E30F-7A45-9D09-0337732024BF}" destId="{FFB357E0-7603-4346-B37B-D79743236F79}" srcOrd="0" destOrd="0" presId="urn:microsoft.com/office/officeart/2005/8/layout/vProcess5"/>
    <dgm:cxn modelId="{36DC793D-754E-5648-BDA3-51182FC4DB1D}" type="presOf" srcId="{0C942E59-83CA-7143-97FF-8721B9111AC9}" destId="{4CA2EAE2-6D24-C049-AAD8-83A6C725EF67}" srcOrd="0" destOrd="0" presId="urn:microsoft.com/office/officeart/2005/8/layout/vProcess5"/>
    <dgm:cxn modelId="{5090A66F-3E51-1648-A93A-2C38FCBBBDFC}" type="presOf" srcId="{B906DA1B-1953-D04D-96E3-610469D8749F}" destId="{8A9951F4-FEE3-F947-AFEA-F0AC336484C2}" srcOrd="1" destOrd="0" presId="urn:microsoft.com/office/officeart/2005/8/layout/vProcess5"/>
    <dgm:cxn modelId="{80C26E0B-3EB9-3940-85B3-A752194DC75A}" type="presOf" srcId="{F3F2751D-BA0B-964D-9C12-4C938F177BD9}" destId="{336A0775-B45A-624D-ADD7-B2942254CFBF}" srcOrd="1" destOrd="0" presId="urn:microsoft.com/office/officeart/2005/8/layout/vProcess5"/>
    <dgm:cxn modelId="{21E60337-66E9-CD46-B3E0-20E1EDB7B3F4}" type="presOf" srcId="{E3E91215-A953-324C-A9A6-E58C54F5C066}" destId="{C73A7521-73D4-F74C-9796-A4D2C8FB04E4}" srcOrd="1" destOrd="0" presId="urn:microsoft.com/office/officeart/2005/8/layout/vProcess5"/>
    <dgm:cxn modelId="{62318793-0816-B049-9A1C-8E5C31D9B333}" type="presOf" srcId="{37840FB0-F13A-1D40-87C2-43AC473E9341}" destId="{6241CEC7-9020-2E4F-8F37-78BE531E5858}" srcOrd="0" destOrd="0" presId="urn:microsoft.com/office/officeart/2005/8/layout/vProcess5"/>
    <dgm:cxn modelId="{9C1FD0E5-073F-7943-8785-3EE94EBDCA70}" srcId="{1A764761-E30F-7A45-9D09-0337732024BF}" destId="{DDE3D36E-234F-DA40-8592-A4AD24D9927F}" srcOrd="0" destOrd="0" parTransId="{A6D3C9C4-475C-3043-900C-0AF996130D74}" sibTransId="{0C942E59-83CA-7143-97FF-8721B9111AC9}"/>
    <dgm:cxn modelId="{6A72A666-4E4B-E344-8581-D346CA27E042}" type="presOf" srcId="{DDE3D36E-234F-DA40-8592-A4AD24D9927F}" destId="{D3B877A8-5FF2-9546-B631-7ABD5C1C0D8F}" srcOrd="1" destOrd="0" presId="urn:microsoft.com/office/officeart/2005/8/layout/vProcess5"/>
    <dgm:cxn modelId="{C4C69DD3-560E-E448-949D-D9C7C7D5B359}" srcId="{1A764761-E30F-7A45-9D09-0337732024BF}" destId="{B906DA1B-1953-D04D-96E3-610469D8749F}" srcOrd="1" destOrd="0" parTransId="{B44A70DF-EAE2-E04C-89D3-3A28E61F2D93}" sibTransId="{119DE3DF-E2D5-0C4F-AA77-786743EAC843}"/>
    <dgm:cxn modelId="{8DC1E5EC-29FE-FC46-B1CD-821A9793AF12}" type="presOf" srcId="{F3F2751D-BA0B-964D-9C12-4C938F177BD9}" destId="{BF79D018-2F3C-1F44-9DD5-68CE4E193A05}" srcOrd="0" destOrd="0" presId="urn:microsoft.com/office/officeart/2005/8/layout/vProcess5"/>
    <dgm:cxn modelId="{FD8D3151-CCFF-CF41-88AE-71ECA65B9785}" type="presOf" srcId="{119DE3DF-E2D5-0C4F-AA77-786743EAC843}" destId="{E363CB7C-986E-0842-865A-546227702666}" srcOrd="0" destOrd="0" presId="urn:microsoft.com/office/officeart/2005/8/layout/vProcess5"/>
    <dgm:cxn modelId="{E1B9D185-2167-B34F-ABED-33B1229D109A}" type="presOf" srcId="{DDE3D36E-234F-DA40-8592-A4AD24D9927F}" destId="{E0BEDFD8-0A73-4A41-BD31-59952D0667EC}" srcOrd="0" destOrd="0" presId="urn:microsoft.com/office/officeart/2005/8/layout/vProcess5"/>
    <dgm:cxn modelId="{599DA91E-4DE5-6E4F-B4E0-6BF931C4BD64}" srcId="{1A764761-E30F-7A45-9D09-0337732024BF}" destId="{E3E91215-A953-324C-A9A6-E58C54F5C066}" srcOrd="2" destOrd="0" parTransId="{6419A88D-CACF-2348-83C6-FBC2BF13EE77}" sibTransId="{37840FB0-F13A-1D40-87C2-43AC473E9341}"/>
    <dgm:cxn modelId="{0251187B-AB79-AC45-8226-5E58B74A3E0E}" type="presOf" srcId="{B906DA1B-1953-D04D-96E3-610469D8749F}" destId="{4312A70B-BB0A-4B4D-8165-DC041A0A2721}" srcOrd="0" destOrd="0" presId="urn:microsoft.com/office/officeart/2005/8/layout/vProcess5"/>
    <dgm:cxn modelId="{F2364953-28F8-3644-B5AE-BC845C889DC1}" type="presParOf" srcId="{FFB357E0-7603-4346-B37B-D79743236F79}" destId="{D21ECD25-8924-9B47-9D3A-E4A3A2B0E1D0}" srcOrd="0" destOrd="0" presId="urn:microsoft.com/office/officeart/2005/8/layout/vProcess5"/>
    <dgm:cxn modelId="{8D13B085-2FAB-9F4A-877D-10E104220A2C}" type="presParOf" srcId="{FFB357E0-7603-4346-B37B-D79743236F79}" destId="{E0BEDFD8-0A73-4A41-BD31-59952D0667EC}" srcOrd="1" destOrd="0" presId="urn:microsoft.com/office/officeart/2005/8/layout/vProcess5"/>
    <dgm:cxn modelId="{5CB42A40-3866-B34C-A05D-3DF0D1FCEE87}" type="presParOf" srcId="{FFB357E0-7603-4346-B37B-D79743236F79}" destId="{4312A70B-BB0A-4B4D-8165-DC041A0A2721}" srcOrd="2" destOrd="0" presId="urn:microsoft.com/office/officeart/2005/8/layout/vProcess5"/>
    <dgm:cxn modelId="{9B857140-395A-4846-ACCA-BA9052253FF2}" type="presParOf" srcId="{FFB357E0-7603-4346-B37B-D79743236F79}" destId="{3AF64E8F-5CB1-CF41-B6D5-199CC285CCC9}" srcOrd="3" destOrd="0" presId="urn:microsoft.com/office/officeart/2005/8/layout/vProcess5"/>
    <dgm:cxn modelId="{AC5CE10A-F865-C548-952D-1DB4C0FFC6BB}" type="presParOf" srcId="{FFB357E0-7603-4346-B37B-D79743236F79}" destId="{BF79D018-2F3C-1F44-9DD5-68CE4E193A05}" srcOrd="4" destOrd="0" presId="urn:microsoft.com/office/officeart/2005/8/layout/vProcess5"/>
    <dgm:cxn modelId="{2B425C53-8FF2-8441-A330-7507D835DBE3}" type="presParOf" srcId="{FFB357E0-7603-4346-B37B-D79743236F79}" destId="{4CA2EAE2-6D24-C049-AAD8-83A6C725EF67}" srcOrd="5" destOrd="0" presId="urn:microsoft.com/office/officeart/2005/8/layout/vProcess5"/>
    <dgm:cxn modelId="{CCFE185B-04C0-D246-8B28-57B99C6000B4}" type="presParOf" srcId="{FFB357E0-7603-4346-B37B-D79743236F79}" destId="{E363CB7C-986E-0842-865A-546227702666}" srcOrd="6" destOrd="0" presId="urn:microsoft.com/office/officeart/2005/8/layout/vProcess5"/>
    <dgm:cxn modelId="{26F14C58-7D00-6F4B-94C7-F78C3DE7241A}" type="presParOf" srcId="{FFB357E0-7603-4346-B37B-D79743236F79}" destId="{6241CEC7-9020-2E4F-8F37-78BE531E5858}" srcOrd="7" destOrd="0" presId="urn:microsoft.com/office/officeart/2005/8/layout/vProcess5"/>
    <dgm:cxn modelId="{779124E6-52AB-B94B-A673-FAEAC11C14ED}" type="presParOf" srcId="{FFB357E0-7603-4346-B37B-D79743236F79}" destId="{D3B877A8-5FF2-9546-B631-7ABD5C1C0D8F}" srcOrd="8" destOrd="0" presId="urn:microsoft.com/office/officeart/2005/8/layout/vProcess5"/>
    <dgm:cxn modelId="{C787EE13-28C6-834C-B3DB-B0F9F4D01F29}" type="presParOf" srcId="{FFB357E0-7603-4346-B37B-D79743236F79}" destId="{8A9951F4-FEE3-F947-AFEA-F0AC336484C2}" srcOrd="9" destOrd="0" presId="urn:microsoft.com/office/officeart/2005/8/layout/vProcess5"/>
    <dgm:cxn modelId="{0B752484-9216-B442-B1F9-39CF7E95F80A}" type="presParOf" srcId="{FFB357E0-7603-4346-B37B-D79743236F79}" destId="{C73A7521-73D4-F74C-9796-A4D2C8FB04E4}" srcOrd="10" destOrd="0" presId="urn:microsoft.com/office/officeart/2005/8/layout/vProcess5"/>
    <dgm:cxn modelId="{5C5CEC4A-A2D5-EF40-8708-C7639BC593E3}" type="presParOf" srcId="{FFB357E0-7603-4346-B37B-D79743236F79}" destId="{336A0775-B45A-624D-ADD7-B2942254CFB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764761-E30F-7A45-9D09-0337732024BF}"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US"/>
        </a:p>
      </dgm:t>
    </dgm:pt>
    <dgm:pt modelId="{DDE3D36E-234F-DA40-8592-A4AD24D9927F}">
      <dgm:prSet phldrT="[Text]" custT="1"/>
      <dgm:spPr/>
      <dgm:t>
        <a:bodyPr/>
        <a:lstStyle/>
        <a:p>
          <a:pPr marL="0" indent="0">
            <a:tabLst>
              <a:tab pos="3686175" algn="l"/>
            </a:tabLst>
          </a:pPr>
          <a:r>
            <a:rPr lang="en-US" sz="2000" dirty="0"/>
            <a:t>8- Measure </a:t>
          </a:r>
          <a:r>
            <a:rPr lang="en-US" sz="2000" b="1" dirty="0">
              <a:solidFill>
                <a:schemeClr val="accent2"/>
              </a:solidFill>
            </a:rPr>
            <a:t>Exposure (Risk Factor(s))</a:t>
          </a:r>
          <a:endParaRPr lang="en-US" sz="2000" dirty="0"/>
        </a:p>
      </dgm:t>
    </dgm:pt>
    <dgm:pt modelId="{A6D3C9C4-475C-3043-900C-0AF996130D74}" type="parTrans" cxnId="{9C1FD0E5-073F-7943-8785-3EE94EBDCA70}">
      <dgm:prSet/>
      <dgm:spPr/>
      <dgm:t>
        <a:bodyPr/>
        <a:lstStyle/>
        <a:p>
          <a:endParaRPr lang="en-US"/>
        </a:p>
      </dgm:t>
    </dgm:pt>
    <dgm:pt modelId="{0C942E59-83CA-7143-97FF-8721B9111AC9}" type="sibTrans" cxnId="{9C1FD0E5-073F-7943-8785-3EE94EBDCA70}">
      <dgm:prSet/>
      <dgm:spPr/>
      <dgm:t>
        <a:bodyPr/>
        <a:lstStyle/>
        <a:p>
          <a:endParaRPr lang="en-US"/>
        </a:p>
      </dgm:t>
    </dgm:pt>
    <dgm:pt modelId="{B906DA1B-1953-D04D-96E3-610469D8749F}">
      <dgm:prSet phldrT="[Text]" custT="1"/>
      <dgm:spPr/>
      <dgm:t>
        <a:bodyPr/>
        <a:lstStyle/>
        <a:p>
          <a:pPr rtl="0"/>
          <a:r>
            <a:rPr lang="en-US" sz="2000" dirty="0"/>
            <a:t>9- Analyze the </a:t>
          </a:r>
          <a:r>
            <a:rPr lang="en-US" sz="2000" b="1" dirty="0">
              <a:solidFill>
                <a:schemeClr val="accent2"/>
              </a:solidFill>
            </a:rPr>
            <a:t>data</a:t>
          </a:r>
          <a:endParaRPr lang="en-US" sz="2000" b="0" u="none" dirty="0">
            <a:solidFill>
              <a:schemeClr val="bg1"/>
            </a:solidFill>
          </a:endParaRPr>
        </a:p>
      </dgm:t>
    </dgm:pt>
    <dgm:pt modelId="{B44A70DF-EAE2-E04C-89D3-3A28E61F2D93}" type="parTrans" cxnId="{C4C69DD3-560E-E448-949D-D9C7C7D5B359}">
      <dgm:prSet/>
      <dgm:spPr/>
      <dgm:t>
        <a:bodyPr/>
        <a:lstStyle/>
        <a:p>
          <a:endParaRPr lang="en-US"/>
        </a:p>
      </dgm:t>
    </dgm:pt>
    <dgm:pt modelId="{119DE3DF-E2D5-0C4F-AA77-786743EAC843}" type="sibTrans" cxnId="{C4C69DD3-560E-E448-949D-D9C7C7D5B359}">
      <dgm:prSet/>
      <dgm:spPr/>
      <dgm:t>
        <a:bodyPr/>
        <a:lstStyle/>
        <a:p>
          <a:endParaRPr lang="en-US"/>
        </a:p>
      </dgm:t>
    </dgm:pt>
    <dgm:pt modelId="{E3E91215-A953-324C-A9A6-E58C54F5C066}">
      <dgm:prSet phldrT="[Text]" custT="1"/>
      <dgm:spPr/>
      <dgm:t>
        <a:bodyPr/>
        <a:lstStyle/>
        <a:p>
          <a:pPr rtl="0"/>
          <a:r>
            <a:rPr lang="en-US" sz="2000" dirty="0"/>
            <a:t>6- Estimate </a:t>
          </a:r>
          <a:r>
            <a:rPr lang="en-US" sz="2000" b="1" dirty="0">
              <a:solidFill>
                <a:schemeClr val="accent2"/>
              </a:solidFill>
            </a:rPr>
            <a:t>sample size </a:t>
          </a:r>
        </a:p>
      </dgm:t>
    </dgm:pt>
    <dgm:pt modelId="{6419A88D-CACF-2348-83C6-FBC2BF13EE77}" type="parTrans" cxnId="{599DA91E-4DE5-6E4F-B4E0-6BF931C4BD64}">
      <dgm:prSet/>
      <dgm:spPr/>
      <dgm:t>
        <a:bodyPr/>
        <a:lstStyle/>
        <a:p>
          <a:endParaRPr lang="en-US"/>
        </a:p>
      </dgm:t>
    </dgm:pt>
    <dgm:pt modelId="{37840FB0-F13A-1D40-87C2-43AC473E9341}" type="sibTrans" cxnId="{599DA91E-4DE5-6E4F-B4E0-6BF931C4BD64}">
      <dgm:prSet/>
      <dgm:spPr/>
      <dgm:t>
        <a:bodyPr/>
        <a:lstStyle/>
        <a:p>
          <a:endParaRPr lang="en-US"/>
        </a:p>
      </dgm:t>
    </dgm:pt>
    <dgm:pt modelId="{F3F2751D-BA0B-964D-9C12-4C938F177BD9}">
      <dgm:prSet phldrT="[Text]" custT="1"/>
      <dgm:spPr/>
      <dgm:t>
        <a:bodyPr/>
        <a:lstStyle/>
        <a:p>
          <a:pPr rtl="0"/>
          <a:r>
            <a:rPr lang="en-US" sz="2000" dirty="0"/>
            <a:t>7- </a:t>
          </a:r>
          <a:r>
            <a:rPr lang="en-US" sz="2000" u="sng" dirty="0"/>
            <a:t>Select</a:t>
          </a:r>
          <a:r>
            <a:rPr lang="en-US" sz="2000" dirty="0"/>
            <a:t> </a:t>
          </a:r>
          <a:r>
            <a:rPr lang="en-US" sz="2000" b="1" dirty="0">
              <a:solidFill>
                <a:schemeClr val="accent2"/>
              </a:solidFill>
            </a:rPr>
            <a:t>Cases and Controls</a:t>
          </a:r>
        </a:p>
      </dgm:t>
    </dgm:pt>
    <dgm:pt modelId="{6A77BE3D-9F98-E14C-B9DB-E0DA19C4092B}" type="parTrans" cxnId="{56B58AC9-8EF0-5742-B0AE-DA2BD4AB7387}">
      <dgm:prSet/>
      <dgm:spPr/>
      <dgm:t>
        <a:bodyPr/>
        <a:lstStyle/>
        <a:p>
          <a:endParaRPr lang="en-US"/>
        </a:p>
      </dgm:t>
    </dgm:pt>
    <dgm:pt modelId="{C2211A4C-53C8-3E46-BFF2-2ED574275534}" type="sibTrans" cxnId="{56B58AC9-8EF0-5742-B0AE-DA2BD4AB7387}">
      <dgm:prSet/>
      <dgm:spPr/>
      <dgm:t>
        <a:bodyPr/>
        <a:lstStyle/>
        <a:p>
          <a:endParaRPr lang="en-US"/>
        </a:p>
      </dgm:t>
    </dgm:pt>
    <dgm:pt modelId="{C057A679-F67B-024B-BE3C-D776E933DD6F}">
      <dgm:prSet phldrT="[Text]" custT="1"/>
      <dgm:spPr/>
      <dgm:t>
        <a:bodyPr/>
        <a:lstStyle/>
        <a:p>
          <a:r>
            <a:rPr lang="en-US" sz="2000" b="0" dirty="0">
              <a:solidFill>
                <a:schemeClr val="bg2"/>
              </a:solidFill>
            </a:rPr>
            <a:t>5- Decide on </a:t>
          </a:r>
          <a:r>
            <a:rPr lang="en-US" sz="2000" b="1" dirty="0">
              <a:solidFill>
                <a:schemeClr val="accent2"/>
              </a:solidFill>
            </a:rPr>
            <a:t>Matching Cases and Controls </a:t>
          </a:r>
          <a:endParaRPr lang="en-US" sz="2000" b="0" u="none" dirty="0">
            <a:solidFill>
              <a:schemeClr val="bg1"/>
            </a:solidFill>
          </a:endParaRPr>
        </a:p>
      </dgm:t>
    </dgm:pt>
    <dgm:pt modelId="{C97DC1DC-5BD8-204C-BC05-55B4871A9FAB}" type="parTrans" cxnId="{5B505589-AE75-FA4E-9F9C-BDB16EDB3E23}">
      <dgm:prSet/>
      <dgm:spPr/>
      <dgm:t>
        <a:bodyPr/>
        <a:lstStyle/>
        <a:p>
          <a:endParaRPr lang="en-US"/>
        </a:p>
      </dgm:t>
    </dgm:pt>
    <dgm:pt modelId="{E8EDBCF7-8715-A64D-B200-EF7C5C08114D}" type="sibTrans" cxnId="{5B505589-AE75-FA4E-9F9C-BDB16EDB3E23}">
      <dgm:prSet/>
      <dgm:spPr/>
      <dgm:t>
        <a:bodyPr/>
        <a:lstStyle/>
        <a:p>
          <a:endParaRPr lang="en-US"/>
        </a:p>
      </dgm:t>
    </dgm:pt>
    <dgm:pt modelId="{FFB357E0-7603-4346-B37B-D79743236F79}" type="pres">
      <dgm:prSet presAssocID="{1A764761-E30F-7A45-9D09-0337732024BF}" presName="outerComposite" presStyleCnt="0">
        <dgm:presLayoutVars>
          <dgm:chMax val="5"/>
          <dgm:dir/>
          <dgm:resizeHandles val="exact"/>
        </dgm:presLayoutVars>
      </dgm:prSet>
      <dgm:spPr/>
      <dgm:t>
        <a:bodyPr/>
        <a:lstStyle/>
        <a:p>
          <a:endParaRPr lang="en-US"/>
        </a:p>
      </dgm:t>
    </dgm:pt>
    <dgm:pt modelId="{D21ECD25-8924-9B47-9D3A-E4A3A2B0E1D0}" type="pres">
      <dgm:prSet presAssocID="{1A764761-E30F-7A45-9D09-0337732024BF}" presName="dummyMaxCanvas" presStyleCnt="0">
        <dgm:presLayoutVars/>
      </dgm:prSet>
      <dgm:spPr/>
    </dgm:pt>
    <dgm:pt modelId="{BF86E987-CFFB-EB4D-8235-085ABDD82924}" type="pres">
      <dgm:prSet presAssocID="{1A764761-E30F-7A45-9D09-0337732024BF}" presName="FiveNodes_1" presStyleLbl="node1" presStyleIdx="0" presStyleCnt="5">
        <dgm:presLayoutVars>
          <dgm:bulletEnabled val="1"/>
        </dgm:presLayoutVars>
      </dgm:prSet>
      <dgm:spPr/>
      <dgm:t>
        <a:bodyPr/>
        <a:lstStyle/>
        <a:p>
          <a:endParaRPr lang="en-US"/>
        </a:p>
      </dgm:t>
    </dgm:pt>
    <dgm:pt modelId="{638A3843-A7D0-734F-B2BC-C986644C9E4D}" type="pres">
      <dgm:prSet presAssocID="{1A764761-E30F-7A45-9D09-0337732024BF}" presName="FiveNodes_2" presStyleLbl="node1" presStyleIdx="1" presStyleCnt="5">
        <dgm:presLayoutVars>
          <dgm:bulletEnabled val="1"/>
        </dgm:presLayoutVars>
      </dgm:prSet>
      <dgm:spPr/>
      <dgm:t>
        <a:bodyPr/>
        <a:lstStyle/>
        <a:p>
          <a:endParaRPr lang="en-US"/>
        </a:p>
      </dgm:t>
    </dgm:pt>
    <dgm:pt modelId="{FD8C1D27-28A6-2846-9E2D-16ABB7AB525C}" type="pres">
      <dgm:prSet presAssocID="{1A764761-E30F-7A45-9D09-0337732024BF}" presName="FiveNodes_3" presStyleLbl="node1" presStyleIdx="2" presStyleCnt="5">
        <dgm:presLayoutVars>
          <dgm:bulletEnabled val="1"/>
        </dgm:presLayoutVars>
      </dgm:prSet>
      <dgm:spPr/>
      <dgm:t>
        <a:bodyPr/>
        <a:lstStyle/>
        <a:p>
          <a:endParaRPr lang="en-US"/>
        </a:p>
      </dgm:t>
    </dgm:pt>
    <dgm:pt modelId="{BB1BC8A4-4D94-564C-806C-4288D3F1550E}" type="pres">
      <dgm:prSet presAssocID="{1A764761-E30F-7A45-9D09-0337732024BF}" presName="FiveNodes_4" presStyleLbl="node1" presStyleIdx="3" presStyleCnt="5">
        <dgm:presLayoutVars>
          <dgm:bulletEnabled val="1"/>
        </dgm:presLayoutVars>
      </dgm:prSet>
      <dgm:spPr/>
      <dgm:t>
        <a:bodyPr/>
        <a:lstStyle/>
        <a:p>
          <a:endParaRPr lang="en-US"/>
        </a:p>
      </dgm:t>
    </dgm:pt>
    <dgm:pt modelId="{DE18B058-7EA1-0D4E-A238-5A653AE60C24}" type="pres">
      <dgm:prSet presAssocID="{1A764761-E30F-7A45-9D09-0337732024BF}" presName="FiveNodes_5" presStyleLbl="node1" presStyleIdx="4" presStyleCnt="5">
        <dgm:presLayoutVars>
          <dgm:bulletEnabled val="1"/>
        </dgm:presLayoutVars>
      </dgm:prSet>
      <dgm:spPr/>
      <dgm:t>
        <a:bodyPr/>
        <a:lstStyle/>
        <a:p>
          <a:endParaRPr lang="en-US"/>
        </a:p>
      </dgm:t>
    </dgm:pt>
    <dgm:pt modelId="{5C60DB6F-1560-1941-9515-5E0FFDB5D42B}" type="pres">
      <dgm:prSet presAssocID="{1A764761-E30F-7A45-9D09-0337732024BF}" presName="FiveConn_1-2" presStyleLbl="fgAccFollowNode1" presStyleIdx="0" presStyleCnt="4">
        <dgm:presLayoutVars>
          <dgm:bulletEnabled val="1"/>
        </dgm:presLayoutVars>
      </dgm:prSet>
      <dgm:spPr/>
      <dgm:t>
        <a:bodyPr/>
        <a:lstStyle/>
        <a:p>
          <a:endParaRPr lang="en-US"/>
        </a:p>
      </dgm:t>
    </dgm:pt>
    <dgm:pt modelId="{77C32E57-A7AD-B84F-AE53-6F1A4F988607}" type="pres">
      <dgm:prSet presAssocID="{1A764761-E30F-7A45-9D09-0337732024BF}" presName="FiveConn_2-3" presStyleLbl="fgAccFollowNode1" presStyleIdx="1" presStyleCnt="4">
        <dgm:presLayoutVars>
          <dgm:bulletEnabled val="1"/>
        </dgm:presLayoutVars>
      </dgm:prSet>
      <dgm:spPr/>
      <dgm:t>
        <a:bodyPr/>
        <a:lstStyle/>
        <a:p>
          <a:endParaRPr lang="en-US"/>
        </a:p>
      </dgm:t>
    </dgm:pt>
    <dgm:pt modelId="{03A3A15D-2DA7-8A46-B5CE-222F5D06BEA6}" type="pres">
      <dgm:prSet presAssocID="{1A764761-E30F-7A45-9D09-0337732024BF}" presName="FiveConn_3-4" presStyleLbl="fgAccFollowNode1" presStyleIdx="2" presStyleCnt="4">
        <dgm:presLayoutVars>
          <dgm:bulletEnabled val="1"/>
        </dgm:presLayoutVars>
      </dgm:prSet>
      <dgm:spPr/>
      <dgm:t>
        <a:bodyPr/>
        <a:lstStyle/>
        <a:p>
          <a:endParaRPr lang="en-US"/>
        </a:p>
      </dgm:t>
    </dgm:pt>
    <dgm:pt modelId="{3198DCF8-42F9-224F-AE0F-6AE2EF18324F}" type="pres">
      <dgm:prSet presAssocID="{1A764761-E30F-7A45-9D09-0337732024BF}" presName="FiveConn_4-5" presStyleLbl="fgAccFollowNode1" presStyleIdx="3" presStyleCnt="4">
        <dgm:presLayoutVars>
          <dgm:bulletEnabled val="1"/>
        </dgm:presLayoutVars>
      </dgm:prSet>
      <dgm:spPr/>
      <dgm:t>
        <a:bodyPr/>
        <a:lstStyle/>
        <a:p>
          <a:endParaRPr lang="en-US"/>
        </a:p>
      </dgm:t>
    </dgm:pt>
    <dgm:pt modelId="{E5E8DCB4-B061-784E-9230-25B377DEAB05}" type="pres">
      <dgm:prSet presAssocID="{1A764761-E30F-7A45-9D09-0337732024BF}" presName="FiveNodes_1_text" presStyleLbl="node1" presStyleIdx="4" presStyleCnt="5">
        <dgm:presLayoutVars>
          <dgm:bulletEnabled val="1"/>
        </dgm:presLayoutVars>
      </dgm:prSet>
      <dgm:spPr/>
      <dgm:t>
        <a:bodyPr/>
        <a:lstStyle/>
        <a:p>
          <a:endParaRPr lang="en-US"/>
        </a:p>
      </dgm:t>
    </dgm:pt>
    <dgm:pt modelId="{B8001531-B641-7B43-9C2C-9F89291BA8FD}" type="pres">
      <dgm:prSet presAssocID="{1A764761-E30F-7A45-9D09-0337732024BF}" presName="FiveNodes_2_text" presStyleLbl="node1" presStyleIdx="4" presStyleCnt="5">
        <dgm:presLayoutVars>
          <dgm:bulletEnabled val="1"/>
        </dgm:presLayoutVars>
      </dgm:prSet>
      <dgm:spPr/>
      <dgm:t>
        <a:bodyPr/>
        <a:lstStyle/>
        <a:p>
          <a:endParaRPr lang="en-US"/>
        </a:p>
      </dgm:t>
    </dgm:pt>
    <dgm:pt modelId="{8EE5F576-A2ED-AB40-AD21-764F44738D7D}" type="pres">
      <dgm:prSet presAssocID="{1A764761-E30F-7A45-9D09-0337732024BF}" presName="FiveNodes_3_text" presStyleLbl="node1" presStyleIdx="4" presStyleCnt="5">
        <dgm:presLayoutVars>
          <dgm:bulletEnabled val="1"/>
        </dgm:presLayoutVars>
      </dgm:prSet>
      <dgm:spPr/>
      <dgm:t>
        <a:bodyPr/>
        <a:lstStyle/>
        <a:p>
          <a:endParaRPr lang="en-US"/>
        </a:p>
      </dgm:t>
    </dgm:pt>
    <dgm:pt modelId="{F6C4D039-212B-EC41-935F-0FCE63BCFBCD}" type="pres">
      <dgm:prSet presAssocID="{1A764761-E30F-7A45-9D09-0337732024BF}" presName="FiveNodes_4_text" presStyleLbl="node1" presStyleIdx="4" presStyleCnt="5">
        <dgm:presLayoutVars>
          <dgm:bulletEnabled val="1"/>
        </dgm:presLayoutVars>
      </dgm:prSet>
      <dgm:spPr/>
      <dgm:t>
        <a:bodyPr/>
        <a:lstStyle/>
        <a:p>
          <a:endParaRPr lang="en-US"/>
        </a:p>
      </dgm:t>
    </dgm:pt>
    <dgm:pt modelId="{05CE64E0-DFF7-9C41-87CB-68DB7F234435}" type="pres">
      <dgm:prSet presAssocID="{1A764761-E30F-7A45-9D09-0337732024BF}" presName="FiveNodes_5_text" presStyleLbl="node1" presStyleIdx="4" presStyleCnt="5">
        <dgm:presLayoutVars>
          <dgm:bulletEnabled val="1"/>
        </dgm:presLayoutVars>
      </dgm:prSet>
      <dgm:spPr/>
      <dgm:t>
        <a:bodyPr/>
        <a:lstStyle/>
        <a:p>
          <a:endParaRPr lang="en-US"/>
        </a:p>
      </dgm:t>
    </dgm:pt>
  </dgm:ptLst>
  <dgm:cxnLst>
    <dgm:cxn modelId="{FAB15C0F-7F7C-2543-BE46-31CEACFB52E9}" type="presOf" srcId="{E3E91215-A953-324C-A9A6-E58C54F5C066}" destId="{638A3843-A7D0-734F-B2BC-C986644C9E4D}" srcOrd="0" destOrd="0" presId="urn:microsoft.com/office/officeart/2005/8/layout/vProcess5"/>
    <dgm:cxn modelId="{45FD39D6-F2C6-5B48-B1CB-BC2DB264E647}" type="presOf" srcId="{F3F2751D-BA0B-964D-9C12-4C938F177BD9}" destId="{FD8C1D27-28A6-2846-9E2D-16ABB7AB525C}" srcOrd="0" destOrd="0" presId="urn:microsoft.com/office/officeart/2005/8/layout/vProcess5"/>
    <dgm:cxn modelId="{C1FC72CE-C0E7-E647-9561-CCE48A9CDAA6}" type="presOf" srcId="{F3F2751D-BA0B-964D-9C12-4C938F177BD9}" destId="{8EE5F576-A2ED-AB40-AD21-764F44738D7D}" srcOrd="1" destOrd="0" presId="urn:microsoft.com/office/officeart/2005/8/layout/vProcess5"/>
    <dgm:cxn modelId="{56B58AC9-8EF0-5742-B0AE-DA2BD4AB7387}" srcId="{1A764761-E30F-7A45-9D09-0337732024BF}" destId="{F3F2751D-BA0B-964D-9C12-4C938F177BD9}" srcOrd="2" destOrd="0" parTransId="{6A77BE3D-9F98-E14C-B9DB-E0DA19C4092B}" sibTransId="{C2211A4C-53C8-3E46-BFF2-2ED574275534}"/>
    <dgm:cxn modelId="{A410D5B0-8612-4842-B0AD-65A52C007ADC}" type="presOf" srcId="{1A764761-E30F-7A45-9D09-0337732024BF}" destId="{FFB357E0-7603-4346-B37B-D79743236F79}" srcOrd="0" destOrd="0" presId="urn:microsoft.com/office/officeart/2005/8/layout/vProcess5"/>
    <dgm:cxn modelId="{CD353A8A-933E-9F44-A936-3F3B52B53406}" type="presOf" srcId="{E3E91215-A953-324C-A9A6-E58C54F5C066}" destId="{B8001531-B641-7B43-9C2C-9F89291BA8FD}" srcOrd="1" destOrd="0" presId="urn:microsoft.com/office/officeart/2005/8/layout/vProcess5"/>
    <dgm:cxn modelId="{0712B919-78DC-F54D-925D-319EEDAD6B64}" type="presOf" srcId="{B906DA1B-1953-D04D-96E3-610469D8749F}" destId="{05CE64E0-DFF7-9C41-87CB-68DB7F234435}" srcOrd="1" destOrd="0" presId="urn:microsoft.com/office/officeart/2005/8/layout/vProcess5"/>
    <dgm:cxn modelId="{3F6628EA-EA0D-A248-8547-61B08809E99B}" type="presOf" srcId="{C057A679-F67B-024B-BE3C-D776E933DD6F}" destId="{E5E8DCB4-B061-784E-9230-25B377DEAB05}" srcOrd="1" destOrd="0" presId="urn:microsoft.com/office/officeart/2005/8/layout/vProcess5"/>
    <dgm:cxn modelId="{856AA804-E746-8B4B-9524-6ADEEFB25718}" type="presOf" srcId="{B906DA1B-1953-D04D-96E3-610469D8749F}" destId="{DE18B058-7EA1-0D4E-A238-5A653AE60C24}" srcOrd="0" destOrd="0" presId="urn:microsoft.com/office/officeart/2005/8/layout/vProcess5"/>
    <dgm:cxn modelId="{DF8464E6-C5E1-2E4B-BA99-12F88EE0F5BB}" type="presOf" srcId="{0C942E59-83CA-7143-97FF-8721B9111AC9}" destId="{3198DCF8-42F9-224F-AE0F-6AE2EF18324F}" srcOrd="0" destOrd="0" presId="urn:microsoft.com/office/officeart/2005/8/layout/vProcess5"/>
    <dgm:cxn modelId="{D1D8E987-7E46-F84A-9650-8DA3301067A2}" type="presOf" srcId="{DDE3D36E-234F-DA40-8592-A4AD24D9927F}" destId="{F6C4D039-212B-EC41-935F-0FCE63BCFBCD}" srcOrd="1" destOrd="0" presId="urn:microsoft.com/office/officeart/2005/8/layout/vProcess5"/>
    <dgm:cxn modelId="{9C1FD0E5-073F-7943-8785-3EE94EBDCA70}" srcId="{1A764761-E30F-7A45-9D09-0337732024BF}" destId="{DDE3D36E-234F-DA40-8592-A4AD24D9927F}" srcOrd="3" destOrd="0" parTransId="{A6D3C9C4-475C-3043-900C-0AF996130D74}" sibTransId="{0C942E59-83CA-7143-97FF-8721B9111AC9}"/>
    <dgm:cxn modelId="{C4C69DD3-560E-E448-949D-D9C7C7D5B359}" srcId="{1A764761-E30F-7A45-9D09-0337732024BF}" destId="{B906DA1B-1953-D04D-96E3-610469D8749F}" srcOrd="4" destOrd="0" parTransId="{B44A70DF-EAE2-E04C-89D3-3A28E61F2D93}" sibTransId="{119DE3DF-E2D5-0C4F-AA77-786743EAC843}"/>
    <dgm:cxn modelId="{57613084-1D94-624A-9370-BB7B5841616A}" type="presOf" srcId="{C2211A4C-53C8-3E46-BFF2-2ED574275534}" destId="{03A3A15D-2DA7-8A46-B5CE-222F5D06BEA6}" srcOrd="0" destOrd="0" presId="urn:microsoft.com/office/officeart/2005/8/layout/vProcess5"/>
    <dgm:cxn modelId="{0BCDFBBB-15F4-9644-8A34-3B96F91EA5BE}" type="presOf" srcId="{DDE3D36E-234F-DA40-8592-A4AD24D9927F}" destId="{BB1BC8A4-4D94-564C-806C-4288D3F1550E}" srcOrd="0" destOrd="0" presId="urn:microsoft.com/office/officeart/2005/8/layout/vProcess5"/>
    <dgm:cxn modelId="{B63F4175-858A-1645-AE57-7BA8E9CEE61F}" type="presOf" srcId="{C057A679-F67B-024B-BE3C-D776E933DD6F}" destId="{BF86E987-CFFB-EB4D-8235-085ABDD82924}" srcOrd="0" destOrd="0" presId="urn:microsoft.com/office/officeart/2005/8/layout/vProcess5"/>
    <dgm:cxn modelId="{5B505589-AE75-FA4E-9F9C-BDB16EDB3E23}" srcId="{1A764761-E30F-7A45-9D09-0337732024BF}" destId="{C057A679-F67B-024B-BE3C-D776E933DD6F}" srcOrd="0" destOrd="0" parTransId="{C97DC1DC-5BD8-204C-BC05-55B4871A9FAB}" sibTransId="{E8EDBCF7-8715-A64D-B200-EF7C5C08114D}"/>
    <dgm:cxn modelId="{053DA1F1-2D1B-D245-8CEA-97BDB29672C2}" type="presOf" srcId="{37840FB0-F13A-1D40-87C2-43AC473E9341}" destId="{77C32E57-A7AD-B84F-AE53-6F1A4F988607}" srcOrd="0" destOrd="0" presId="urn:microsoft.com/office/officeart/2005/8/layout/vProcess5"/>
    <dgm:cxn modelId="{599DA91E-4DE5-6E4F-B4E0-6BF931C4BD64}" srcId="{1A764761-E30F-7A45-9D09-0337732024BF}" destId="{E3E91215-A953-324C-A9A6-E58C54F5C066}" srcOrd="1" destOrd="0" parTransId="{6419A88D-CACF-2348-83C6-FBC2BF13EE77}" sibTransId="{37840FB0-F13A-1D40-87C2-43AC473E9341}"/>
    <dgm:cxn modelId="{031A56B1-4A3F-7440-BD66-48422B7965A2}" type="presOf" srcId="{E8EDBCF7-8715-A64D-B200-EF7C5C08114D}" destId="{5C60DB6F-1560-1941-9515-5E0FFDB5D42B}" srcOrd="0" destOrd="0" presId="urn:microsoft.com/office/officeart/2005/8/layout/vProcess5"/>
    <dgm:cxn modelId="{3D57DE83-0D46-E54D-8384-F9FE7F683CDF}" type="presParOf" srcId="{FFB357E0-7603-4346-B37B-D79743236F79}" destId="{D21ECD25-8924-9B47-9D3A-E4A3A2B0E1D0}" srcOrd="0" destOrd="0" presId="urn:microsoft.com/office/officeart/2005/8/layout/vProcess5"/>
    <dgm:cxn modelId="{D455DC5D-D9BB-154D-A693-7ABA656C5B31}" type="presParOf" srcId="{FFB357E0-7603-4346-B37B-D79743236F79}" destId="{BF86E987-CFFB-EB4D-8235-085ABDD82924}" srcOrd="1" destOrd="0" presId="urn:microsoft.com/office/officeart/2005/8/layout/vProcess5"/>
    <dgm:cxn modelId="{FD5383C3-16B2-794C-BA79-4EB8F7EE7703}" type="presParOf" srcId="{FFB357E0-7603-4346-B37B-D79743236F79}" destId="{638A3843-A7D0-734F-B2BC-C986644C9E4D}" srcOrd="2" destOrd="0" presId="urn:microsoft.com/office/officeart/2005/8/layout/vProcess5"/>
    <dgm:cxn modelId="{693507EE-08AB-1140-B84E-842D1B1FB24A}" type="presParOf" srcId="{FFB357E0-7603-4346-B37B-D79743236F79}" destId="{FD8C1D27-28A6-2846-9E2D-16ABB7AB525C}" srcOrd="3" destOrd="0" presId="urn:microsoft.com/office/officeart/2005/8/layout/vProcess5"/>
    <dgm:cxn modelId="{F51AC662-EA02-1445-8B6D-EE52BF926D5D}" type="presParOf" srcId="{FFB357E0-7603-4346-B37B-D79743236F79}" destId="{BB1BC8A4-4D94-564C-806C-4288D3F1550E}" srcOrd="4" destOrd="0" presId="urn:microsoft.com/office/officeart/2005/8/layout/vProcess5"/>
    <dgm:cxn modelId="{8FCB0A1C-AD24-A140-B3C6-09CD21EA74A2}" type="presParOf" srcId="{FFB357E0-7603-4346-B37B-D79743236F79}" destId="{DE18B058-7EA1-0D4E-A238-5A653AE60C24}" srcOrd="5" destOrd="0" presId="urn:microsoft.com/office/officeart/2005/8/layout/vProcess5"/>
    <dgm:cxn modelId="{D0954463-C0BA-1945-9162-B485613A4A16}" type="presParOf" srcId="{FFB357E0-7603-4346-B37B-D79743236F79}" destId="{5C60DB6F-1560-1941-9515-5E0FFDB5D42B}" srcOrd="6" destOrd="0" presId="urn:microsoft.com/office/officeart/2005/8/layout/vProcess5"/>
    <dgm:cxn modelId="{65031B19-6631-B94E-9B6F-0F95B3B3898C}" type="presParOf" srcId="{FFB357E0-7603-4346-B37B-D79743236F79}" destId="{77C32E57-A7AD-B84F-AE53-6F1A4F988607}" srcOrd="7" destOrd="0" presId="urn:microsoft.com/office/officeart/2005/8/layout/vProcess5"/>
    <dgm:cxn modelId="{15C8FB3F-D582-B043-8C51-78723BAB0D98}" type="presParOf" srcId="{FFB357E0-7603-4346-B37B-D79743236F79}" destId="{03A3A15D-2DA7-8A46-B5CE-222F5D06BEA6}" srcOrd="8" destOrd="0" presId="urn:microsoft.com/office/officeart/2005/8/layout/vProcess5"/>
    <dgm:cxn modelId="{3F1B8163-CB88-7448-AB6B-18006E0BB8A3}" type="presParOf" srcId="{FFB357E0-7603-4346-B37B-D79743236F79}" destId="{3198DCF8-42F9-224F-AE0F-6AE2EF18324F}" srcOrd="9" destOrd="0" presId="urn:microsoft.com/office/officeart/2005/8/layout/vProcess5"/>
    <dgm:cxn modelId="{35DC7CA9-37D5-5F4D-BC52-CA3E315F9411}" type="presParOf" srcId="{FFB357E0-7603-4346-B37B-D79743236F79}" destId="{E5E8DCB4-B061-784E-9230-25B377DEAB05}" srcOrd="10" destOrd="0" presId="urn:microsoft.com/office/officeart/2005/8/layout/vProcess5"/>
    <dgm:cxn modelId="{CEA71990-A56C-8847-ADE6-564BD2764D83}" type="presParOf" srcId="{FFB357E0-7603-4346-B37B-D79743236F79}" destId="{B8001531-B641-7B43-9C2C-9F89291BA8FD}" srcOrd="11" destOrd="0" presId="urn:microsoft.com/office/officeart/2005/8/layout/vProcess5"/>
    <dgm:cxn modelId="{63CECF4B-0E3E-DB4A-9F29-E09E510E4EBB}" type="presParOf" srcId="{FFB357E0-7603-4346-B37B-D79743236F79}" destId="{8EE5F576-A2ED-AB40-AD21-764F44738D7D}" srcOrd="12" destOrd="0" presId="urn:microsoft.com/office/officeart/2005/8/layout/vProcess5"/>
    <dgm:cxn modelId="{30431007-E951-C946-8CC5-1FFE367CBF70}" type="presParOf" srcId="{FFB357E0-7603-4346-B37B-D79743236F79}" destId="{F6C4D039-212B-EC41-935F-0FCE63BCFBCD}" srcOrd="13" destOrd="0" presId="urn:microsoft.com/office/officeart/2005/8/layout/vProcess5"/>
    <dgm:cxn modelId="{C64A8E68-E767-B544-B849-EF4B23C68D9A}" type="presParOf" srcId="{FFB357E0-7603-4346-B37B-D79743236F79}" destId="{05CE64E0-DFF7-9C41-87CB-68DB7F23443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B43E29-A161-694D-8EC6-543949CF78BF}"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7958D937-38F0-9549-8140-D64804CAF825}">
      <dgm:prSet phldrT="[Text]"/>
      <dgm:spPr/>
      <dgm:t>
        <a:bodyPr/>
        <a:lstStyle/>
        <a:p>
          <a:pPr rtl="0"/>
          <a:r>
            <a:rPr lang="en-US" dirty="0"/>
            <a:t>Source Population</a:t>
          </a:r>
        </a:p>
      </dgm:t>
    </dgm:pt>
    <dgm:pt modelId="{6B85445F-1BE5-4946-882B-08C57486D71E}" type="parTrans" cxnId="{B0419CA1-02F6-6740-A40C-3B66422A8EBA}">
      <dgm:prSet/>
      <dgm:spPr/>
      <dgm:t>
        <a:bodyPr/>
        <a:lstStyle/>
        <a:p>
          <a:endParaRPr lang="en-US"/>
        </a:p>
      </dgm:t>
    </dgm:pt>
    <dgm:pt modelId="{BEFFB5E4-20AB-2442-B06A-D638BB10C697}" type="sibTrans" cxnId="{B0419CA1-02F6-6740-A40C-3B66422A8EBA}">
      <dgm:prSet/>
      <dgm:spPr/>
      <dgm:t>
        <a:bodyPr/>
        <a:lstStyle/>
        <a:p>
          <a:endParaRPr lang="en-US"/>
        </a:p>
      </dgm:t>
    </dgm:pt>
    <dgm:pt modelId="{D9680AB3-9624-E44F-B68B-0476660BDD2E}">
      <dgm:prSet phldrT="[Text]"/>
      <dgm:spPr/>
      <dgm:t>
        <a:bodyPr/>
        <a:lstStyle/>
        <a:p>
          <a:pPr rtl="0"/>
          <a:r>
            <a:rPr lang="en-US" dirty="0"/>
            <a:t>Cases (Diseased)</a:t>
          </a:r>
        </a:p>
      </dgm:t>
    </dgm:pt>
    <dgm:pt modelId="{AD53FF9D-3DD2-2745-A0AE-E5F935F16FF9}" type="parTrans" cxnId="{6CAF2821-ADA4-7049-86B6-59268DA985CE}">
      <dgm:prSet/>
      <dgm:spPr/>
      <dgm:t>
        <a:bodyPr/>
        <a:lstStyle/>
        <a:p>
          <a:pPr rtl="0"/>
          <a:endParaRPr lang="en-US"/>
        </a:p>
      </dgm:t>
    </dgm:pt>
    <dgm:pt modelId="{E8D22864-996A-6B41-BCBA-0A9BA655E580}" type="sibTrans" cxnId="{6CAF2821-ADA4-7049-86B6-59268DA985CE}">
      <dgm:prSet/>
      <dgm:spPr/>
      <dgm:t>
        <a:bodyPr/>
        <a:lstStyle/>
        <a:p>
          <a:endParaRPr lang="en-US"/>
        </a:p>
      </dgm:t>
    </dgm:pt>
    <dgm:pt modelId="{D9E4C686-4415-5345-BA0F-74BFBC708E6B}">
      <dgm:prSet phldrT="[Text]"/>
      <dgm:spPr/>
      <dgm:t>
        <a:bodyPr/>
        <a:lstStyle/>
        <a:p>
          <a:pPr rtl="0"/>
          <a:r>
            <a:rPr lang="en-US" dirty="0"/>
            <a:t>Exposed</a:t>
          </a:r>
        </a:p>
      </dgm:t>
    </dgm:pt>
    <dgm:pt modelId="{D21E45BE-FA55-DF46-8279-344CB42BC9C4}" type="parTrans" cxnId="{37EE99A8-9174-E347-8525-C9CE93F973CF}">
      <dgm:prSet/>
      <dgm:spPr/>
      <dgm:t>
        <a:bodyPr/>
        <a:lstStyle/>
        <a:p>
          <a:endParaRPr lang="en-US"/>
        </a:p>
      </dgm:t>
    </dgm:pt>
    <dgm:pt modelId="{806BC046-1F51-1B4D-9048-999EE9C447A2}" type="sibTrans" cxnId="{37EE99A8-9174-E347-8525-C9CE93F973CF}">
      <dgm:prSet/>
      <dgm:spPr/>
      <dgm:t>
        <a:bodyPr/>
        <a:lstStyle/>
        <a:p>
          <a:endParaRPr lang="en-US"/>
        </a:p>
      </dgm:t>
    </dgm:pt>
    <dgm:pt modelId="{D75C7A6D-D26F-414A-BB11-40F0E9BBE862}">
      <dgm:prSet phldrT="[Text]"/>
      <dgm:spPr/>
      <dgm:t>
        <a:bodyPr/>
        <a:lstStyle/>
        <a:p>
          <a:pPr rtl="0"/>
          <a:r>
            <a:rPr lang="en-US" dirty="0"/>
            <a:t>Unexposed</a:t>
          </a:r>
        </a:p>
      </dgm:t>
    </dgm:pt>
    <dgm:pt modelId="{2BA2B884-38FC-C848-8C28-A115C4EB44B3}" type="parTrans" cxnId="{DE522227-EE8C-CC45-9525-8DE2BDB343C1}">
      <dgm:prSet/>
      <dgm:spPr/>
      <dgm:t>
        <a:bodyPr/>
        <a:lstStyle/>
        <a:p>
          <a:endParaRPr lang="en-US"/>
        </a:p>
      </dgm:t>
    </dgm:pt>
    <dgm:pt modelId="{8E04A948-6D25-DD41-9978-B0307D0FBE1F}" type="sibTrans" cxnId="{DE522227-EE8C-CC45-9525-8DE2BDB343C1}">
      <dgm:prSet/>
      <dgm:spPr/>
      <dgm:t>
        <a:bodyPr/>
        <a:lstStyle/>
        <a:p>
          <a:endParaRPr lang="en-US"/>
        </a:p>
      </dgm:t>
    </dgm:pt>
    <dgm:pt modelId="{ED375832-9CB7-FF45-83E8-BA5A2E074C1E}">
      <dgm:prSet phldrT="[Text]"/>
      <dgm:spPr/>
      <dgm:t>
        <a:bodyPr/>
        <a:lstStyle/>
        <a:p>
          <a:pPr rtl="0"/>
          <a:r>
            <a:rPr lang="en-US" dirty="0"/>
            <a:t>Controls</a:t>
          </a:r>
        </a:p>
        <a:p>
          <a:pPr rtl="0"/>
          <a:r>
            <a:rPr lang="en-US" dirty="0"/>
            <a:t>(No Disease)</a:t>
          </a:r>
        </a:p>
      </dgm:t>
    </dgm:pt>
    <dgm:pt modelId="{B00C1710-39BB-DF46-B18D-68812DE53F64}" type="parTrans" cxnId="{F5DFB3C3-28A5-024C-91E3-895AFDCB5938}">
      <dgm:prSet/>
      <dgm:spPr/>
      <dgm:t>
        <a:bodyPr/>
        <a:lstStyle/>
        <a:p>
          <a:endParaRPr lang="en-US"/>
        </a:p>
      </dgm:t>
    </dgm:pt>
    <dgm:pt modelId="{5E46F229-1FF8-4649-BD6D-B271C81C3EE0}" type="sibTrans" cxnId="{F5DFB3C3-28A5-024C-91E3-895AFDCB5938}">
      <dgm:prSet/>
      <dgm:spPr/>
      <dgm:t>
        <a:bodyPr/>
        <a:lstStyle/>
        <a:p>
          <a:endParaRPr lang="en-US"/>
        </a:p>
      </dgm:t>
    </dgm:pt>
    <dgm:pt modelId="{FB3BD7CC-B71E-B849-8319-0E86D93B3B6C}">
      <dgm:prSet phldrT="[Text]"/>
      <dgm:spPr/>
      <dgm:t>
        <a:bodyPr/>
        <a:lstStyle/>
        <a:p>
          <a:pPr rtl="0"/>
          <a:r>
            <a:rPr lang="en-US" dirty="0"/>
            <a:t>Exposed</a:t>
          </a:r>
        </a:p>
      </dgm:t>
    </dgm:pt>
    <dgm:pt modelId="{5BF62052-6E03-AE4A-92EF-76E18C740408}" type="parTrans" cxnId="{AD1D6B5F-6AE8-9744-B7C4-D061B0F0D03E}">
      <dgm:prSet/>
      <dgm:spPr/>
      <dgm:t>
        <a:bodyPr/>
        <a:lstStyle/>
        <a:p>
          <a:endParaRPr lang="en-US"/>
        </a:p>
      </dgm:t>
    </dgm:pt>
    <dgm:pt modelId="{EA76B1A5-13F2-8A40-8FAE-3F6E5F925398}" type="sibTrans" cxnId="{AD1D6B5F-6AE8-9744-B7C4-D061B0F0D03E}">
      <dgm:prSet/>
      <dgm:spPr/>
      <dgm:t>
        <a:bodyPr/>
        <a:lstStyle/>
        <a:p>
          <a:endParaRPr lang="en-US"/>
        </a:p>
      </dgm:t>
    </dgm:pt>
    <dgm:pt modelId="{86082B75-B717-6A48-9392-023F8CE790D9}">
      <dgm:prSet phldrT="[Text]"/>
      <dgm:spPr/>
      <dgm:t>
        <a:bodyPr/>
        <a:lstStyle/>
        <a:p>
          <a:pPr rtl="0"/>
          <a:r>
            <a:rPr lang="en-US" dirty="0"/>
            <a:t>Unexposed</a:t>
          </a:r>
        </a:p>
      </dgm:t>
    </dgm:pt>
    <dgm:pt modelId="{6F3663E6-7C46-404C-A486-59A1E9C68756}" type="parTrans" cxnId="{8E62B1EB-F109-EF4D-9676-FC8C324C6C71}">
      <dgm:prSet/>
      <dgm:spPr/>
      <dgm:t>
        <a:bodyPr/>
        <a:lstStyle/>
        <a:p>
          <a:endParaRPr lang="en-US"/>
        </a:p>
      </dgm:t>
    </dgm:pt>
    <dgm:pt modelId="{674BF0ED-1F40-2B4F-AF1D-E66DE1BC603D}" type="sibTrans" cxnId="{8E62B1EB-F109-EF4D-9676-FC8C324C6C71}">
      <dgm:prSet/>
      <dgm:spPr/>
      <dgm:t>
        <a:bodyPr/>
        <a:lstStyle/>
        <a:p>
          <a:endParaRPr lang="en-US"/>
        </a:p>
      </dgm:t>
    </dgm:pt>
    <dgm:pt modelId="{CCCA60FE-250D-F34D-A46E-F6C91EB3FB78}" type="pres">
      <dgm:prSet presAssocID="{A9B43E29-A161-694D-8EC6-543949CF78BF}" presName="diagram" presStyleCnt="0">
        <dgm:presLayoutVars>
          <dgm:chPref val="1"/>
          <dgm:dir val="rev"/>
          <dgm:animOne val="branch"/>
          <dgm:animLvl val="lvl"/>
          <dgm:resizeHandles val="exact"/>
        </dgm:presLayoutVars>
      </dgm:prSet>
      <dgm:spPr/>
      <dgm:t>
        <a:bodyPr/>
        <a:lstStyle/>
        <a:p>
          <a:endParaRPr lang="en-US"/>
        </a:p>
      </dgm:t>
    </dgm:pt>
    <dgm:pt modelId="{8A8C26B9-05A7-0342-9475-22B4A8A59597}" type="pres">
      <dgm:prSet presAssocID="{7958D937-38F0-9549-8140-D64804CAF825}" presName="root1" presStyleCnt="0"/>
      <dgm:spPr/>
    </dgm:pt>
    <dgm:pt modelId="{8F88C2DE-5CD6-A248-A11A-346597F93249}" type="pres">
      <dgm:prSet presAssocID="{7958D937-38F0-9549-8140-D64804CAF825}" presName="LevelOneTextNode" presStyleLbl="node0" presStyleIdx="0" presStyleCnt="1" custLinFactNeighborX="42515" custLinFactNeighborY="-2064">
        <dgm:presLayoutVars>
          <dgm:chPref val="3"/>
        </dgm:presLayoutVars>
      </dgm:prSet>
      <dgm:spPr/>
      <dgm:t>
        <a:bodyPr/>
        <a:lstStyle/>
        <a:p>
          <a:endParaRPr lang="en-US"/>
        </a:p>
      </dgm:t>
    </dgm:pt>
    <dgm:pt modelId="{5C1124C4-91DA-7849-9E5F-2187ACFF77DA}" type="pres">
      <dgm:prSet presAssocID="{7958D937-38F0-9549-8140-D64804CAF825}" presName="level2hierChild" presStyleCnt="0"/>
      <dgm:spPr/>
    </dgm:pt>
    <dgm:pt modelId="{E1CA555D-EE43-1148-8C1C-52A0AD6107F8}" type="pres">
      <dgm:prSet presAssocID="{AD53FF9D-3DD2-2745-A0AE-E5F935F16FF9}" presName="conn2-1" presStyleLbl="parChTrans1D2" presStyleIdx="0" presStyleCnt="2"/>
      <dgm:spPr/>
      <dgm:t>
        <a:bodyPr/>
        <a:lstStyle/>
        <a:p>
          <a:endParaRPr lang="en-US"/>
        </a:p>
      </dgm:t>
    </dgm:pt>
    <dgm:pt modelId="{D952749E-FAC5-B44D-8CEC-568AC592F1F9}" type="pres">
      <dgm:prSet presAssocID="{AD53FF9D-3DD2-2745-A0AE-E5F935F16FF9}" presName="connTx" presStyleLbl="parChTrans1D2" presStyleIdx="0" presStyleCnt="2"/>
      <dgm:spPr/>
      <dgm:t>
        <a:bodyPr/>
        <a:lstStyle/>
        <a:p>
          <a:endParaRPr lang="en-US"/>
        </a:p>
      </dgm:t>
    </dgm:pt>
    <dgm:pt modelId="{3D701043-7CE7-4F4E-891E-0037A4EB6074}" type="pres">
      <dgm:prSet presAssocID="{D9680AB3-9624-E44F-B68B-0476660BDD2E}" presName="root2" presStyleCnt="0"/>
      <dgm:spPr/>
    </dgm:pt>
    <dgm:pt modelId="{E684465A-5433-6548-9A6D-5BF4D0E8D0E1}" type="pres">
      <dgm:prSet presAssocID="{D9680AB3-9624-E44F-B68B-0476660BDD2E}" presName="LevelTwoTextNode" presStyleLbl="node2" presStyleIdx="0" presStyleCnt="2" custScaleX="83039" custScaleY="76214" custLinFactNeighborX="-13130" custLinFactNeighborY="72">
        <dgm:presLayoutVars>
          <dgm:chPref val="3"/>
        </dgm:presLayoutVars>
      </dgm:prSet>
      <dgm:spPr/>
      <dgm:t>
        <a:bodyPr/>
        <a:lstStyle/>
        <a:p>
          <a:endParaRPr lang="en-US"/>
        </a:p>
      </dgm:t>
    </dgm:pt>
    <dgm:pt modelId="{66854BB1-8517-0E40-8018-1F19F4D4911D}" type="pres">
      <dgm:prSet presAssocID="{D9680AB3-9624-E44F-B68B-0476660BDD2E}" presName="level3hierChild" presStyleCnt="0"/>
      <dgm:spPr/>
    </dgm:pt>
    <dgm:pt modelId="{30EC2254-4679-524B-8E1D-96B48CE58837}" type="pres">
      <dgm:prSet presAssocID="{D21E45BE-FA55-DF46-8279-344CB42BC9C4}" presName="conn2-1" presStyleLbl="parChTrans1D3" presStyleIdx="0" presStyleCnt="4"/>
      <dgm:spPr/>
      <dgm:t>
        <a:bodyPr/>
        <a:lstStyle/>
        <a:p>
          <a:endParaRPr lang="en-US"/>
        </a:p>
      </dgm:t>
    </dgm:pt>
    <dgm:pt modelId="{275B3AD6-5B4E-7B4F-946F-6A4BF426CA05}" type="pres">
      <dgm:prSet presAssocID="{D21E45BE-FA55-DF46-8279-344CB42BC9C4}" presName="connTx" presStyleLbl="parChTrans1D3" presStyleIdx="0" presStyleCnt="4"/>
      <dgm:spPr/>
      <dgm:t>
        <a:bodyPr/>
        <a:lstStyle/>
        <a:p>
          <a:endParaRPr lang="en-US"/>
        </a:p>
      </dgm:t>
    </dgm:pt>
    <dgm:pt modelId="{27C0B720-E823-9046-B854-54096CF93CAF}" type="pres">
      <dgm:prSet presAssocID="{D9E4C686-4415-5345-BA0F-74BFBC708E6B}" presName="root2" presStyleCnt="0"/>
      <dgm:spPr/>
    </dgm:pt>
    <dgm:pt modelId="{17A351D7-D707-D24C-891F-D6DE80FA6E2F}" type="pres">
      <dgm:prSet presAssocID="{D9E4C686-4415-5345-BA0F-74BFBC708E6B}" presName="LevelTwoTextNode" presStyleLbl="node3" presStyleIdx="0" presStyleCnt="4" custLinFactNeighborX="-52963" custLinFactNeighborY="10449">
        <dgm:presLayoutVars>
          <dgm:chPref val="3"/>
        </dgm:presLayoutVars>
      </dgm:prSet>
      <dgm:spPr/>
      <dgm:t>
        <a:bodyPr/>
        <a:lstStyle/>
        <a:p>
          <a:endParaRPr lang="en-US"/>
        </a:p>
      </dgm:t>
    </dgm:pt>
    <dgm:pt modelId="{99CC473A-30DC-1045-80EC-8FBA00071949}" type="pres">
      <dgm:prSet presAssocID="{D9E4C686-4415-5345-BA0F-74BFBC708E6B}" presName="level3hierChild" presStyleCnt="0"/>
      <dgm:spPr/>
    </dgm:pt>
    <dgm:pt modelId="{FCC074C5-9FC6-F64A-BA1A-F198231505FE}" type="pres">
      <dgm:prSet presAssocID="{2BA2B884-38FC-C848-8C28-A115C4EB44B3}" presName="conn2-1" presStyleLbl="parChTrans1D3" presStyleIdx="1" presStyleCnt="4"/>
      <dgm:spPr/>
      <dgm:t>
        <a:bodyPr/>
        <a:lstStyle/>
        <a:p>
          <a:endParaRPr lang="en-US"/>
        </a:p>
      </dgm:t>
    </dgm:pt>
    <dgm:pt modelId="{AF07BF2B-1484-1043-B04A-4DBF129FAAF6}" type="pres">
      <dgm:prSet presAssocID="{2BA2B884-38FC-C848-8C28-A115C4EB44B3}" presName="connTx" presStyleLbl="parChTrans1D3" presStyleIdx="1" presStyleCnt="4"/>
      <dgm:spPr/>
      <dgm:t>
        <a:bodyPr/>
        <a:lstStyle/>
        <a:p>
          <a:endParaRPr lang="en-US"/>
        </a:p>
      </dgm:t>
    </dgm:pt>
    <dgm:pt modelId="{E0E3F19A-12AB-8D45-A776-D7503DE449F2}" type="pres">
      <dgm:prSet presAssocID="{D75C7A6D-D26F-414A-BB11-40F0E9BBE862}" presName="root2" presStyleCnt="0"/>
      <dgm:spPr/>
    </dgm:pt>
    <dgm:pt modelId="{345B5516-B0A5-B64F-BA25-964907B13E0B}" type="pres">
      <dgm:prSet presAssocID="{D75C7A6D-D26F-414A-BB11-40F0E9BBE862}" presName="LevelTwoTextNode" presStyleLbl="node3" presStyleIdx="1" presStyleCnt="4" custScaleY="88176" custLinFactNeighborX="-51834" custLinFactNeighborY="-2330">
        <dgm:presLayoutVars>
          <dgm:chPref val="3"/>
        </dgm:presLayoutVars>
      </dgm:prSet>
      <dgm:spPr/>
      <dgm:t>
        <a:bodyPr/>
        <a:lstStyle/>
        <a:p>
          <a:endParaRPr lang="en-US"/>
        </a:p>
      </dgm:t>
    </dgm:pt>
    <dgm:pt modelId="{1306C69D-52E8-BF49-B58C-AFAFBEF93F28}" type="pres">
      <dgm:prSet presAssocID="{D75C7A6D-D26F-414A-BB11-40F0E9BBE862}" presName="level3hierChild" presStyleCnt="0"/>
      <dgm:spPr/>
    </dgm:pt>
    <dgm:pt modelId="{4F934DD6-B327-4942-AE02-3E978EC683A5}" type="pres">
      <dgm:prSet presAssocID="{B00C1710-39BB-DF46-B18D-68812DE53F64}" presName="conn2-1" presStyleLbl="parChTrans1D2" presStyleIdx="1" presStyleCnt="2"/>
      <dgm:spPr/>
      <dgm:t>
        <a:bodyPr/>
        <a:lstStyle/>
        <a:p>
          <a:endParaRPr lang="en-US"/>
        </a:p>
      </dgm:t>
    </dgm:pt>
    <dgm:pt modelId="{4224992F-DABE-9E44-8A77-93D521F91907}" type="pres">
      <dgm:prSet presAssocID="{B00C1710-39BB-DF46-B18D-68812DE53F64}" presName="connTx" presStyleLbl="parChTrans1D2" presStyleIdx="1" presStyleCnt="2"/>
      <dgm:spPr/>
      <dgm:t>
        <a:bodyPr/>
        <a:lstStyle/>
        <a:p>
          <a:endParaRPr lang="en-US"/>
        </a:p>
      </dgm:t>
    </dgm:pt>
    <dgm:pt modelId="{5558612D-C08F-E741-8DCB-2F4B71AD8C5D}" type="pres">
      <dgm:prSet presAssocID="{ED375832-9CB7-FF45-83E8-BA5A2E074C1E}" presName="root2" presStyleCnt="0"/>
      <dgm:spPr/>
    </dgm:pt>
    <dgm:pt modelId="{2DC1EE6A-7149-3A4B-B86B-4940AB6F674D}" type="pres">
      <dgm:prSet presAssocID="{ED375832-9CB7-FF45-83E8-BA5A2E074C1E}" presName="LevelTwoTextNode" presStyleLbl="node2" presStyleIdx="1" presStyleCnt="2" custScaleX="84330" custScaleY="84468" custLinFactNeighborX="-6892" custLinFactNeighborY="2491">
        <dgm:presLayoutVars>
          <dgm:chPref val="3"/>
        </dgm:presLayoutVars>
      </dgm:prSet>
      <dgm:spPr/>
      <dgm:t>
        <a:bodyPr/>
        <a:lstStyle/>
        <a:p>
          <a:endParaRPr lang="en-US"/>
        </a:p>
      </dgm:t>
    </dgm:pt>
    <dgm:pt modelId="{492A577F-2A13-CA4A-B32F-A9EDB203F434}" type="pres">
      <dgm:prSet presAssocID="{ED375832-9CB7-FF45-83E8-BA5A2E074C1E}" presName="level3hierChild" presStyleCnt="0"/>
      <dgm:spPr/>
    </dgm:pt>
    <dgm:pt modelId="{9440388C-5C56-7245-990C-1D9C19D77F72}" type="pres">
      <dgm:prSet presAssocID="{5BF62052-6E03-AE4A-92EF-76E18C740408}" presName="conn2-1" presStyleLbl="parChTrans1D3" presStyleIdx="2" presStyleCnt="4"/>
      <dgm:spPr/>
      <dgm:t>
        <a:bodyPr/>
        <a:lstStyle/>
        <a:p>
          <a:endParaRPr lang="en-US"/>
        </a:p>
      </dgm:t>
    </dgm:pt>
    <dgm:pt modelId="{4905421E-FF77-2044-BFE4-C418CFB82458}" type="pres">
      <dgm:prSet presAssocID="{5BF62052-6E03-AE4A-92EF-76E18C740408}" presName="connTx" presStyleLbl="parChTrans1D3" presStyleIdx="2" presStyleCnt="4"/>
      <dgm:spPr/>
      <dgm:t>
        <a:bodyPr/>
        <a:lstStyle/>
        <a:p>
          <a:endParaRPr lang="en-US"/>
        </a:p>
      </dgm:t>
    </dgm:pt>
    <dgm:pt modelId="{7C936462-DFA8-5241-BAB0-1AC567332C33}" type="pres">
      <dgm:prSet presAssocID="{FB3BD7CC-B71E-B849-8319-0E86D93B3B6C}" presName="root2" presStyleCnt="0"/>
      <dgm:spPr/>
    </dgm:pt>
    <dgm:pt modelId="{8E36AD79-666F-5F40-A789-DADA464F82E8}" type="pres">
      <dgm:prSet presAssocID="{FB3BD7CC-B71E-B849-8319-0E86D93B3B6C}" presName="LevelTwoTextNode" presStyleLbl="node3" presStyleIdx="2" presStyleCnt="4" custLinFactNeighborX="-46052" custLinFactNeighborY="-1588">
        <dgm:presLayoutVars>
          <dgm:chPref val="3"/>
        </dgm:presLayoutVars>
      </dgm:prSet>
      <dgm:spPr/>
      <dgm:t>
        <a:bodyPr/>
        <a:lstStyle/>
        <a:p>
          <a:endParaRPr lang="en-US"/>
        </a:p>
      </dgm:t>
    </dgm:pt>
    <dgm:pt modelId="{C38084F7-3CD6-F547-9382-937F1854ABF1}" type="pres">
      <dgm:prSet presAssocID="{FB3BD7CC-B71E-B849-8319-0E86D93B3B6C}" presName="level3hierChild" presStyleCnt="0"/>
      <dgm:spPr/>
    </dgm:pt>
    <dgm:pt modelId="{F3D88BE0-0408-A24F-8FDF-91B525D68650}" type="pres">
      <dgm:prSet presAssocID="{6F3663E6-7C46-404C-A486-59A1E9C68756}" presName="conn2-1" presStyleLbl="parChTrans1D3" presStyleIdx="3" presStyleCnt="4"/>
      <dgm:spPr/>
      <dgm:t>
        <a:bodyPr/>
        <a:lstStyle/>
        <a:p>
          <a:endParaRPr lang="en-US"/>
        </a:p>
      </dgm:t>
    </dgm:pt>
    <dgm:pt modelId="{B7F0055C-7E57-7640-A0E2-C1C9704306C7}" type="pres">
      <dgm:prSet presAssocID="{6F3663E6-7C46-404C-A486-59A1E9C68756}" presName="connTx" presStyleLbl="parChTrans1D3" presStyleIdx="3" presStyleCnt="4"/>
      <dgm:spPr/>
      <dgm:t>
        <a:bodyPr/>
        <a:lstStyle/>
        <a:p>
          <a:endParaRPr lang="en-US"/>
        </a:p>
      </dgm:t>
    </dgm:pt>
    <dgm:pt modelId="{61BB1B4E-CF20-7841-A916-3C852C87B1F8}" type="pres">
      <dgm:prSet presAssocID="{86082B75-B717-6A48-9392-023F8CE790D9}" presName="root2" presStyleCnt="0"/>
      <dgm:spPr/>
    </dgm:pt>
    <dgm:pt modelId="{18B31D78-B146-A44C-B8BE-55B26E3AE090}" type="pres">
      <dgm:prSet presAssocID="{86082B75-B717-6A48-9392-023F8CE790D9}" presName="LevelTwoTextNode" presStyleLbl="node3" presStyleIdx="3" presStyleCnt="4" custLinFactNeighborX="-50419" custLinFactNeighborY="-12834">
        <dgm:presLayoutVars>
          <dgm:chPref val="3"/>
        </dgm:presLayoutVars>
      </dgm:prSet>
      <dgm:spPr/>
      <dgm:t>
        <a:bodyPr/>
        <a:lstStyle/>
        <a:p>
          <a:endParaRPr lang="en-US"/>
        </a:p>
      </dgm:t>
    </dgm:pt>
    <dgm:pt modelId="{24720ADC-A4F6-C448-BD4F-2B4B58332F65}" type="pres">
      <dgm:prSet presAssocID="{86082B75-B717-6A48-9392-023F8CE790D9}" presName="level3hierChild" presStyleCnt="0"/>
      <dgm:spPr/>
    </dgm:pt>
  </dgm:ptLst>
  <dgm:cxnLst>
    <dgm:cxn modelId="{A016C574-74E0-4E45-B203-CF92FEFACCA2}" type="presOf" srcId="{A9B43E29-A161-694D-8EC6-543949CF78BF}" destId="{CCCA60FE-250D-F34D-A46E-F6C91EB3FB78}" srcOrd="0" destOrd="0" presId="urn:microsoft.com/office/officeart/2005/8/layout/hierarchy2"/>
    <dgm:cxn modelId="{DE522227-EE8C-CC45-9525-8DE2BDB343C1}" srcId="{D9680AB3-9624-E44F-B68B-0476660BDD2E}" destId="{D75C7A6D-D26F-414A-BB11-40F0E9BBE862}" srcOrd="1" destOrd="0" parTransId="{2BA2B884-38FC-C848-8C28-A115C4EB44B3}" sibTransId="{8E04A948-6D25-DD41-9978-B0307D0FBE1F}"/>
    <dgm:cxn modelId="{1AD6C432-9F62-5247-AF97-61D59954ED71}" type="presOf" srcId="{ED375832-9CB7-FF45-83E8-BA5A2E074C1E}" destId="{2DC1EE6A-7149-3A4B-B86B-4940AB6F674D}" srcOrd="0" destOrd="0" presId="urn:microsoft.com/office/officeart/2005/8/layout/hierarchy2"/>
    <dgm:cxn modelId="{65388AE4-2DA9-E348-AD51-8EC86DF05990}" type="presOf" srcId="{2BA2B884-38FC-C848-8C28-A115C4EB44B3}" destId="{FCC074C5-9FC6-F64A-BA1A-F198231505FE}" srcOrd="0" destOrd="0" presId="urn:microsoft.com/office/officeart/2005/8/layout/hierarchy2"/>
    <dgm:cxn modelId="{4A52F843-1680-D748-8DE8-7E7C8190435F}" type="presOf" srcId="{2BA2B884-38FC-C848-8C28-A115C4EB44B3}" destId="{AF07BF2B-1484-1043-B04A-4DBF129FAAF6}" srcOrd="1" destOrd="0" presId="urn:microsoft.com/office/officeart/2005/8/layout/hierarchy2"/>
    <dgm:cxn modelId="{1794F1E7-CEE6-A54F-825D-5236D911F0ED}" type="presOf" srcId="{5BF62052-6E03-AE4A-92EF-76E18C740408}" destId="{9440388C-5C56-7245-990C-1D9C19D77F72}" srcOrd="0" destOrd="0" presId="urn:microsoft.com/office/officeart/2005/8/layout/hierarchy2"/>
    <dgm:cxn modelId="{F5DFB3C3-28A5-024C-91E3-895AFDCB5938}" srcId="{7958D937-38F0-9549-8140-D64804CAF825}" destId="{ED375832-9CB7-FF45-83E8-BA5A2E074C1E}" srcOrd="1" destOrd="0" parTransId="{B00C1710-39BB-DF46-B18D-68812DE53F64}" sibTransId="{5E46F229-1FF8-4649-BD6D-B271C81C3EE0}"/>
    <dgm:cxn modelId="{FB8F101D-88A0-404E-9FE7-BF56E1A18374}" type="presOf" srcId="{D9E4C686-4415-5345-BA0F-74BFBC708E6B}" destId="{17A351D7-D707-D24C-891F-D6DE80FA6E2F}" srcOrd="0" destOrd="0" presId="urn:microsoft.com/office/officeart/2005/8/layout/hierarchy2"/>
    <dgm:cxn modelId="{16022D5A-6D83-A34C-AFE7-4A0DA28028E6}" type="presOf" srcId="{D75C7A6D-D26F-414A-BB11-40F0E9BBE862}" destId="{345B5516-B0A5-B64F-BA25-964907B13E0B}" srcOrd="0" destOrd="0" presId="urn:microsoft.com/office/officeart/2005/8/layout/hierarchy2"/>
    <dgm:cxn modelId="{8E62B1EB-F109-EF4D-9676-FC8C324C6C71}" srcId="{ED375832-9CB7-FF45-83E8-BA5A2E074C1E}" destId="{86082B75-B717-6A48-9392-023F8CE790D9}" srcOrd="1" destOrd="0" parTransId="{6F3663E6-7C46-404C-A486-59A1E9C68756}" sibTransId="{674BF0ED-1F40-2B4F-AF1D-E66DE1BC603D}"/>
    <dgm:cxn modelId="{DC2D2BB0-13FE-A949-A055-1EB285602F37}" type="presOf" srcId="{D9680AB3-9624-E44F-B68B-0476660BDD2E}" destId="{E684465A-5433-6548-9A6D-5BF4D0E8D0E1}" srcOrd="0" destOrd="0" presId="urn:microsoft.com/office/officeart/2005/8/layout/hierarchy2"/>
    <dgm:cxn modelId="{75C3F5EE-1F94-E243-B5BE-7A6EBED0C7A0}" type="presOf" srcId="{D21E45BE-FA55-DF46-8279-344CB42BC9C4}" destId="{30EC2254-4679-524B-8E1D-96B48CE58837}" srcOrd="0" destOrd="0" presId="urn:microsoft.com/office/officeart/2005/8/layout/hierarchy2"/>
    <dgm:cxn modelId="{784F67DF-F5C3-EF4E-BA16-E307BB2254EA}" type="presOf" srcId="{6F3663E6-7C46-404C-A486-59A1E9C68756}" destId="{B7F0055C-7E57-7640-A0E2-C1C9704306C7}" srcOrd="1" destOrd="0" presId="urn:microsoft.com/office/officeart/2005/8/layout/hierarchy2"/>
    <dgm:cxn modelId="{B0419CA1-02F6-6740-A40C-3B66422A8EBA}" srcId="{A9B43E29-A161-694D-8EC6-543949CF78BF}" destId="{7958D937-38F0-9549-8140-D64804CAF825}" srcOrd="0" destOrd="0" parTransId="{6B85445F-1BE5-4946-882B-08C57486D71E}" sibTransId="{BEFFB5E4-20AB-2442-B06A-D638BB10C697}"/>
    <dgm:cxn modelId="{6CAF2821-ADA4-7049-86B6-59268DA985CE}" srcId="{7958D937-38F0-9549-8140-D64804CAF825}" destId="{D9680AB3-9624-E44F-B68B-0476660BDD2E}" srcOrd="0" destOrd="0" parTransId="{AD53FF9D-3DD2-2745-A0AE-E5F935F16FF9}" sibTransId="{E8D22864-996A-6B41-BCBA-0A9BA655E580}"/>
    <dgm:cxn modelId="{BCF32E70-6524-D940-B4B1-8A89931FC63B}" type="presOf" srcId="{B00C1710-39BB-DF46-B18D-68812DE53F64}" destId="{4224992F-DABE-9E44-8A77-93D521F91907}" srcOrd="1" destOrd="0" presId="urn:microsoft.com/office/officeart/2005/8/layout/hierarchy2"/>
    <dgm:cxn modelId="{C660B661-8FE1-F64D-9FCD-89A34CB5B270}" type="presOf" srcId="{6F3663E6-7C46-404C-A486-59A1E9C68756}" destId="{F3D88BE0-0408-A24F-8FDF-91B525D68650}" srcOrd="0" destOrd="0" presId="urn:microsoft.com/office/officeart/2005/8/layout/hierarchy2"/>
    <dgm:cxn modelId="{B43F011E-8659-2649-8854-742860A2E4DE}" type="presOf" srcId="{FB3BD7CC-B71E-B849-8319-0E86D93B3B6C}" destId="{8E36AD79-666F-5F40-A789-DADA464F82E8}" srcOrd="0" destOrd="0" presId="urn:microsoft.com/office/officeart/2005/8/layout/hierarchy2"/>
    <dgm:cxn modelId="{115CE826-1559-8247-9B0F-47C0C567AB32}" type="presOf" srcId="{AD53FF9D-3DD2-2745-A0AE-E5F935F16FF9}" destId="{E1CA555D-EE43-1148-8C1C-52A0AD6107F8}" srcOrd="0" destOrd="0" presId="urn:microsoft.com/office/officeart/2005/8/layout/hierarchy2"/>
    <dgm:cxn modelId="{37EE99A8-9174-E347-8525-C9CE93F973CF}" srcId="{D9680AB3-9624-E44F-B68B-0476660BDD2E}" destId="{D9E4C686-4415-5345-BA0F-74BFBC708E6B}" srcOrd="0" destOrd="0" parTransId="{D21E45BE-FA55-DF46-8279-344CB42BC9C4}" sibTransId="{806BC046-1F51-1B4D-9048-999EE9C447A2}"/>
    <dgm:cxn modelId="{57B4BB34-CD52-ED48-A49D-7ADB354E013E}" type="presOf" srcId="{AD53FF9D-3DD2-2745-A0AE-E5F935F16FF9}" destId="{D952749E-FAC5-B44D-8CEC-568AC592F1F9}" srcOrd="1" destOrd="0" presId="urn:microsoft.com/office/officeart/2005/8/layout/hierarchy2"/>
    <dgm:cxn modelId="{6AAAA9F2-2BD7-2F4E-A6C8-D860197DF7E2}" type="presOf" srcId="{86082B75-B717-6A48-9392-023F8CE790D9}" destId="{18B31D78-B146-A44C-B8BE-55B26E3AE090}" srcOrd="0" destOrd="0" presId="urn:microsoft.com/office/officeart/2005/8/layout/hierarchy2"/>
    <dgm:cxn modelId="{AD1D6B5F-6AE8-9744-B7C4-D061B0F0D03E}" srcId="{ED375832-9CB7-FF45-83E8-BA5A2E074C1E}" destId="{FB3BD7CC-B71E-B849-8319-0E86D93B3B6C}" srcOrd="0" destOrd="0" parTransId="{5BF62052-6E03-AE4A-92EF-76E18C740408}" sibTransId="{EA76B1A5-13F2-8A40-8FAE-3F6E5F925398}"/>
    <dgm:cxn modelId="{25922796-FF61-3042-B9BF-ADA9A41D0D64}" type="presOf" srcId="{7958D937-38F0-9549-8140-D64804CAF825}" destId="{8F88C2DE-5CD6-A248-A11A-346597F93249}" srcOrd="0" destOrd="0" presId="urn:microsoft.com/office/officeart/2005/8/layout/hierarchy2"/>
    <dgm:cxn modelId="{1DE93EC1-ED7D-1A4F-A721-F0B929B30A0C}" type="presOf" srcId="{B00C1710-39BB-DF46-B18D-68812DE53F64}" destId="{4F934DD6-B327-4942-AE02-3E978EC683A5}" srcOrd="0" destOrd="0" presId="urn:microsoft.com/office/officeart/2005/8/layout/hierarchy2"/>
    <dgm:cxn modelId="{5333D207-053A-6D41-84F8-F6ED7F6EFC3C}" type="presOf" srcId="{D21E45BE-FA55-DF46-8279-344CB42BC9C4}" destId="{275B3AD6-5B4E-7B4F-946F-6A4BF426CA05}" srcOrd="1" destOrd="0" presId="urn:microsoft.com/office/officeart/2005/8/layout/hierarchy2"/>
    <dgm:cxn modelId="{4E8BB780-2FAA-A840-A559-B09D225624DC}" type="presOf" srcId="{5BF62052-6E03-AE4A-92EF-76E18C740408}" destId="{4905421E-FF77-2044-BFE4-C418CFB82458}" srcOrd="1" destOrd="0" presId="urn:microsoft.com/office/officeart/2005/8/layout/hierarchy2"/>
    <dgm:cxn modelId="{CB7F3318-7333-044F-9F88-D3D247D9AACD}" type="presParOf" srcId="{CCCA60FE-250D-F34D-A46E-F6C91EB3FB78}" destId="{8A8C26B9-05A7-0342-9475-22B4A8A59597}" srcOrd="0" destOrd="0" presId="urn:microsoft.com/office/officeart/2005/8/layout/hierarchy2"/>
    <dgm:cxn modelId="{6B73C45C-3A16-5946-852E-31BBC568AA71}" type="presParOf" srcId="{8A8C26B9-05A7-0342-9475-22B4A8A59597}" destId="{8F88C2DE-5CD6-A248-A11A-346597F93249}" srcOrd="0" destOrd="0" presId="urn:microsoft.com/office/officeart/2005/8/layout/hierarchy2"/>
    <dgm:cxn modelId="{2D3512D8-CB53-8B4D-A39E-04E12BBBB837}" type="presParOf" srcId="{8A8C26B9-05A7-0342-9475-22B4A8A59597}" destId="{5C1124C4-91DA-7849-9E5F-2187ACFF77DA}" srcOrd="1" destOrd="0" presId="urn:microsoft.com/office/officeart/2005/8/layout/hierarchy2"/>
    <dgm:cxn modelId="{7575F839-9562-B248-B221-DA9363FA62B9}" type="presParOf" srcId="{5C1124C4-91DA-7849-9E5F-2187ACFF77DA}" destId="{E1CA555D-EE43-1148-8C1C-52A0AD6107F8}" srcOrd="0" destOrd="0" presId="urn:microsoft.com/office/officeart/2005/8/layout/hierarchy2"/>
    <dgm:cxn modelId="{D9EF2444-43BB-BC4B-B6F8-93243BE71F00}" type="presParOf" srcId="{E1CA555D-EE43-1148-8C1C-52A0AD6107F8}" destId="{D952749E-FAC5-B44D-8CEC-568AC592F1F9}" srcOrd="0" destOrd="0" presId="urn:microsoft.com/office/officeart/2005/8/layout/hierarchy2"/>
    <dgm:cxn modelId="{0D138B1E-680D-BE40-BE74-41D0471EF038}" type="presParOf" srcId="{5C1124C4-91DA-7849-9E5F-2187ACFF77DA}" destId="{3D701043-7CE7-4F4E-891E-0037A4EB6074}" srcOrd="1" destOrd="0" presId="urn:microsoft.com/office/officeart/2005/8/layout/hierarchy2"/>
    <dgm:cxn modelId="{CBCA48AF-6715-F94A-B16E-C433471B518C}" type="presParOf" srcId="{3D701043-7CE7-4F4E-891E-0037A4EB6074}" destId="{E684465A-5433-6548-9A6D-5BF4D0E8D0E1}" srcOrd="0" destOrd="0" presId="urn:microsoft.com/office/officeart/2005/8/layout/hierarchy2"/>
    <dgm:cxn modelId="{78A5B42C-F729-CC46-8B4E-15DFC3C136E4}" type="presParOf" srcId="{3D701043-7CE7-4F4E-891E-0037A4EB6074}" destId="{66854BB1-8517-0E40-8018-1F19F4D4911D}" srcOrd="1" destOrd="0" presId="urn:microsoft.com/office/officeart/2005/8/layout/hierarchy2"/>
    <dgm:cxn modelId="{7BF22280-1C7B-8B4D-8433-6B7E079F3C3B}" type="presParOf" srcId="{66854BB1-8517-0E40-8018-1F19F4D4911D}" destId="{30EC2254-4679-524B-8E1D-96B48CE58837}" srcOrd="0" destOrd="0" presId="urn:microsoft.com/office/officeart/2005/8/layout/hierarchy2"/>
    <dgm:cxn modelId="{906596BB-7530-CD41-A52E-24C352879BB5}" type="presParOf" srcId="{30EC2254-4679-524B-8E1D-96B48CE58837}" destId="{275B3AD6-5B4E-7B4F-946F-6A4BF426CA05}" srcOrd="0" destOrd="0" presId="urn:microsoft.com/office/officeart/2005/8/layout/hierarchy2"/>
    <dgm:cxn modelId="{AAA062C2-B111-E140-B2E5-F42337CF39AE}" type="presParOf" srcId="{66854BB1-8517-0E40-8018-1F19F4D4911D}" destId="{27C0B720-E823-9046-B854-54096CF93CAF}" srcOrd="1" destOrd="0" presId="urn:microsoft.com/office/officeart/2005/8/layout/hierarchy2"/>
    <dgm:cxn modelId="{FC866071-80CA-0743-9B13-966474648FF9}" type="presParOf" srcId="{27C0B720-E823-9046-B854-54096CF93CAF}" destId="{17A351D7-D707-D24C-891F-D6DE80FA6E2F}" srcOrd="0" destOrd="0" presId="urn:microsoft.com/office/officeart/2005/8/layout/hierarchy2"/>
    <dgm:cxn modelId="{B782F375-96FC-564D-9E98-4F3F639C8CAA}" type="presParOf" srcId="{27C0B720-E823-9046-B854-54096CF93CAF}" destId="{99CC473A-30DC-1045-80EC-8FBA00071949}" srcOrd="1" destOrd="0" presId="urn:microsoft.com/office/officeart/2005/8/layout/hierarchy2"/>
    <dgm:cxn modelId="{3458DD5A-0980-934F-BF2B-9C5E2C7E8EA6}" type="presParOf" srcId="{66854BB1-8517-0E40-8018-1F19F4D4911D}" destId="{FCC074C5-9FC6-F64A-BA1A-F198231505FE}" srcOrd="2" destOrd="0" presId="urn:microsoft.com/office/officeart/2005/8/layout/hierarchy2"/>
    <dgm:cxn modelId="{3506B76F-ECDA-684B-8641-46693DFA19C5}" type="presParOf" srcId="{FCC074C5-9FC6-F64A-BA1A-F198231505FE}" destId="{AF07BF2B-1484-1043-B04A-4DBF129FAAF6}" srcOrd="0" destOrd="0" presId="urn:microsoft.com/office/officeart/2005/8/layout/hierarchy2"/>
    <dgm:cxn modelId="{53B6725D-AC26-5545-9FE3-49A775BD603F}" type="presParOf" srcId="{66854BB1-8517-0E40-8018-1F19F4D4911D}" destId="{E0E3F19A-12AB-8D45-A776-D7503DE449F2}" srcOrd="3" destOrd="0" presId="urn:microsoft.com/office/officeart/2005/8/layout/hierarchy2"/>
    <dgm:cxn modelId="{464795D8-EC2B-3942-B3A8-DB7E73B2BFF1}" type="presParOf" srcId="{E0E3F19A-12AB-8D45-A776-D7503DE449F2}" destId="{345B5516-B0A5-B64F-BA25-964907B13E0B}" srcOrd="0" destOrd="0" presId="urn:microsoft.com/office/officeart/2005/8/layout/hierarchy2"/>
    <dgm:cxn modelId="{568F64F6-9EA8-4E44-A842-BEBCDB3C337B}" type="presParOf" srcId="{E0E3F19A-12AB-8D45-A776-D7503DE449F2}" destId="{1306C69D-52E8-BF49-B58C-AFAFBEF93F28}" srcOrd="1" destOrd="0" presId="urn:microsoft.com/office/officeart/2005/8/layout/hierarchy2"/>
    <dgm:cxn modelId="{5676E172-9C68-9E4F-A0EB-B480755243E5}" type="presParOf" srcId="{5C1124C4-91DA-7849-9E5F-2187ACFF77DA}" destId="{4F934DD6-B327-4942-AE02-3E978EC683A5}" srcOrd="2" destOrd="0" presId="urn:microsoft.com/office/officeart/2005/8/layout/hierarchy2"/>
    <dgm:cxn modelId="{28E809D5-2374-E748-BEDF-E0A57BA74594}" type="presParOf" srcId="{4F934DD6-B327-4942-AE02-3E978EC683A5}" destId="{4224992F-DABE-9E44-8A77-93D521F91907}" srcOrd="0" destOrd="0" presId="urn:microsoft.com/office/officeart/2005/8/layout/hierarchy2"/>
    <dgm:cxn modelId="{91ED9EB6-2126-F94C-92FA-1651DC4D1E73}" type="presParOf" srcId="{5C1124C4-91DA-7849-9E5F-2187ACFF77DA}" destId="{5558612D-C08F-E741-8DCB-2F4B71AD8C5D}" srcOrd="3" destOrd="0" presId="urn:microsoft.com/office/officeart/2005/8/layout/hierarchy2"/>
    <dgm:cxn modelId="{B7A620BE-0BE0-2441-94AE-BE577345045A}" type="presParOf" srcId="{5558612D-C08F-E741-8DCB-2F4B71AD8C5D}" destId="{2DC1EE6A-7149-3A4B-B86B-4940AB6F674D}" srcOrd="0" destOrd="0" presId="urn:microsoft.com/office/officeart/2005/8/layout/hierarchy2"/>
    <dgm:cxn modelId="{8C2641CC-A4E6-254F-8562-E2DED72E33C0}" type="presParOf" srcId="{5558612D-C08F-E741-8DCB-2F4B71AD8C5D}" destId="{492A577F-2A13-CA4A-B32F-A9EDB203F434}" srcOrd="1" destOrd="0" presId="urn:microsoft.com/office/officeart/2005/8/layout/hierarchy2"/>
    <dgm:cxn modelId="{3210A1E9-1E50-7A40-AF2D-5A7A35AFCB95}" type="presParOf" srcId="{492A577F-2A13-CA4A-B32F-A9EDB203F434}" destId="{9440388C-5C56-7245-990C-1D9C19D77F72}" srcOrd="0" destOrd="0" presId="urn:microsoft.com/office/officeart/2005/8/layout/hierarchy2"/>
    <dgm:cxn modelId="{719850B8-313B-4F4F-85BF-FC8E0253D8C9}" type="presParOf" srcId="{9440388C-5C56-7245-990C-1D9C19D77F72}" destId="{4905421E-FF77-2044-BFE4-C418CFB82458}" srcOrd="0" destOrd="0" presId="urn:microsoft.com/office/officeart/2005/8/layout/hierarchy2"/>
    <dgm:cxn modelId="{5D06950E-A7FA-004D-9BAC-1494CB806223}" type="presParOf" srcId="{492A577F-2A13-CA4A-B32F-A9EDB203F434}" destId="{7C936462-DFA8-5241-BAB0-1AC567332C33}" srcOrd="1" destOrd="0" presId="urn:microsoft.com/office/officeart/2005/8/layout/hierarchy2"/>
    <dgm:cxn modelId="{AB1F6E18-3362-E148-9389-B16FAA4BC5B6}" type="presParOf" srcId="{7C936462-DFA8-5241-BAB0-1AC567332C33}" destId="{8E36AD79-666F-5F40-A789-DADA464F82E8}" srcOrd="0" destOrd="0" presId="urn:microsoft.com/office/officeart/2005/8/layout/hierarchy2"/>
    <dgm:cxn modelId="{C8F77D99-9EA0-C14E-9620-42E152511F8A}" type="presParOf" srcId="{7C936462-DFA8-5241-BAB0-1AC567332C33}" destId="{C38084F7-3CD6-F547-9382-937F1854ABF1}" srcOrd="1" destOrd="0" presId="urn:microsoft.com/office/officeart/2005/8/layout/hierarchy2"/>
    <dgm:cxn modelId="{26ABA26D-ACF6-294E-95A6-491EF245CBAD}" type="presParOf" srcId="{492A577F-2A13-CA4A-B32F-A9EDB203F434}" destId="{F3D88BE0-0408-A24F-8FDF-91B525D68650}" srcOrd="2" destOrd="0" presId="urn:microsoft.com/office/officeart/2005/8/layout/hierarchy2"/>
    <dgm:cxn modelId="{09F13B0B-48DE-954B-992D-46DD6A8D861E}" type="presParOf" srcId="{F3D88BE0-0408-A24F-8FDF-91B525D68650}" destId="{B7F0055C-7E57-7640-A0E2-C1C9704306C7}" srcOrd="0" destOrd="0" presId="urn:microsoft.com/office/officeart/2005/8/layout/hierarchy2"/>
    <dgm:cxn modelId="{DDE52F7D-A454-8245-9C37-43D0FCFC91E4}" type="presParOf" srcId="{492A577F-2A13-CA4A-B32F-A9EDB203F434}" destId="{61BB1B4E-CF20-7841-A916-3C852C87B1F8}" srcOrd="3" destOrd="0" presId="urn:microsoft.com/office/officeart/2005/8/layout/hierarchy2"/>
    <dgm:cxn modelId="{4D5C5007-A1AE-B942-A159-6E1138DDA327}" type="presParOf" srcId="{61BB1B4E-CF20-7841-A916-3C852C87B1F8}" destId="{18B31D78-B146-A44C-B8BE-55B26E3AE090}" srcOrd="0" destOrd="0" presId="urn:microsoft.com/office/officeart/2005/8/layout/hierarchy2"/>
    <dgm:cxn modelId="{E0006339-84BE-2843-AF71-C27D05F131DD}" type="presParOf" srcId="{61BB1B4E-CF20-7841-A916-3C852C87B1F8}" destId="{24720ADC-A4F6-C448-BD4F-2B4B58332F6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F0E43C-AC74-0948-86AB-A5E2CD5B468A}" type="doc">
      <dgm:prSet loTypeId="urn:microsoft.com/office/officeart/2005/8/layout/target1" loCatId="" qsTypeId="urn:microsoft.com/office/officeart/2005/8/quickstyle/simple1" qsCatId="simple" csTypeId="urn:microsoft.com/office/officeart/2005/8/colors/accent1_3" csCatId="accent1" phldr="1"/>
      <dgm:spPr/>
    </dgm:pt>
    <dgm:pt modelId="{2AA7BAA4-EB62-F24C-B807-C0C8481ABC7B}">
      <dgm:prSet phldrT="[Text]" custT="1"/>
      <dgm:spPr/>
      <dgm:t>
        <a:bodyPr/>
        <a:lstStyle/>
        <a:p>
          <a:pPr algn="l">
            <a:buFont typeface="Arial" pitchFamily="34" charset="0"/>
            <a:buChar char="•"/>
          </a:pPr>
          <a:r>
            <a:rPr lang="en-US" sz="1600" dirty="0"/>
            <a:t>3- Being </a:t>
          </a:r>
          <a:r>
            <a:rPr lang="en-US" sz="1600" b="1" u="sng" dirty="0"/>
            <a:t>comparable</a:t>
          </a:r>
          <a:r>
            <a:rPr lang="en-US" sz="1600" dirty="0"/>
            <a:t> to cases in terms </a:t>
          </a:r>
          <a:r>
            <a:rPr lang="en-US" sz="1600" b="1" u="sng" dirty="0"/>
            <a:t>of susceptibility</a:t>
          </a:r>
        </a:p>
      </dgm:t>
    </dgm:pt>
    <dgm:pt modelId="{7FAE0D25-DBBC-A94D-A287-2C9C7117D414}" type="parTrans" cxnId="{FFCEBB31-4347-DB40-989C-760DCB3C9E66}">
      <dgm:prSet/>
      <dgm:spPr/>
      <dgm:t>
        <a:bodyPr/>
        <a:lstStyle/>
        <a:p>
          <a:endParaRPr lang="en-US"/>
        </a:p>
      </dgm:t>
    </dgm:pt>
    <dgm:pt modelId="{3370476C-DB17-9449-A4E3-2A7E38F880FB}" type="sibTrans" cxnId="{FFCEBB31-4347-DB40-989C-760DCB3C9E66}">
      <dgm:prSet/>
      <dgm:spPr/>
      <dgm:t>
        <a:bodyPr/>
        <a:lstStyle/>
        <a:p>
          <a:endParaRPr lang="en-US"/>
        </a:p>
      </dgm:t>
    </dgm:pt>
    <dgm:pt modelId="{8ECC88E1-26C1-3F46-97BE-59FFA2821FD5}">
      <dgm:prSet phldrT="[Text]"/>
      <dgm:spPr/>
      <dgm:t>
        <a:bodyPr/>
        <a:lstStyle/>
        <a:p>
          <a:pPr rtl="0"/>
          <a:r>
            <a:rPr lang="en-US" dirty="0"/>
            <a:t>2- </a:t>
          </a:r>
          <a:r>
            <a:rPr lang="en-US" b="1" u="sng" dirty="0"/>
            <a:t>Free</a:t>
          </a:r>
          <a:r>
            <a:rPr lang="en-US" dirty="0"/>
            <a:t> from health problems </a:t>
          </a:r>
          <a:r>
            <a:rPr lang="en-US" b="1" u="sng" dirty="0"/>
            <a:t>known to be associated with the exposure </a:t>
          </a:r>
        </a:p>
      </dgm:t>
    </dgm:pt>
    <dgm:pt modelId="{52F76501-DABA-4A42-958C-2D9E194D691C}" type="parTrans" cxnId="{74E66CD7-A8C0-214B-A1A2-4C55CD80608E}">
      <dgm:prSet/>
      <dgm:spPr/>
      <dgm:t>
        <a:bodyPr/>
        <a:lstStyle/>
        <a:p>
          <a:endParaRPr lang="en-US"/>
        </a:p>
      </dgm:t>
    </dgm:pt>
    <dgm:pt modelId="{D8F8EB8C-DEFB-C748-8547-43AD048FF45F}" type="sibTrans" cxnId="{74E66CD7-A8C0-214B-A1A2-4C55CD80608E}">
      <dgm:prSet/>
      <dgm:spPr/>
      <dgm:t>
        <a:bodyPr/>
        <a:lstStyle/>
        <a:p>
          <a:endParaRPr lang="en-US"/>
        </a:p>
      </dgm:t>
    </dgm:pt>
    <dgm:pt modelId="{7C5BAF49-C5DF-724C-8961-CAD2A293272B}">
      <dgm:prSet phldrT="[Text]"/>
      <dgm:spPr/>
      <dgm:t>
        <a:bodyPr/>
        <a:lstStyle/>
        <a:p>
          <a:pPr>
            <a:buFont typeface="Arial" pitchFamily="34" charset="0"/>
            <a:buChar char="•"/>
          </a:pPr>
          <a:r>
            <a:rPr lang="en-US" dirty="0"/>
            <a:t>1- </a:t>
          </a:r>
          <a:r>
            <a:rPr lang="en-US" b="1" u="sng" dirty="0"/>
            <a:t>Free from the disease </a:t>
          </a:r>
          <a:r>
            <a:rPr lang="en-US" dirty="0"/>
            <a:t>/ health problem under investigation </a:t>
          </a:r>
        </a:p>
      </dgm:t>
    </dgm:pt>
    <dgm:pt modelId="{61CC7E10-D2CE-8245-8CE3-75D9F0982668}" type="parTrans" cxnId="{DF4A90A3-6C40-8646-981D-064CDE6E1D47}">
      <dgm:prSet/>
      <dgm:spPr/>
      <dgm:t>
        <a:bodyPr/>
        <a:lstStyle/>
        <a:p>
          <a:endParaRPr lang="en-US"/>
        </a:p>
      </dgm:t>
    </dgm:pt>
    <dgm:pt modelId="{0E288367-B0F3-4B41-B726-DB152598ABE2}" type="sibTrans" cxnId="{DF4A90A3-6C40-8646-981D-064CDE6E1D47}">
      <dgm:prSet/>
      <dgm:spPr/>
      <dgm:t>
        <a:bodyPr/>
        <a:lstStyle/>
        <a:p>
          <a:endParaRPr lang="en-US"/>
        </a:p>
      </dgm:t>
    </dgm:pt>
    <dgm:pt modelId="{1958515E-5904-6D47-8F1A-8BFEB7CDDB3A}" type="pres">
      <dgm:prSet presAssocID="{2DF0E43C-AC74-0948-86AB-A5E2CD5B468A}" presName="composite" presStyleCnt="0">
        <dgm:presLayoutVars>
          <dgm:chMax val="5"/>
          <dgm:dir/>
          <dgm:resizeHandles val="exact"/>
        </dgm:presLayoutVars>
      </dgm:prSet>
      <dgm:spPr/>
    </dgm:pt>
    <dgm:pt modelId="{383B05E2-E31F-874A-BAEF-E1F4E8739D3B}" type="pres">
      <dgm:prSet presAssocID="{2AA7BAA4-EB62-F24C-B807-C0C8481ABC7B}" presName="circle1" presStyleLbl="lnNode1" presStyleIdx="0" presStyleCnt="3"/>
      <dgm:spPr/>
    </dgm:pt>
    <dgm:pt modelId="{94F177D0-77C1-DD44-BA08-300D5926A870}" type="pres">
      <dgm:prSet presAssocID="{2AA7BAA4-EB62-F24C-B807-C0C8481ABC7B}" presName="text1" presStyleLbl="revTx" presStyleIdx="0" presStyleCnt="3" custScaleX="166506" custLinFactNeighborX="36594">
        <dgm:presLayoutVars>
          <dgm:bulletEnabled val="1"/>
        </dgm:presLayoutVars>
      </dgm:prSet>
      <dgm:spPr/>
      <dgm:t>
        <a:bodyPr/>
        <a:lstStyle/>
        <a:p>
          <a:endParaRPr lang="en-US"/>
        </a:p>
      </dgm:t>
    </dgm:pt>
    <dgm:pt modelId="{1EFC18FE-C6EF-3C48-A5B3-DCD8C4A8D8A8}" type="pres">
      <dgm:prSet presAssocID="{2AA7BAA4-EB62-F24C-B807-C0C8481ABC7B}" presName="line1" presStyleLbl="callout" presStyleIdx="0" presStyleCnt="6"/>
      <dgm:spPr/>
    </dgm:pt>
    <dgm:pt modelId="{6BBF18F8-9E92-5544-8CA4-5D14D5F1C570}" type="pres">
      <dgm:prSet presAssocID="{2AA7BAA4-EB62-F24C-B807-C0C8481ABC7B}" presName="d1" presStyleLbl="callout" presStyleIdx="1" presStyleCnt="6"/>
      <dgm:spPr/>
    </dgm:pt>
    <dgm:pt modelId="{2FA9DE45-0CE8-D640-BB7B-A19E59C4CE18}" type="pres">
      <dgm:prSet presAssocID="{8ECC88E1-26C1-3F46-97BE-59FFA2821FD5}" presName="circle2" presStyleLbl="lnNode1" presStyleIdx="1" presStyleCnt="3"/>
      <dgm:spPr/>
    </dgm:pt>
    <dgm:pt modelId="{AD17DB94-CBF6-0843-8F8D-250AB68805FA}" type="pres">
      <dgm:prSet presAssocID="{8ECC88E1-26C1-3F46-97BE-59FFA2821FD5}" presName="text2" presStyleLbl="revTx" presStyleIdx="1" presStyleCnt="3" custScaleX="175128" custLinFactNeighborX="39034" custLinFactNeighborY="5228">
        <dgm:presLayoutVars>
          <dgm:bulletEnabled val="1"/>
        </dgm:presLayoutVars>
      </dgm:prSet>
      <dgm:spPr/>
      <dgm:t>
        <a:bodyPr/>
        <a:lstStyle/>
        <a:p>
          <a:endParaRPr lang="en-US"/>
        </a:p>
      </dgm:t>
    </dgm:pt>
    <dgm:pt modelId="{1BC5B9C3-2CA1-BD4E-B30E-46A2467C66FE}" type="pres">
      <dgm:prSet presAssocID="{8ECC88E1-26C1-3F46-97BE-59FFA2821FD5}" presName="line2" presStyleLbl="callout" presStyleIdx="2" presStyleCnt="6"/>
      <dgm:spPr/>
    </dgm:pt>
    <dgm:pt modelId="{CB45C890-15D7-F04E-9C6D-E3004CB0A678}" type="pres">
      <dgm:prSet presAssocID="{8ECC88E1-26C1-3F46-97BE-59FFA2821FD5}" presName="d2" presStyleLbl="callout" presStyleIdx="3" presStyleCnt="6"/>
      <dgm:spPr/>
    </dgm:pt>
    <dgm:pt modelId="{55653ABD-6306-6C4C-A697-80134903F9C2}" type="pres">
      <dgm:prSet presAssocID="{7C5BAF49-C5DF-724C-8961-CAD2A293272B}" presName="circle3" presStyleLbl="lnNode1" presStyleIdx="2" presStyleCnt="3"/>
      <dgm:spPr/>
    </dgm:pt>
    <dgm:pt modelId="{9D83D196-5DD0-3646-9052-E8C453240806}" type="pres">
      <dgm:prSet presAssocID="{7C5BAF49-C5DF-724C-8961-CAD2A293272B}" presName="text3" presStyleLbl="revTx" presStyleIdx="2" presStyleCnt="3" custScaleX="170415" custLinFactNeighborX="36593" custLinFactNeighborY="4182">
        <dgm:presLayoutVars>
          <dgm:bulletEnabled val="1"/>
        </dgm:presLayoutVars>
      </dgm:prSet>
      <dgm:spPr/>
      <dgm:t>
        <a:bodyPr/>
        <a:lstStyle/>
        <a:p>
          <a:endParaRPr lang="en-US"/>
        </a:p>
      </dgm:t>
    </dgm:pt>
    <dgm:pt modelId="{B10D8823-ADDC-E344-8350-0C9DD79DACCB}" type="pres">
      <dgm:prSet presAssocID="{7C5BAF49-C5DF-724C-8961-CAD2A293272B}" presName="line3" presStyleLbl="callout" presStyleIdx="4" presStyleCnt="6"/>
      <dgm:spPr/>
    </dgm:pt>
    <dgm:pt modelId="{B8E5A2B0-E533-374F-A8D7-6A1CB9A5B8ED}" type="pres">
      <dgm:prSet presAssocID="{7C5BAF49-C5DF-724C-8961-CAD2A293272B}" presName="d3" presStyleLbl="callout" presStyleIdx="5" presStyleCnt="6"/>
      <dgm:spPr/>
    </dgm:pt>
  </dgm:ptLst>
  <dgm:cxnLst>
    <dgm:cxn modelId="{5E3B37C6-532B-114F-B8D2-6970B622BD28}" type="presOf" srcId="{7C5BAF49-C5DF-724C-8961-CAD2A293272B}" destId="{9D83D196-5DD0-3646-9052-E8C453240806}" srcOrd="0" destOrd="0" presId="urn:microsoft.com/office/officeart/2005/8/layout/target1"/>
    <dgm:cxn modelId="{FFCEBB31-4347-DB40-989C-760DCB3C9E66}" srcId="{2DF0E43C-AC74-0948-86AB-A5E2CD5B468A}" destId="{2AA7BAA4-EB62-F24C-B807-C0C8481ABC7B}" srcOrd="0" destOrd="0" parTransId="{7FAE0D25-DBBC-A94D-A287-2C9C7117D414}" sibTransId="{3370476C-DB17-9449-A4E3-2A7E38F880FB}"/>
    <dgm:cxn modelId="{DF4A90A3-6C40-8646-981D-064CDE6E1D47}" srcId="{2DF0E43C-AC74-0948-86AB-A5E2CD5B468A}" destId="{7C5BAF49-C5DF-724C-8961-CAD2A293272B}" srcOrd="2" destOrd="0" parTransId="{61CC7E10-D2CE-8245-8CE3-75D9F0982668}" sibTransId="{0E288367-B0F3-4B41-B726-DB152598ABE2}"/>
    <dgm:cxn modelId="{26FC07F6-6279-1840-AB35-9412DC74CB79}" type="presOf" srcId="{8ECC88E1-26C1-3F46-97BE-59FFA2821FD5}" destId="{AD17DB94-CBF6-0843-8F8D-250AB68805FA}" srcOrd="0" destOrd="0" presId="urn:microsoft.com/office/officeart/2005/8/layout/target1"/>
    <dgm:cxn modelId="{74E66CD7-A8C0-214B-A1A2-4C55CD80608E}" srcId="{2DF0E43C-AC74-0948-86AB-A5E2CD5B468A}" destId="{8ECC88E1-26C1-3F46-97BE-59FFA2821FD5}" srcOrd="1" destOrd="0" parTransId="{52F76501-DABA-4A42-958C-2D9E194D691C}" sibTransId="{D8F8EB8C-DEFB-C748-8547-43AD048FF45F}"/>
    <dgm:cxn modelId="{4F6CF7FF-1A83-C24E-9362-44CCF991BE22}" type="presOf" srcId="{2DF0E43C-AC74-0948-86AB-A5E2CD5B468A}" destId="{1958515E-5904-6D47-8F1A-8BFEB7CDDB3A}" srcOrd="0" destOrd="0" presId="urn:microsoft.com/office/officeart/2005/8/layout/target1"/>
    <dgm:cxn modelId="{016A2680-D0E8-E344-9C4F-BF0544A81463}" type="presOf" srcId="{2AA7BAA4-EB62-F24C-B807-C0C8481ABC7B}" destId="{94F177D0-77C1-DD44-BA08-300D5926A870}" srcOrd="0" destOrd="0" presId="urn:microsoft.com/office/officeart/2005/8/layout/target1"/>
    <dgm:cxn modelId="{89A7EEBF-CFDB-D64C-BAC3-98FC68A214C8}" type="presParOf" srcId="{1958515E-5904-6D47-8F1A-8BFEB7CDDB3A}" destId="{383B05E2-E31F-874A-BAEF-E1F4E8739D3B}" srcOrd="0" destOrd="0" presId="urn:microsoft.com/office/officeart/2005/8/layout/target1"/>
    <dgm:cxn modelId="{4A190843-3997-A841-904B-4C8FAD6824E8}" type="presParOf" srcId="{1958515E-5904-6D47-8F1A-8BFEB7CDDB3A}" destId="{94F177D0-77C1-DD44-BA08-300D5926A870}" srcOrd="1" destOrd="0" presId="urn:microsoft.com/office/officeart/2005/8/layout/target1"/>
    <dgm:cxn modelId="{AECC5F0C-E8C5-BB43-BEA0-2E6B7042DD97}" type="presParOf" srcId="{1958515E-5904-6D47-8F1A-8BFEB7CDDB3A}" destId="{1EFC18FE-C6EF-3C48-A5B3-DCD8C4A8D8A8}" srcOrd="2" destOrd="0" presId="urn:microsoft.com/office/officeart/2005/8/layout/target1"/>
    <dgm:cxn modelId="{239A0BDB-C54E-8846-98DD-A95CB666A73D}" type="presParOf" srcId="{1958515E-5904-6D47-8F1A-8BFEB7CDDB3A}" destId="{6BBF18F8-9E92-5544-8CA4-5D14D5F1C570}" srcOrd="3" destOrd="0" presId="urn:microsoft.com/office/officeart/2005/8/layout/target1"/>
    <dgm:cxn modelId="{85C2BB77-E743-9F4E-86C9-E628B89B1986}" type="presParOf" srcId="{1958515E-5904-6D47-8F1A-8BFEB7CDDB3A}" destId="{2FA9DE45-0CE8-D640-BB7B-A19E59C4CE18}" srcOrd="4" destOrd="0" presId="urn:microsoft.com/office/officeart/2005/8/layout/target1"/>
    <dgm:cxn modelId="{1A5AE09F-C344-E64C-99CA-582E6B34E859}" type="presParOf" srcId="{1958515E-5904-6D47-8F1A-8BFEB7CDDB3A}" destId="{AD17DB94-CBF6-0843-8F8D-250AB68805FA}" srcOrd="5" destOrd="0" presId="urn:microsoft.com/office/officeart/2005/8/layout/target1"/>
    <dgm:cxn modelId="{9B05F09C-2475-4944-B145-EFC7D5EDE9C8}" type="presParOf" srcId="{1958515E-5904-6D47-8F1A-8BFEB7CDDB3A}" destId="{1BC5B9C3-2CA1-BD4E-B30E-46A2467C66FE}" srcOrd="6" destOrd="0" presId="urn:microsoft.com/office/officeart/2005/8/layout/target1"/>
    <dgm:cxn modelId="{7E71CB09-4B8F-1E49-A5B2-D1FFBAD20469}" type="presParOf" srcId="{1958515E-5904-6D47-8F1A-8BFEB7CDDB3A}" destId="{CB45C890-15D7-F04E-9C6D-E3004CB0A678}" srcOrd="7" destOrd="0" presId="urn:microsoft.com/office/officeart/2005/8/layout/target1"/>
    <dgm:cxn modelId="{D09702F5-58BC-DE46-8263-B243AB944724}" type="presParOf" srcId="{1958515E-5904-6D47-8F1A-8BFEB7CDDB3A}" destId="{55653ABD-6306-6C4C-A697-80134903F9C2}" srcOrd="8" destOrd="0" presId="urn:microsoft.com/office/officeart/2005/8/layout/target1"/>
    <dgm:cxn modelId="{1B930E29-C0D7-9045-9E84-A7D0F7AFE63A}" type="presParOf" srcId="{1958515E-5904-6D47-8F1A-8BFEB7CDDB3A}" destId="{9D83D196-5DD0-3646-9052-E8C453240806}" srcOrd="9" destOrd="0" presId="urn:microsoft.com/office/officeart/2005/8/layout/target1"/>
    <dgm:cxn modelId="{1D2ABF17-C252-014C-B040-34035C3758A8}" type="presParOf" srcId="{1958515E-5904-6D47-8F1A-8BFEB7CDDB3A}" destId="{B10D8823-ADDC-E344-8350-0C9DD79DACCB}" srcOrd="10" destOrd="0" presId="urn:microsoft.com/office/officeart/2005/8/layout/target1"/>
    <dgm:cxn modelId="{5E3E8A56-9C28-0942-B13D-DF499601AA06}" type="presParOf" srcId="{1958515E-5904-6D47-8F1A-8BFEB7CDDB3A}" destId="{B8E5A2B0-E533-374F-A8D7-6A1CB9A5B8ED}"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D9B24B-1A07-5943-9606-B9B1DF546322}"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DDD7E02F-C248-554D-B97B-6AA551B9A5A4}">
      <dgm:prSet phldrT="[Text]" custT="1"/>
      <dgm:spPr/>
      <dgm:t>
        <a:bodyPr/>
        <a:lstStyle/>
        <a:p>
          <a:pPr rtl="0"/>
          <a:r>
            <a:rPr lang="en-US" sz="2400" b="1" dirty="0"/>
            <a:t>Strengths</a:t>
          </a:r>
        </a:p>
      </dgm:t>
    </dgm:pt>
    <dgm:pt modelId="{F41B5500-8CC6-2B4D-8035-904815253704}" type="parTrans" cxnId="{57BD1A5F-0689-6147-8CBD-C98A1B8D45C3}">
      <dgm:prSet/>
      <dgm:spPr/>
      <dgm:t>
        <a:bodyPr/>
        <a:lstStyle/>
        <a:p>
          <a:endParaRPr lang="en-US"/>
        </a:p>
      </dgm:t>
    </dgm:pt>
    <dgm:pt modelId="{4672BFAD-C09F-B84D-962E-3DDEE0F0D3D0}" type="sibTrans" cxnId="{57BD1A5F-0689-6147-8CBD-C98A1B8D45C3}">
      <dgm:prSet/>
      <dgm:spPr/>
      <dgm:t>
        <a:bodyPr/>
        <a:lstStyle/>
        <a:p>
          <a:endParaRPr lang="en-US"/>
        </a:p>
      </dgm:t>
    </dgm:pt>
    <dgm:pt modelId="{6D1A24F9-090F-E149-9209-C5356D01BA40}">
      <dgm:prSet phldrT="[Text]"/>
      <dgm:spPr/>
      <dgm:t>
        <a:bodyPr/>
        <a:lstStyle/>
        <a:p>
          <a:r>
            <a:rPr lang="en-US" b="0" i="0" u="none"/>
            <a:t>Cost effective relative to other analytical studies such as cohort studies.</a:t>
          </a:r>
          <a:endParaRPr lang="en-US" dirty="0"/>
        </a:p>
      </dgm:t>
    </dgm:pt>
    <dgm:pt modelId="{D97EDCED-928E-734C-A43C-B3EB4CAEC945}" type="parTrans" cxnId="{D67D4689-E95C-FB42-8023-09E1CD4FFF71}">
      <dgm:prSet/>
      <dgm:spPr/>
      <dgm:t>
        <a:bodyPr/>
        <a:lstStyle/>
        <a:p>
          <a:endParaRPr lang="en-US"/>
        </a:p>
      </dgm:t>
    </dgm:pt>
    <dgm:pt modelId="{226A6330-86C4-8140-B7B8-3709549B2FCA}" type="sibTrans" cxnId="{D67D4689-E95C-FB42-8023-09E1CD4FFF71}">
      <dgm:prSet/>
      <dgm:spPr/>
      <dgm:t>
        <a:bodyPr/>
        <a:lstStyle/>
        <a:p>
          <a:endParaRPr lang="en-US"/>
        </a:p>
      </dgm:t>
    </dgm:pt>
    <dgm:pt modelId="{071F9BC0-78C6-C940-9D18-3003133DC6F5}">
      <dgm:prSet phldrT="[Text]" custT="1"/>
      <dgm:spPr/>
      <dgm:t>
        <a:bodyPr/>
        <a:lstStyle/>
        <a:p>
          <a:r>
            <a:rPr lang="en-US" sz="2400" b="1" dirty="0"/>
            <a:t>Weakness</a:t>
          </a:r>
        </a:p>
      </dgm:t>
    </dgm:pt>
    <dgm:pt modelId="{EF3184DD-ECBC-3F41-849D-EF8E07D96663}" type="parTrans" cxnId="{60FF5832-EB3E-B94C-B658-00CC283515DD}">
      <dgm:prSet/>
      <dgm:spPr/>
      <dgm:t>
        <a:bodyPr/>
        <a:lstStyle/>
        <a:p>
          <a:endParaRPr lang="en-US"/>
        </a:p>
      </dgm:t>
    </dgm:pt>
    <dgm:pt modelId="{7A03F631-E91C-114E-9828-1CA959818F61}" type="sibTrans" cxnId="{60FF5832-EB3E-B94C-B658-00CC283515DD}">
      <dgm:prSet/>
      <dgm:spPr/>
      <dgm:t>
        <a:bodyPr/>
        <a:lstStyle/>
        <a:p>
          <a:endParaRPr lang="en-US"/>
        </a:p>
      </dgm:t>
    </dgm:pt>
    <dgm:pt modelId="{DBFECC86-7006-2341-B426-C5D0185773A8}">
      <dgm:prSet phldrT="[Text]"/>
      <dgm:spPr/>
      <dgm:t>
        <a:bodyPr/>
        <a:lstStyle/>
        <a:p>
          <a:pPr>
            <a:buFont typeface="Arial" panose="020B0604020202020204" pitchFamily="34" charset="0"/>
            <a:buChar char="•"/>
          </a:pPr>
          <a:r>
            <a:rPr lang="en-US" b="0" i="0" u="none"/>
            <a:t>Particularly prone to bias; especially selection, recall and observer bias.</a:t>
          </a:r>
          <a:endParaRPr lang="en-US" dirty="0"/>
        </a:p>
      </dgm:t>
    </dgm:pt>
    <dgm:pt modelId="{40E012C7-E552-7C4C-AE7B-CEB57E580FD8}" type="parTrans" cxnId="{D3614D92-A7A1-584A-A02B-0C8FFFAB45A8}">
      <dgm:prSet/>
      <dgm:spPr/>
      <dgm:t>
        <a:bodyPr/>
        <a:lstStyle/>
        <a:p>
          <a:endParaRPr lang="en-US"/>
        </a:p>
      </dgm:t>
    </dgm:pt>
    <dgm:pt modelId="{EB5A8D54-F9C4-494F-9A66-BDA7590EB249}" type="sibTrans" cxnId="{D3614D92-A7A1-584A-A02B-0C8FFFAB45A8}">
      <dgm:prSet/>
      <dgm:spPr/>
      <dgm:t>
        <a:bodyPr/>
        <a:lstStyle/>
        <a:p>
          <a:endParaRPr lang="en-US"/>
        </a:p>
      </dgm:t>
    </dgm:pt>
    <dgm:pt modelId="{C15D09E0-5E78-9149-8BDB-E52F480EA361}">
      <dgm:prSet/>
      <dgm:spPr/>
      <dgm:t>
        <a:bodyPr/>
        <a:lstStyle/>
        <a:p>
          <a:pPr>
            <a:buFont typeface="Arial" panose="020B0604020202020204" pitchFamily="34" charset="0"/>
            <a:buChar char="•"/>
          </a:pPr>
          <a:r>
            <a:rPr lang="en-US" b="0" i="0" u="none"/>
            <a:t>Case-control studies are retrospective, and cases are identified at the beginning of the study; therefore there is no long follow up period (as compared to cohort studies).</a:t>
          </a:r>
        </a:p>
      </dgm:t>
    </dgm:pt>
    <dgm:pt modelId="{77D98672-667E-F74E-B4E9-3DDC283F6571}" type="parTrans" cxnId="{0B8885D3-E86E-0846-BE47-627108D2881F}">
      <dgm:prSet/>
      <dgm:spPr/>
      <dgm:t>
        <a:bodyPr/>
        <a:lstStyle/>
        <a:p>
          <a:endParaRPr lang="en-US"/>
        </a:p>
      </dgm:t>
    </dgm:pt>
    <dgm:pt modelId="{63BDAAD2-EF72-2847-A532-02FD957952A6}" type="sibTrans" cxnId="{0B8885D3-E86E-0846-BE47-627108D2881F}">
      <dgm:prSet/>
      <dgm:spPr/>
      <dgm:t>
        <a:bodyPr/>
        <a:lstStyle/>
        <a:p>
          <a:endParaRPr lang="en-US"/>
        </a:p>
      </dgm:t>
    </dgm:pt>
    <dgm:pt modelId="{9E2D0C83-5A36-044E-BA43-C9542027BD53}">
      <dgm:prSet/>
      <dgm:spPr/>
      <dgm:t>
        <a:bodyPr/>
        <a:lstStyle/>
        <a:p>
          <a:pPr>
            <a:buFont typeface="Arial" panose="020B0604020202020204" pitchFamily="34" charset="0"/>
            <a:buChar char="•"/>
          </a:pPr>
          <a:r>
            <a:rPr lang="en-US" b="0" i="0" u="none"/>
            <a:t>Efficient for the study of diseases with long latency periods.</a:t>
          </a:r>
        </a:p>
      </dgm:t>
    </dgm:pt>
    <dgm:pt modelId="{18A48961-C2B2-F84E-B1B3-058F6EC8DEBF}" type="parTrans" cxnId="{F148BE5D-C240-F14F-91F3-9DC8256357F7}">
      <dgm:prSet/>
      <dgm:spPr/>
      <dgm:t>
        <a:bodyPr/>
        <a:lstStyle/>
        <a:p>
          <a:endParaRPr lang="en-US"/>
        </a:p>
      </dgm:t>
    </dgm:pt>
    <dgm:pt modelId="{DA6F9FF4-BD48-334C-895A-3296C934C689}" type="sibTrans" cxnId="{F148BE5D-C240-F14F-91F3-9DC8256357F7}">
      <dgm:prSet/>
      <dgm:spPr/>
      <dgm:t>
        <a:bodyPr/>
        <a:lstStyle/>
        <a:p>
          <a:endParaRPr lang="en-US"/>
        </a:p>
      </dgm:t>
    </dgm:pt>
    <dgm:pt modelId="{E7203981-2531-AA4A-A6D2-8BBA3D725D8F}">
      <dgm:prSet/>
      <dgm:spPr/>
      <dgm:t>
        <a:bodyPr/>
        <a:lstStyle/>
        <a:p>
          <a:pPr>
            <a:buFont typeface="Arial" panose="020B0604020202020204" pitchFamily="34" charset="0"/>
            <a:buChar char="•"/>
          </a:pPr>
          <a:r>
            <a:rPr lang="en-US" b="0" i="0" u="none"/>
            <a:t>Efficient for the study of rare diseases.</a:t>
          </a:r>
        </a:p>
      </dgm:t>
    </dgm:pt>
    <dgm:pt modelId="{80E235C7-7B4D-4042-98AE-BF2649DDF1A2}" type="parTrans" cxnId="{7842121A-6509-1F40-B6C4-6AC165DF18F6}">
      <dgm:prSet/>
      <dgm:spPr/>
      <dgm:t>
        <a:bodyPr/>
        <a:lstStyle/>
        <a:p>
          <a:endParaRPr lang="en-US"/>
        </a:p>
      </dgm:t>
    </dgm:pt>
    <dgm:pt modelId="{C0FBE490-F81B-A84F-A080-08C6A5B1CA04}" type="sibTrans" cxnId="{7842121A-6509-1F40-B6C4-6AC165DF18F6}">
      <dgm:prSet/>
      <dgm:spPr/>
      <dgm:t>
        <a:bodyPr/>
        <a:lstStyle/>
        <a:p>
          <a:endParaRPr lang="en-US"/>
        </a:p>
      </dgm:t>
    </dgm:pt>
    <dgm:pt modelId="{ED0E60B0-14A1-B147-8F78-837E63000F65}">
      <dgm:prSet/>
      <dgm:spPr/>
      <dgm:t>
        <a:bodyPr/>
        <a:lstStyle/>
        <a:p>
          <a:pPr>
            <a:buFont typeface="Arial" panose="020B0604020202020204" pitchFamily="34" charset="0"/>
            <a:buChar char="•"/>
          </a:pPr>
          <a:r>
            <a:rPr lang="en-US" b="0" i="0" u="none" dirty="0"/>
            <a:t>Good for examining multiple exposures.</a:t>
          </a:r>
        </a:p>
      </dgm:t>
    </dgm:pt>
    <dgm:pt modelId="{2C6E00B7-2E1E-5948-BE6D-412DB9333EEE}" type="parTrans" cxnId="{79DF5263-5B9F-5742-93F1-78C126CC0F94}">
      <dgm:prSet/>
      <dgm:spPr/>
      <dgm:t>
        <a:bodyPr/>
        <a:lstStyle/>
        <a:p>
          <a:endParaRPr lang="en-US"/>
        </a:p>
      </dgm:t>
    </dgm:pt>
    <dgm:pt modelId="{A639583D-BE85-5249-833C-7C3ED925457F}" type="sibTrans" cxnId="{79DF5263-5B9F-5742-93F1-78C126CC0F94}">
      <dgm:prSet/>
      <dgm:spPr/>
      <dgm:t>
        <a:bodyPr/>
        <a:lstStyle/>
        <a:p>
          <a:endParaRPr lang="en-US"/>
        </a:p>
      </dgm:t>
    </dgm:pt>
    <dgm:pt modelId="{7A54B819-8E72-1B47-B458-8D7BF9F17977}">
      <dgm:prSet/>
      <dgm:spPr/>
      <dgm:t>
        <a:bodyPr/>
        <a:lstStyle/>
        <a:p>
          <a:pPr>
            <a:buFont typeface="Arial" panose="020B0604020202020204" pitchFamily="34" charset="0"/>
            <a:buChar char="•"/>
          </a:pPr>
          <a:r>
            <a:rPr lang="en-US" b="0" i="0" u="none"/>
            <a:t>Case-control studies are limited to examining one outcome.</a:t>
          </a:r>
        </a:p>
      </dgm:t>
    </dgm:pt>
    <dgm:pt modelId="{5E13BE72-2248-DD48-A086-4CEA98AC70D2}" type="parTrans" cxnId="{B6711AE2-7AAF-E040-BA37-DBE620DF53E0}">
      <dgm:prSet/>
      <dgm:spPr/>
      <dgm:t>
        <a:bodyPr/>
        <a:lstStyle/>
        <a:p>
          <a:endParaRPr lang="en-US"/>
        </a:p>
      </dgm:t>
    </dgm:pt>
    <dgm:pt modelId="{76CCA407-9F65-2446-9021-A73A5AA114B0}" type="sibTrans" cxnId="{B6711AE2-7AAF-E040-BA37-DBE620DF53E0}">
      <dgm:prSet/>
      <dgm:spPr/>
      <dgm:t>
        <a:bodyPr/>
        <a:lstStyle/>
        <a:p>
          <a:endParaRPr lang="en-US"/>
        </a:p>
      </dgm:t>
    </dgm:pt>
    <dgm:pt modelId="{00DA9D84-3D59-4E4C-8FE6-4ECFBD4F01F0}">
      <dgm:prSet/>
      <dgm:spPr/>
      <dgm:t>
        <a:bodyPr/>
        <a:lstStyle/>
        <a:p>
          <a:pPr>
            <a:buFont typeface="Arial" panose="020B0604020202020204" pitchFamily="34" charset="0"/>
            <a:buChar char="•"/>
          </a:pPr>
          <a:r>
            <a:rPr lang="en-US" b="0" i="0" u="none" dirty="0"/>
            <a:t>Unable to estimate incidence rates of disease (unless study is population based).</a:t>
          </a:r>
        </a:p>
      </dgm:t>
    </dgm:pt>
    <dgm:pt modelId="{29A7F99B-4D98-0F4A-B431-927D7599F5E6}" type="parTrans" cxnId="{3E1C071E-03A0-C24E-B5F1-6F15EA8952D1}">
      <dgm:prSet/>
      <dgm:spPr/>
      <dgm:t>
        <a:bodyPr/>
        <a:lstStyle/>
        <a:p>
          <a:endParaRPr lang="en-US"/>
        </a:p>
      </dgm:t>
    </dgm:pt>
    <dgm:pt modelId="{992841DA-E9D8-3A48-B0D9-819E96DF1F46}" type="sibTrans" cxnId="{3E1C071E-03A0-C24E-B5F1-6F15EA8952D1}">
      <dgm:prSet/>
      <dgm:spPr/>
      <dgm:t>
        <a:bodyPr/>
        <a:lstStyle/>
        <a:p>
          <a:endParaRPr lang="en-US"/>
        </a:p>
      </dgm:t>
    </dgm:pt>
    <dgm:pt modelId="{12AFDDA4-467D-054E-9BD6-656997A2E1BC}">
      <dgm:prSet/>
      <dgm:spPr/>
      <dgm:t>
        <a:bodyPr/>
        <a:lstStyle/>
        <a:p>
          <a:pPr>
            <a:buFont typeface="Arial" panose="020B0604020202020204" pitchFamily="34" charset="0"/>
            <a:buChar char="•"/>
          </a:pPr>
          <a:r>
            <a:rPr lang="en-US" b="0" i="0" u="none"/>
            <a:t>Poor choice for the study of rare exposures.</a:t>
          </a:r>
        </a:p>
      </dgm:t>
    </dgm:pt>
    <dgm:pt modelId="{23FC4332-AD3C-BC42-B820-13749EB30BCE}" type="parTrans" cxnId="{38B722DB-576D-964E-B3DC-0DEEFD24093F}">
      <dgm:prSet/>
      <dgm:spPr/>
      <dgm:t>
        <a:bodyPr/>
        <a:lstStyle/>
        <a:p>
          <a:endParaRPr lang="en-US"/>
        </a:p>
      </dgm:t>
    </dgm:pt>
    <dgm:pt modelId="{FBF740B7-BE88-2643-89B5-F7B9812A5AA9}" type="sibTrans" cxnId="{38B722DB-576D-964E-B3DC-0DEEFD24093F}">
      <dgm:prSet/>
      <dgm:spPr/>
      <dgm:t>
        <a:bodyPr/>
        <a:lstStyle/>
        <a:p>
          <a:endParaRPr lang="en-US"/>
        </a:p>
      </dgm:t>
    </dgm:pt>
    <dgm:pt modelId="{B0822659-40F3-C54E-92BE-BE76C68D91A4}">
      <dgm:prSet/>
      <dgm:spPr/>
      <dgm:t>
        <a:bodyPr/>
        <a:lstStyle/>
        <a:p>
          <a:pPr>
            <a:buFont typeface="Arial" panose="020B0604020202020204" pitchFamily="34" charset="0"/>
            <a:buNone/>
          </a:pPr>
          <a:endParaRPr lang="en-US" b="0" i="0" u="none" dirty="0"/>
        </a:p>
      </dgm:t>
    </dgm:pt>
    <dgm:pt modelId="{60C5C172-8EB7-414C-90E6-C3A180A9A774}" type="parTrans" cxnId="{4B002D2D-75EB-F64F-963A-005834214967}">
      <dgm:prSet/>
      <dgm:spPr/>
      <dgm:t>
        <a:bodyPr/>
        <a:lstStyle/>
        <a:p>
          <a:endParaRPr lang="en-US"/>
        </a:p>
      </dgm:t>
    </dgm:pt>
    <dgm:pt modelId="{DEAE7181-DEF7-6047-B8FF-660B51E82744}" type="sibTrans" cxnId="{4B002D2D-75EB-F64F-963A-005834214967}">
      <dgm:prSet/>
      <dgm:spPr/>
      <dgm:t>
        <a:bodyPr/>
        <a:lstStyle/>
        <a:p>
          <a:endParaRPr lang="en-US"/>
        </a:p>
      </dgm:t>
    </dgm:pt>
    <dgm:pt modelId="{FBA5C785-2EB1-5240-9FAB-AA92D94DDFA9}" type="pres">
      <dgm:prSet presAssocID="{DCD9B24B-1A07-5943-9606-B9B1DF546322}" presName="Name0" presStyleCnt="0">
        <dgm:presLayoutVars>
          <dgm:dir/>
          <dgm:animLvl val="lvl"/>
          <dgm:resizeHandles val="exact"/>
        </dgm:presLayoutVars>
      </dgm:prSet>
      <dgm:spPr/>
      <dgm:t>
        <a:bodyPr/>
        <a:lstStyle/>
        <a:p>
          <a:endParaRPr lang="en-US"/>
        </a:p>
      </dgm:t>
    </dgm:pt>
    <dgm:pt modelId="{7B88F8A0-6D73-A44F-93CE-F795843C4D24}" type="pres">
      <dgm:prSet presAssocID="{DDD7E02F-C248-554D-B97B-6AA551B9A5A4}" presName="composite" presStyleCnt="0"/>
      <dgm:spPr/>
    </dgm:pt>
    <dgm:pt modelId="{F8E257AF-5C23-244C-A3F7-41D07320912C}" type="pres">
      <dgm:prSet presAssocID="{DDD7E02F-C248-554D-B97B-6AA551B9A5A4}" presName="parTx" presStyleLbl="alignNode1" presStyleIdx="0" presStyleCnt="2">
        <dgm:presLayoutVars>
          <dgm:chMax val="0"/>
          <dgm:chPref val="0"/>
          <dgm:bulletEnabled val="1"/>
        </dgm:presLayoutVars>
      </dgm:prSet>
      <dgm:spPr/>
      <dgm:t>
        <a:bodyPr/>
        <a:lstStyle/>
        <a:p>
          <a:endParaRPr lang="en-US"/>
        </a:p>
      </dgm:t>
    </dgm:pt>
    <dgm:pt modelId="{861DB525-EE2A-3E48-BE9E-35F3E69B9C8A}" type="pres">
      <dgm:prSet presAssocID="{DDD7E02F-C248-554D-B97B-6AA551B9A5A4}" presName="desTx" presStyleLbl="alignAccFollowNode1" presStyleIdx="0" presStyleCnt="2">
        <dgm:presLayoutVars>
          <dgm:bulletEnabled val="1"/>
        </dgm:presLayoutVars>
      </dgm:prSet>
      <dgm:spPr/>
      <dgm:t>
        <a:bodyPr/>
        <a:lstStyle/>
        <a:p>
          <a:endParaRPr lang="en-US"/>
        </a:p>
      </dgm:t>
    </dgm:pt>
    <dgm:pt modelId="{68D0A8D0-B17C-DE4A-9F27-D05F47B7B49D}" type="pres">
      <dgm:prSet presAssocID="{4672BFAD-C09F-B84D-962E-3DDEE0F0D3D0}" presName="space" presStyleCnt="0"/>
      <dgm:spPr/>
    </dgm:pt>
    <dgm:pt modelId="{D15259EA-A108-5543-9B2A-FAA33E24E7B0}" type="pres">
      <dgm:prSet presAssocID="{071F9BC0-78C6-C940-9D18-3003133DC6F5}" presName="composite" presStyleCnt="0"/>
      <dgm:spPr/>
    </dgm:pt>
    <dgm:pt modelId="{D6828ACD-74B3-184C-9263-7242CF427215}" type="pres">
      <dgm:prSet presAssocID="{071F9BC0-78C6-C940-9D18-3003133DC6F5}" presName="parTx" presStyleLbl="alignNode1" presStyleIdx="1" presStyleCnt="2">
        <dgm:presLayoutVars>
          <dgm:chMax val="0"/>
          <dgm:chPref val="0"/>
          <dgm:bulletEnabled val="1"/>
        </dgm:presLayoutVars>
      </dgm:prSet>
      <dgm:spPr/>
      <dgm:t>
        <a:bodyPr/>
        <a:lstStyle/>
        <a:p>
          <a:endParaRPr lang="en-US"/>
        </a:p>
      </dgm:t>
    </dgm:pt>
    <dgm:pt modelId="{2F6A8CE9-D089-BA42-A11E-00EFDA885DE3}" type="pres">
      <dgm:prSet presAssocID="{071F9BC0-78C6-C940-9D18-3003133DC6F5}" presName="desTx" presStyleLbl="alignAccFollowNode1" presStyleIdx="1" presStyleCnt="2">
        <dgm:presLayoutVars>
          <dgm:bulletEnabled val="1"/>
        </dgm:presLayoutVars>
      </dgm:prSet>
      <dgm:spPr/>
      <dgm:t>
        <a:bodyPr/>
        <a:lstStyle/>
        <a:p>
          <a:endParaRPr lang="en-US"/>
        </a:p>
      </dgm:t>
    </dgm:pt>
  </dgm:ptLst>
  <dgm:cxnLst>
    <dgm:cxn modelId="{4B002D2D-75EB-F64F-963A-005834214967}" srcId="{071F9BC0-78C6-C940-9D18-3003133DC6F5}" destId="{B0822659-40F3-C54E-92BE-BE76C68D91A4}" srcOrd="4" destOrd="0" parTransId="{60C5C172-8EB7-414C-90E6-C3A180A9A774}" sibTransId="{DEAE7181-DEF7-6047-B8FF-660B51E82744}"/>
    <dgm:cxn modelId="{B94C6281-177A-6047-8B7B-39AEA95E8A0A}" type="presOf" srcId="{071F9BC0-78C6-C940-9D18-3003133DC6F5}" destId="{D6828ACD-74B3-184C-9263-7242CF427215}" srcOrd="0" destOrd="0" presId="urn:microsoft.com/office/officeart/2005/8/layout/hList1"/>
    <dgm:cxn modelId="{38B722DB-576D-964E-B3DC-0DEEFD24093F}" srcId="{071F9BC0-78C6-C940-9D18-3003133DC6F5}" destId="{12AFDDA4-467D-054E-9BD6-656997A2E1BC}" srcOrd="3" destOrd="0" parTransId="{23FC4332-AD3C-BC42-B820-13749EB30BCE}" sibTransId="{FBF740B7-BE88-2643-89B5-F7B9812A5AA9}"/>
    <dgm:cxn modelId="{F148BE5D-C240-F14F-91F3-9DC8256357F7}" srcId="{DDD7E02F-C248-554D-B97B-6AA551B9A5A4}" destId="{9E2D0C83-5A36-044E-BA43-C9542027BD53}" srcOrd="2" destOrd="0" parTransId="{18A48961-C2B2-F84E-B1B3-058F6EC8DEBF}" sibTransId="{DA6F9FF4-BD48-334C-895A-3296C934C689}"/>
    <dgm:cxn modelId="{9EE89683-2230-064A-8F3C-A8C919855BC8}" type="presOf" srcId="{DDD7E02F-C248-554D-B97B-6AA551B9A5A4}" destId="{F8E257AF-5C23-244C-A3F7-41D07320912C}" srcOrd="0" destOrd="0" presId="urn:microsoft.com/office/officeart/2005/8/layout/hList1"/>
    <dgm:cxn modelId="{0B8885D3-E86E-0846-BE47-627108D2881F}" srcId="{DDD7E02F-C248-554D-B97B-6AA551B9A5A4}" destId="{C15D09E0-5E78-9149-8BDB-E52F480EA361}" srcOrd="1" destOrd="0" parTransId="{77D98672-667E-F74E-B4E9-3DDC283F6571}" sibTransId="{63BDAAD2-EF72-2847-A532-02FD957952A6}"/>
    <dgm:cxn modelId="{57BD1A5F-0689-6147-8CBD-C98A1B8D45C3}" srcId="{DCD9B24B-1A07-5943-9606-B9B1DF546322}" destId="{DDD7E02F-C248-554D-B97B-6AA551B9A5A4}" srcOrd="0" destOrd="0" parTransId="{F41B5500-8CC6-2B4D-8035-904815253704}" sibTransId="{4672BFAD-C09F-B84D-962E-3DDEE0F0D3D0}"/>
    <dgm:cxn modelId="{8256910F-8F20-9142-B24A-C1C669FF8080}" type="presOf" srcId="{DBFECC86-7006-2341-B426-C5D0185773A8}" destId="{2F6A8CE9-D089-BA42-A11E-00EFDA885DE3}" srcOrd="0" destOrd="0" presId="urn:microsoft.com/office/officeart/2005/8/layout/hList1"/>
    <dgm:cxn modelId="{3E1C071E-03A0-C24E-B5F1-6F15EA8952D1}" srcId="{071F9BC0-78C6-C940-9D18-3003133DC6F5}" destId="{00DA9D84-3D59-4E4C-8FE6-4ECFBD4F01F0}" srcOrd="2" destOrd="0" parTransId="{29A7F99B-4D98-0F4A-B431-927D7599F5E6}" sibTransId="{992841DA-E9D8-3A48-B0D9-819E96DF1F46}"/>
    <dgm:cxn modelId="{F19025C8-30E2-984A-88E3-0C8732B7454E}" type="presOf" srcId="{C15D09E0-5E78-9149-8BDB-E52F480EA361}" destId="{861DB525-EE2A-3E48-BE9E-35F3E69B9C8A}" srcOrd="0" destOrd="1" presId="urn:microsoft.com/office/officeart/2005/8/layout/hList1"/>
    <dgm:cxn modelId="{17B3A1C7-E619-184B-9E49-257BCAAB48C6}" type="presOf" srcId="{7A54B819-8E72-1B47-B458-8D7BF9F17977}" destId="{2F6A8CE9-D089-BA42-A11E-00EFDA885DE3}" srcOrd="0" destOrd="1" presId="urn:microsoft.com/office/officeart/2005/8/layout/hList1"/>
    <dgm:cxn modelId="{7842121A-6509-1F40-B6C4-6AC165DF18F6}" srcId="{DDD7E02F-C248-554D-B97B-6AA551B9A5A4}" destId="{E7203981-2531-AA4A-A6D2-8BBA3D725D8F}" srcOrd="3" destOrd="0" parTransId="{80E235C7-7B4D-4042-98AE-BF2649DDF1A2}" sibTransId="{C0FBE490-F81B-A84F-A080-08C6A5B1CA04}"/>
    <dgm:cxn modelId="{D3614D92-A7A1-584A-A02B-0C8FFFAB45A8}" srcId="{071F9BC0-78C6-C940-9D18-3003133DC6F5}" destId="{DBFECC86-7006-2341-B426-C5D0185773A8}" srcOrd="0" destOrd="0" parTransId="{40E012C7-E552-7C4C-AE7B-CEB57E580FD8}" sibTransId="{EB5A8D54-F9C4-494F-9A66-BDA7590EB249}"/>
    <dgm:cxn modelId="{334E8F40-FFAD-8048-B4A0-1DF4A76387D3}" type="presOf" srcId="{9E2D0C83-5A36-044E-BA43-C9542027BD53}" destId="{861DB525-EE2A-3E48-BE9E-35F3E69B9C8A}" srcOrd="0" destOrd="2" presId="urn:microsoft.com/office/officeart/2005/8/layout/hList1"/>
    <dgm:cxn modelId="{5E38F461-6673-E444-A793-B7457D03B932}" type="presOf" srcId="{DCD9B24B-1A07-5943-9606-B9B1DF546322}" destId="{FBA5C785-2EB1-5240-9FAB-AA92D94DDFA9}" srcOrd="0" destOrd="0" presId="urn:microsoft.com/office/officeart/2005/8/layout/hList1"/>
    <dgm:cxn modelId="{B6711AE2-7AAF-E040-BA37-DBE620DF53E0}" srcId="{071F9BC0-78C6-C940-9D18-3003133DC6F5}" destId="{7A54B819-8E72-1B47-B458-8D7BF9F17977}" srcOrd="1" destOrd="0" parTransId="{5E13BE72-2248-DD48-A086-4CEA98AC70D2}" sibTransId="{76CCA407-9F65-2446-9021-A73A5AA114B0}"/>
    <dgm:cxn modelId="{79DF5263-5B9F-5742-93F1-78C126CC0F94}" srcId="{DDD7E02F-C248-554D-B97B-6AA551B9A5A4}" destId="{ED0E60B0-14A1-B147-8F78-837E63000F65}" srcOrd="4" destOrd="0" parTransId="{2C6E00B7-2E1E-5948-BE6D-412DB9333EEE}" sibTransId="{A639583D-BE85-5249-833C-7C3ED925457F}"/>
    <dgm:cxn modelId="{84FEF07A-B24B-2143-9553-80C65C2D6039}" type="presOf" srcId="{ED0E60B0-14A1-B147-8F78-837E63000F65}" destId="{861DB525-EE2A-3E48-BE9E-35F3E69B9C8A}" srcOrd="0" destOrd="4" presId="urn:microsoft.com/office/officeart/2005/8/layout/hList1"/>
    <dgm:cxn modelId="{D67D4689-E95C-FB42-8023-09E1CD4FFF71}" srcId="{DDD7E02F-C248-554D-B97B-6AA551B9A5A4}" destId="{6D1A24F9-090F-E149-9209-C5356D01BA40}" srcOrd="0" destOrd="0" parTransId="{D97EDCED-928E-734C-A43C-B3EB4CAEC945}" sibTransId="{226A6330-86C4-8140-B7B8-3709549B2FCA}"/>
    <dgm:cxn modelId="{F714A79E-0CC0-F94E-BBD0-A61C43A98CB6}" type="presOf" srcId="{6D1A24F9-090F-E149-9209-C5356D01BA40}" destId="{861DB525-EE2A-3E48-BE9E-35F3E69B9C8A}" srcOrd="0" destOrd="0" presId="urn:microsoft.com/office/officeart/2005/8/layout/hList1"/>
    <dgm:cxn modelId="{47121B46-D626-D844-8242-2BC4D3D655AA}" type="presOf" srcId="{12AFDDA4-467D-054E-9BD6-656997A2E1BC}" destId="{2F6A8CE9-D089-BA42-A11E-00EFDA885DE3}" srcOrd="0" destOrd="3" presId="urn:microsoft.com/office/officeart/2005/8/layout/hList1"/>
    <dgm:cxn modelId="{32B6C18A-5CEA-7B44-9197-D24C29712CCF}" type="presOf" srcId="{00DA9D84-3D59-4E4C-8FE6-4ECFBD4F01F0}" destId="{2F6A8CE9-D089-BA42-A11E-00EFDA885DE3}" srcOrd="0" destOrd="2" presId="urn:microsoft.com/office/officeart/2005/8/layout/hList1"/>
    <dgm:cxn modelId="{60FF5832-EB3E-B94C-B658-00CC283515DD}" srcId="{DCD9B24B-1A07-5943-9606-B9B1DF546322}" destId="{071F9BC0-78C6-C940-9D18-3003133DC6F5}" srcOrd="1" destOrd="0" parTransId="{EF3184DD-ECBC-3F41-849D-EF8E07D96663}" sibTransId="{7A03F631-E91C-114E-9828-1CA959818F61}"/>
    <dgm:cxn modelId="{2CD28475-5495-3648-8D3F-BC7D12B19E6B}" type="presOf" srcId="{E7203981-2531-AA4A-A6D2-8BBA3D725D8F}" destId="{861DB525-EE2A-3E48-BE9E-35F3E69B9C8A}" srcOrd="0" destOrd="3" presId="urn:microsoft.com/office/officeart/2005/8/layout/hList1"/>
    <dgm:cxn modelId="{A84D5E69-5CAA-E244-AA35-97D53F9B3927}" type="presOf" srcId="{B0822659-40F3-C54E-92BE-BE76C68D91A4}" destId="{2F6A8CE9-D089-BA42-A11E-00EFDA885DE3}" srcOrd="0" destOrd="4" presId="urn:microsoft.com/office/officeart/2005/8/layout/hList1"/>
    <dgm:cxn modelId="{ECA3A038-4908-0C4F-9032-C79385EFC528}" type="presParOf" srcId="{FBA5C785-2EB1-5240-9FAB-AA92D94DDFA9}" destId="{7B88F8A0-6D73-A44F-93CE-F795843C4D24}" srcOrd="0" destOrd="0" presId="urn:microsoft.com/office/officeart/2005/8/layout/hList1"/>
    <dgm:cxn modelId="{E5E4098E-C0C0-1C48-83C8-6359F6B6BE6D}" type="presParOf" srcId="{7B88F8A0-6D73-A44F-93CE-F795843C4D24}" destId="{F8E257AF-5C23-244C-A3F7-41D07320912C}" srcOrd="0" destOrd="0" presId="urn:microsoft.com/office/officeart/2005/8/layout/hList1"/>
    <dgm:cxn modelId="{9D853E73-4782-FF42-9DAA-9D485CDAF5C1}" type="presParOf" srcId="{7B88F8A0-6D73-A44F-93CE-F795843C4D24}" destId="{861DB525-EE2A-3E48-BE9E-35F3E69B9C8A}" srcOrd="1" destOrd="0" presId="urn:microsoft.com/office/officeart/2005/8/layout/hList1"/>
    <dgm:cxn modelId="{B2D27E87-341E-474D-8F53-584868B0ED26}" type="presParOf" srcId="{FBA5C785-2EB1-5240-9FAB-AA92D94DDFA9}" destId="{68D0A8D0-B17C-DE4A-9F27-D05F47B7B49D}" srcOrd="1" destOrd="0" presId="urn:microsoft.com/office/officeart/2005/8/layout/hList1"/>
    <dgm:cxn modelId="{2F6F844B-7F14-ED47-9B52-8B3D5A8AC0BD}" type="presParOf" srcId="{FBA5C785-2EB1-5240-9FAB-AA92D94DDFA9}" destId="{D15259EA-A108-5543-9B2A-FAA33E24E7B0}" srcOrd="2" destOrd="0" presId="urn:microsoft.com/office/officeart/2005/8/layout/hList1"/>
    <dgm:cxn modelId="{62180C94-39C8-F044-ACEA-75C8578DC39F}" type="presParOf" srcId="{D15259EA-A108-5543-9B2A-FAA33E24E7B0}" destId="{D6828ACD-74B3-184C-9263-7242CF427215}" srcOrd="0" destOrd="0" presId="urn:microsoft.com/office/officeart/2005/8/layout/hList1"/>
    <dgm:cxn modelId="{CFAD0A4E-9AC1-8E44-AE2E-17199CC6C5EF}" type="presParOf" srcId="{D15259EA-A108-5543-9B2A-FAA33E24E7B0}" destId="{2F6A8CE9-D089-BA42-A11E-00EFDA885DE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EDFD8-0A73-4A41-BD31-59952D0667EC}">
      <dsp:nvSpPr>
        <dsp:cNvPr id="0" name=""/>
        <dsp:cNvSpPr/>
      </dsp:nvSpPr>
      <dsp:spPr>
        <a:xfrm>
          <a:off x="0" y="0"/>
          <a:ext cx="5180183" cy="99648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tabLst>
              <a:tab pos="3686175" algn="l"/>
            </a:tabLst>
          </a:pPr>
          <a:r>
            <a:rPr lang="en-US" sz="1800" kern="1200" dirty="0"/>
            <a:t>1- Define a </a:t>
          </a:r>
          <a:r>
            <a:rPr lang="en-US" sz="1800" b="1" kern="1200" dirty="0">
              <a:solidFill>
                <a:schemeClr val="accent2"/>
              </a:solidFill>
            </a:rPr>
            <a:t>source</a:t>
          </a:r>
          <a:r>
            <a:rPr lang="en-US" sz="1800" kern="1200" dirty="0"/>
            <a:t> </a:t>
          </a:r>
          <a:r>
            <a:rPr lang="en-US" sz="1800" b="1" kern="1200" dirty="0">
              <a:solidFill>
                <a:schemeClr val="accent2"/>
              </a:solidFill>
            </a:rPr>
            <a:t>population</a:t>
          </a:r>
          <a:endParaRPr lang="en-US" sz="1800" kern="1200" dirty="0"/>
        </a:p>
      </dsp:txBody>
      <dsp:txXfrm>
        <a:off x="29186" y="29186"/>
        <a:ext cx="4020696" cy="938111"/>
      </dsp:txXfrm>
    </dsp:sp>
    <dsp:sp modelId="{4312A70B-BB0A-4B4D-8165-DC041A0A2721}">
      <dsp:nvSpPr>
        <dsp:cNvPr id="0" name=""/>
        <dsp:cNvSpPr/>
      </dsp:nvSpPr>
      <dsp:spPr>
        <a:xfrm>
          <a:off x="433840" y="1177662"/>
          <a:ext cx="5180183" cy="99648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tabLst/>
          </a:pPr>
          <a:r>
            <a:rPr lang="en-US" sz="1700" kern="1200" dirty="0"/>
            <a:t>2- Determine </a:t>
          </a:r>
          <a:r>
            <a:rPr lang="en-US" sz="1700" b="1" kern="1200" dirty="0">
              <a:solidFill>
                <a:schemeClr val="accent2"/>
              </a:solidFill>
            </a:rPr>
            <a:t>Study Subjects: “</a:t>
          </a:r>
          <a:r>
            <a:rPr lang="en-US" sz="1700" b="1" u="sng" kern="1200" dirty="0">
              <a:solidFill>
                <a:schemeClr val="accent2"/>
              </a:solidFill>
            </a:rPr>
            <a:t>Cases” </a:t>
          </a:r>
        </a:p>
        <a:p>
          <a:pPr marL="0" lvl="0" indent="0" algn="l" defTabSz="755650" rtl="0">
            <a:lnSpc>
              <a:spcPct val="90000"/>
            </a:lnSpc>
            <a:spcBef>
              <a:spcPct val="0"/>
            </a:spcBef>
            <a:spcAft>
              <a:spcPct val="35000"/>
            </a:spcAft>
            <a:tabLst/>
          </a:pPr>
          <a:r>
            <a:rPr lang="en-US" sz="1700" b="0" u="none" kern="1200" dirty="0">
              <a:solidFill>
                <a:schemeClr val="bg1"/>
              </a:solidFill>
            </a:rPr>
            <a:t>(</a:t>
          </a:r>
          <a:r>
            <a:rPr lang="en-US" sz="1700" b="1" u="sng" kern="1200" dirty="0">
              <a:solidFill>
                <a:schemeClr val="bg1"/>
              </a:solidFill>
            </a:rPr>
            <a:t>Case-subjects: </a:t>
          </a:r>
          <a:r>
            <a:rPr lang="en-US" sz="1700" b="0" u="none" kern="1200" dirty="0">
              <a:solidFill>
                <a:schemeClr val="bg1"/>
              </a:solidFill>
            </a:rPr>
            <a:t>They have the disease or outcome of interest)</a:t>
          </a:r>
        </a:p>
      </dsp:txBody>
      <dsp:txXfrm>
        <a:off x="463026" y="1206848"/>
        <a:ext cx="4040256" cy="938111"/>
      </dsp:txXfrm>
    </dsp:sp>
    <dsp:sp modelId="{3AF64E8F-5CB1-CF41-B6D5-199CC285CCC9}">
      <dsp:nvSpPr>
        <dsp:cNvPr id="0" name=""/>
        <dsp:cNvSpPr/>
      </dsp:nvSpPr>
      <dsp:spPr>
        <a:xfrm>
          <a:off x="861205" y="2307270"/>
          <a:ext cx="5180183" cy="109259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a:t>3- Determine </a:t>
          </a:r>
          <a:r>
            <a:rPr lang="en-US" sz="1700" b="1" kern="1200" dirty="0">
              <a:solidFill>
                <a:schemeClr val="accent2"/>
              </a:solidFill>
            </a:rPr>
            <a:t>Study Subjects: “</a:t>
          </a:r>
          <a:r>
            <a:rPr lang="en-US" sz="1700" b="1" u="sng" kern="1200" dirty="0">
              <a:solidFill>
                <a:schemeClr val="accent2"/>
              </a:solidFill>
            </a:rPr>
            <a:t>Controls”</a:t>
          </a:r>
        </a:p>
        <a:p>
          <a:pPr lvl="0" algn="l" defTabSz="755650" rtl="0">
            <a:lnSpc>
              <a:spcPct val="90000"/>
            </a:lnSpc>
            <a:spcBef>
              <a:spcPct val="0"/>
            </a:spcBef>
            <a:spcAft>
              <a:spcPct val="35000"/>
            </a:spcAft>
          </a:pPr>
          <a:r>
            <a:rPr lang="en-US" sz="1700" b="0" u="none" kern="1200" dirty="0">
              <a:solidFill>
                <a:schemeClr val="bg1"/>
              </a:solidFill>
            </a:rPr>
            <a:t>(</a:t>
          </a:r>
          <a:r>
            <a:rPr lang="en-US" sz="1700" b="1" u="sng" kern="1200" dirty="0">
              <a:solidFill>
                <a:schemeClr val="bg1"/>
              </a:solidFill>
            </a:rPr>
            <a:t>Control-subjects: </a:t>
          </a:r>
          <a:r>
            <a:rPr lang="en-US" sz="1700" b="0" u="none" kern="1200" dirty="0">
              <a:solidFill>
                <a:schemeClr val="bg1"/>
              </a:solidFill>
            </a:rPr>
            <a:t>They </a:t>
          </a:r>
          <a:r>
            <a:rPr lang="en-US" sz="1700" b="0" u="none" kern="1200" dirty="0">
              <a:solidFill>
                <a:srgbClr val="FF0000"/>
              </a:solidFill>
            </a:rPr>
            <a:t>DO NOT</a:t>
          </a:r>
          <a:r>
            <a:rPr lang="en-US" sz="1700" b="0" u="none" kern="1200" dirty="0">
              <a:solidFill>
                <a:schemeClr val="bg1"/>
              </a:solidFill>
            </a:rPr>
            <a:t> have the disease or outcome of interest)</a:t>
          </a:r>
          <a:endParaRPr lang="en-US" sz="1700" kern="1200" dirty="0"/>
        </a:p>
      </dsp:txBody>
      <dsp:txXfrm>
        <a:off x="893206" y="2339271"/>
        <a:ext cx="4041101" cy="1028592"/>
      </dsp:txXfrm>
    </dsp:sp>
    <dsp:sp modelId="{BF79D018-2F3C-1F44-9DD5-68CE4E193A05}">
      <dsp:nvSpPr>
        <dsp:cNvPr id="0" name=""/>
        <dsp:cNvSpPr/>
      </dsp:nvSpPr>
      <dsp:spPr>
        <a:xfrm>
          <a:off x="1295045" y="3532988"/>
          <a:ext cx="5180183" cy="99648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4- Decide on the </a:t>
          </a:r>
          <a:r>
            <a:rPr lang="en-US" sz="1800" b="1" kern="1200" dirty="0">
              <a:solidFill>
                <a:schemeClr val="accent2"/>
              </a:solidFill>
            </a:rPr>
            <a:t>Ratio of Cases to Controls</a:t>
          </a:r>
        </a:p>
      </dsp:txBody>
      <dsp:txXfrm>
        <a:off x="1324231" y="3562174"/>
        <a:ext cx="4040256" cy="938111"/>
      </dsp:txXfrm>
    </dsp:sp>
    <dsp:sp modelId="{4CA2EAE2-6D24-C049-AAD8-83A6C725EF67}">
      <dsp:nvSpPr>
        <dsp:cNvPr id="0" name=""/>
        <dsp:cNvSpPr/>
      </dsp:nvSpPr>
      <dsp:spPr>
        <a:xfrm>
          <a:off x="4532468" y="763216"/>
          <a:ext cx="647714" cy="647714"/>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4678204" y="763216"/>
        <a:ext cx="356242" cy="487405"/>
      </dsp:txXfrm>
    </dsp:sp>
    <dsp:sp modelId="{E363CB7C-986E-0842-865A-546227702666}">
      <dsp:nvSpPr>
        <dsp:cNvPr id="0" name=""/>
        <dsp:cNvSpPr/>
      </dsp:nvSpPr>
      <dsp:spPr>
        <a:xfrm>
          <a:off x="4966309" y="1940878"/>
          <a:ext cx="647714" cy="647714"/>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5112045" y="1940878"/>
        <a:ext cx="356242" cy="487405"/>
      </dsp:txXfrm>
    </dsp:sp>
    <dsp:sp modelId="{6241CEC7-9020-2E4F-8F37-78BE531E5858}">
      <dsp:nvSpPr>
        <dsp:cNvPr id="0" name=""/>
        <dsp:cNvSpPr/>
      </dsp:nvSpPr>
      <dsp:spPr>
        <a:xfrm>
          <a:off x="5393674" y="3118541"/>
          <a:ext cx="647714" cy="647714"/>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5539410" y="3118541"/>
        <a:ext cx="356242" cy="487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6E987-CFFB-EB4D-8235-085ABDD82924}">
      <dsp:nvSpPr>
        <dsp:cNvPr id="0" name=""/>
        <dsp:cNvSpPr/>
      </dsp:nvSpPr>
      <dsp:spPr>
        <a:xfrm>
          <a:off x="0" y="0"/>
          <a:ext cx="4740312" cy="80382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solidFill>
                <a:schemeClr val="bg2"/>
              </a:solidFill>
            </a:rPr>
            <a:t>5- Decide on </a:t>
          </a:r>
          <a:r>
            <a:rPr lang="en-US" sz="2000" b="1" kern="1200" dirty="0">
              <a:solidFill>
                <a:schemeClr val="accent2"/>
              </a:solidFill>
            </a:rPr>
            <a:t>Matching Cases and Controls </a:t>
          </a:r>
          <a:endParaRPr lang="en-US" sz="2000" b="0" u="none" kern="1200" dirty="0">
            <a:solidFill>
              <a:schemeClr val="bg1"/>
            </a:solidFill>
          </a:endParaRPr>
        </a:p>
      </dsp:txBody>
      <dsp:txXfrm>
        <a:off x="23543" y="23543"/>
        <a:ext cx="3778879" cy="756735"/>
      </dsp:txXfrm>
    </dsp:sp>
    <dsp:sp modelId="{638A3843-A7D0-734F-B2BC-C986644C9E4D}">
      <dsp:nvSpPr>
        <dsp:cNvPr id="0" name=""/>
        <dsp:cNvSpPr/>
      </dsp:nvSpPr>
      <dsp:spPr>
        <a:xfrm>
          <a:off x="353984" y="915462"/>
          <a:ext cx="4740312" cy="80382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6- Estimate </a:t>
          </a:r>
          <a:r>
            <a:rPr lang="en-US" sz="2000" b="1" kern="1200" dirty="0">
              <a:solidFill>
                <a:schemeClr val="accent2"/>
              </a:solidFill>
            </a:rPr>
            <a:t>sample size </a:t>
          </a:r>
        </a:p>
      </dsp:txBody>
      <dsp:txXfrm>
        <a:off x="377527" y="939005"/>
        <a:ext cx="3816758" cy="756735"/>
      </dsp:txXfrm>
    </dsp:sp>
    <dsp:sp modelId="{FD8C1D27-28A6-2846-9E2D-16ABB7AB525C}">
      <dsp:nvSpPr>
        <dsp:cNvPr id="0" name=""/>
        <dsp:cNvSpPr/>
      </dsp:nvSpPr>
      <dsp:spPr>
        <a:xfrm>
          <a:off x="707968" y="1830925"/>
          <a:ext cx="4740312" cy="80382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7- </a:t>
          </a:r>
          <a:r>
            <a:rPr lang="en-US" sz="2000" u="sng" kern="1200" dirty="0"/>
            <a:t>Select</a:t>
          </a:r>
          <a:r>
            <a:rPr lang="en-US" sz="2000" kern="1200" dirty="0"/>
            <a:t> </a:t>
          </a:r>
          <a:r>
            <a:rPr lang="en-US" sz="2000" b="1" kern="1200" dirty="0">
              <a:solidFill>
                <a:schemeClr val="accent2"/>
              </a:solidFill>
            </a:rPr>
            <a:t>Cases and Controls</a:t>
          </a:r>
        </a:p>
      </dsp:txBody>
      <dsp:txXfrm>
        <a:off x="731511" y="1854468"/>
        <a:ext cx="3816758" cy="756735"/>
      </dsp:txXfrm>
    </dsp:sp>
    <dsp:sp modelId="{BB1BC8A4-4D94-564C-806C-4288D3F1550E}">
      <dsp:nvSpPr>
        <dsp:cNvPr id="0" name=""/>
        <dsp:cNvSpPr/>
      </dsp:nvSpPr>
      <dsp:spPr>
        <a:xfrm>
          <a:off x="1061953" y="2746388"/>
          <a:ext cx="4740312" cy="80382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tabLst>
              <a:tab pos="3686175" algn="l"/>
            </a:tabLst>
          </a:pPr>
          <a:r>
            <a:rPr lang="en-US" sz="2000" kern="1200" dirty="0"/>
            <a:t>8- Measure </a:t>
          </a:r>
          <a:r>
            <a:rPr lang="en-US" sz="2000" b="1" kern="1200" dirty="0">
              <a:solidFill>
                <a:schemeClr val="accent2"/>
              </a:solidFill>
            </a:rPr>
            <a:t>Exposure (Risk Factor(s))</a:t>
          </a:r>
          <a:endParaRPr lang="en-US" sz="2000" kern="1200" dirty="0"/>
        </a:p>
      </dsp:txBody>
      <dsp:txXfrm>
        <a:off x="1085496" y="2769931"/>
        <a:ext cx="3816758" cy="756735"/>
      </dsp:txXfrm>
    </dsp:sp>
    <dsp:sp modelId="{DE18B058-7EA1-0D4E-A238-5A653AE60C24}">
      <dsp:nvSpPr>
        <dsp:cNvPr id="0" name=""/>
        <dsp:cNvSpPr/>
      </dsp:nvSpPr>
      <dsp:spPr>
        <a:xfrm>
          <a:off x="1415937" y="3661851"/>
          <a:ext cx="4740312" cy="80382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9- Analyze the </a:t>
          </a:r>
          <a:r>
            <a:rPr lang="en-US" sz="2000" b="1" kern="1200" dirty="0">
              <a:solidFill>
                <a:schemeClr val="accent2"/>
              </a:solidFill>
            </a:rPr>
            <a:t>data</a:t>
          </a:r>
          <a:endParaRPr lang="en-US" sz="2000" b="0" u="none" kern="1200" dirty="0">
            <a:solidFill>
              <a:schemeClr val="bg1"/>
            </a:solidFill>
          </a:endParaRPr>
        </a:p>
      </dsp:txBody>
      <dsp:txXfrm>
        <a:off x="1439480" y="3685394"/>
        <a:ext cx="3816758" cy="756735"/>
      </dsp:txXfrm>
    </dsp:sp>
    <dsp:sp modelId="{5C60DB6F-1560-1941-9515-5E0FFDB5D42B}">
      <dsp:nvSpPr>
        <dsp:cNvPr id="0" name=""/>
        <dsp:cNvSpPr/>
      </dsp:nvSpPr>
      <dsp:spPr>
        <a:xfrm>
          <a:off x="4217828" y="587235"/>
          <a:ext cx="522483" cy="522483"/>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4335387" y="587235"/>
        <a:ext cx="287365" cy="393168"/>
      </dsp:txXfrm>
    </dsp:sp>
    <dsp:sp modelId="{77C32E57-A7AD-B84F-AE53-6F1A4F988607}">
      <dsp:nvSpPr>
        <dsp:cNvPr id="0" name=""/>
        <dsp:cNvSpPr/>
      </dsp:nvSpPr>
      <dsp:spPr>
        <a:xfrm>
          <a:off x="4571813" y="1502698"/>
          <a:ext cx="522483" cy="522483"/>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4689372" y="1502698"/>
        <a:ext cx="287365" cy="393168"/>
      </dsp:txXfrm>
    </dsp:sp>
    <dsp:sp modelId="{03A3A15D-2DA7-8A46-B5CE-222F5D06BEA6}">
      <dsp:nvSpPr>
        <dsp:cNvPr id="0" name=""/>
        <dsp:cNvSpPr/>
      </dsp:nvSpPr>
      <dsp:spPr>
        <a:xfrm>
          <a:off x="4925797" y="2404764"/>
          <a:ext cx="522483" cy="522483"/>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5043356" y="2404764"/>
        <a:ext cx="287365" cy="393168"/>
      </dsp:txXfrm>
    </dsp:sp>
    <dsp:sp modelId="{3198DCF8-42F9-224F-AE0F-6AE2EF18324F}">
      <dsp:nvSpPr>
        <dsp:cNvPr id="0" name=""/>
        <dsp:cNvSpPr/>
      </dsp:nvSpPr>
      <dsp:spPr>
        <a:xfrm>
          <a:off x="5279781" y="3329159"/>
          <a:ext cx="522483" cy="522483"/>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5397340" y="3329159"/>
        <a:ext cx="287365" cy="3931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8C2DE-5CD6-A248-A11A-346597F93249}">
      <dsp:nvSpPr>
        <dsp:cNvPr id="0" name=""/>
        <dsp:cNvSpPr/>
      </dsp:nvSpPr>
      <dsp:spPr>
        <a:xfrm>
          <a:off x="6617645" y="1535470"/>
          <a:ext cx="1875234" cy="93761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a:t>Source Population</a:t>
          </a:r>
        </a:p>
      </dsp:txBody>
      <dsp:txXfrm>
        <a:off x="6645107" y="1562932"/>
        <a:ext cx="1820310" cy="882693"/>
      </dsp:txXfrm>
    </dsp:sp>
    <dsp:sp modelId="{E1CA555D-EE43-1148-8C1C-52A0AD6107F8}">
      <dsp:nvSpPr>
        <dsp:cNvPr id="0" name=""/>
        <dsp:cNvSpPr/>
      </dsp:nvSpPr>
      <dsp:spPr>
        <a:xfrm rot="12620553">
          <a:off x="4681739" y="1458583"/>
          <a:ext cx="2078244" cy="41528"/>
        </a:xfrm>
        <a:custGeom>
          <a:avLst/>
          <a:gdLst/>
          <a:ahLst/>
          <a:cxnLst/>
          <a:rect l="0" t="0" r="0" b="0"/>
          <a:pathLst>
            <a:path>
              <a:moveTo>
                <a:pt x="0" y="20764"/>
              </a:moveTo>
              <a:lnTo>
                <a:pt x="2078244" y="2076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0">
            <a:lnSpc>
              <a:spcPct val="90000"/>
            </a:lnSpc>
            <a:spcBef>
              <a:spcPct val="0"/>
            </a:spcBef>
            <a:spcAft>
              <a:spcPct val="35000"/>
            </a:spcAft>
          </a:pPr>
          <a:endParaRPr lang="en-US" sz="700" kern="1200"/>
        </a:p>
      </dsp:txBody>
      <dsp:txXfrm rot="10800000">
        <a:off x="5668905" y="1427391"/>
        <a:ext cx="103912" cy="103912"/>
      </dsp:txXfrm>
    </dsp:sp>
    <dsp:sp modelId="{E684465A-5433-6548-9A6D-5BF4D0E8D0E1}">
      <dsp:nvSpPr>
        <dsp:cNvPr id="0" name=""/>
        <dsp:cNvSpPr/>
      </dsp:nvSpPr>
      <dsp:spPr>
        <a:xfrm>
          <a:off x="3266901" y="597117"/>
          <a:ext cx="1557175" cy="71459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a:t>Cases (Diseased)</a:t>
          </a:r>
        </a:p>
      </dsp:txBody>
      <dsp:txXfrm>
        <a:off x="3287831" y="618047"/>
        <a:ext cx="1515315" cy="672735"/>
      </dsp:txXfrm>
    </dsp:sp>
    <dsp:sp modelId="{30EC2254-4679-524B-8E1D-96B48CE58837}">
      <dsp:nvSpPr>
        <dsp:cNvPr id="0" name=""/>
        <dsp:cNvSpPr/>
      </dsp:nvSpPr>
      <dsp:spPr>
        <a:xfrm rot="11731050">
          <a:off x="1848910" y="740450"/>
          <a:ext cx="1444314" cy="41528"/>
        </a:xfrm>
        <a:custGeom>
          <a:avLst/>
          <a:gdLst/>
          <a:ahLst/>
          <a:cxnLst/>
          <a:rect l="0" t="0" r="0" b="0"/>
          <a:pathLst>
            <a:path>
              <a:moveTo>
                <a:pt x="0" y="20764"/>
              </a:moveTo>
              <a:lnTo>
                <a:pt x="1444314" y="20764"/>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34960" y="725106"/>
        <a:ext cx="72215" cy="72215"/>
      </dsp:txXfrm>
    </dsp:sp>
    <dsp:sp modelId="{17A351D7-D707-D24C-891F-D6DE80FA6E2F}">
      <dsp:nvSpPr>
        <dsp:cNvPr id="0" name=""/>
        <dsp:cNvSpPr/>
      </dsp:nvSpPr>
      <dsp:spPr>
        <a:xfrm>
          <a:off x="0" y="99205"/>
          <a:ext cx="1875234" cy="93761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a:t>Exposed</a:t>
          </a:r>
        </a:p>
      </dsp:txBody>
      <dsp:txXfrm>
        <a:off x="27462" y="126667"/>
        <a:ext cx="1820310" cy="882693"/>
      </dsp:txXfrm>
    </dsp:sp>
    <dsp:sp modelId="{FCC074C5-9FC6-F64A-BA1A-F198231505FE}">
      <dsp:nvSpPr>
        <dsp:cNvPr id="0" name=""/>
        <dsp:cNvSpPr/>
      </dsp:nvSpPr>
      <dsp:spPr>
        <a:xfrm rot="9578058">
          <a:off x="1828837" y="1191955"/>
          <a:ext cx="1484460" cy="41528"/>
        </a:xfrm>
        <a:custGeom>
          <a:avLst/>
          <a:gdLst/>
          <a:ahLst/>
          <a:cxnLst/>
          <a:rect l="0" t="0" r="0" b="0"/>
          <a:pathLst>
            <a:path>
              <a:moveTo>
                <a:pt x="0" y="20764"/>
              </a:moveTo>
              <a:lnTo>
                <a:pt x="1484460" y="20764"/>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33956" y="1175607"/>
        <a:ext cx="74223" cy="74223"/>
      </dsp:txXfrm>
    </dsp:sp>
    <dsp:sp modelId="{345B5516-B0A5-B64F-BA25-964907B13E0B}">
      <dsp:nvSpPr>
        <dsp:cNvPr id="0" name=""/>
        <dsp:cNvSpPr/>
      </dsp:nvSpPr>
      <dsp:spPr>
        <a:xfrm>
          <a:off x="0" y="1057646"/>
          <a:ext cx="1875234" cy="82675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a:t>Unexposed</a:t>
          </a:r>
        </a:p>
      </dsp:txBody>
      <dsp:txXfrm>
        <a:off x="24215" y="1081861"/>
        <a:ext cx="1826804" cy="778323"/>
      </dsp:txXfrm>
    </dsp:sp>
    <dsp:sp modelId="{4F934DD6-B327-4942-AE02-3E978EC683A5}">
      <dsp:nvSpPr>
        <dsp:cNvPr id="0" name=""/>
        <dsp:cNvSpPr/>
      </dsp:nvSpPr>
      <dsp:spPr>
        <a:xfrm rot="8841556">
          <a:off x="4783831" y="2520467"/>
          <a:ext cx="1991036" cy="41528"/>
        </a:xfrm>
        <a:custGeom>
          <a:avLst/>
          <a:gdLst/>
          <a:ahLst/>
          <a:cxnLst/>
          <a:rect l="0" t="0" r="0" b="0"/>
          <a:pathLst>
            <a:path>
              <a:moveTo>
                <a:pt x="0" y="20764"/>
              </a:moveTo>
              <a:lnTo>
                <a:pt x="1991036" y="2076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5729574" y="2491455"/>
        <a:ext cx="99551" cy="99551"/>
      </dsp:txXfrm>
    </dsp:sp>
    <dsp:sp modelId="{2DC1EE6A-7149-3A4B-B86B-4940AB6F674D}">
      <dsp:nvSpPr>
        <dsp:cNvPr id="0" name=""/>
        <dsp:cNvSpPr/>
      </dsp:nvSpPr>
      <dsp:spPr>
        <a:xfrm>
          <a:off x="3359669" y="2682190"/>
          <a:ext cx="1581385" cy="79198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a:t>Controls</a:t>
          </a:r>
        </a:p>
        <a:p>
          <a:pPr lvl="0" algn="ctr" defTabSz="889000" rtl="0">
            <a:lnSpc>
              <a:spcPct val="90000"/>
            </a:lnSpc>
            <a:spcBef>
              <a:spcPct val="0"/>
            </a:spcBef>
            <a:spcAft>
              <a:spcPct val="35000"/>
            </a:spcAft>
          </a:pPr>
          <a:r>
            <a:rPr lang="en-US" sz="2000" kern="1200" dirty="0"/>
            <a:t>(No Disease)</a:t>
          </a:r>
        </a:p>
      </dsp:txBody>
      <dsp:txXfrm>
        <a:off x="3382865" y="2705386"/>
        <a:ext cx="1534993" cy="745594"/>
      </dsp:txXfrm>
    </dsp:sp>
    <dsp:sp modelId="{9440388C-5C56-7245-990C-1D9C19D77F72}">
      <dsp:nvSpPr>
        <dsp:cNvPr id="0" name=""/>
        <dsp:cNvSpPr/>
      </dsp:nvSpPr>
      <dsp:spPr>
        <a:xfrm rot="12075221">
          <a:off x="1821067" y="2768732"/>
          <a:ext cx="1592768" cy="41528"/>
        </a:xfrm>
        <a:custGeom>
          <a:avLst/>
          <a:gdLst/>
          <a:ahLst/>
          <a:cxnLst/>
          <a:rect l="0" t="0" r="0" b="0"/>
          <a:pathLst>
            <a:path>
              <a:moveTo>
                <a:pt x="0" y="20764"/>
              </a:moveTo>
              <a:lnTo>
                <a:pt x="1592768" y="20764"/>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2577632" y="2749677"/>
        <a:ext cx="79638" cy="79638"/>
      </dsp:txXfrm>
    </dsp:sp>
    <dsp:sp modelId="{8E36AD79-666F-5F40-A789-DADA464F82E8}">
      <dsp:nvSpPr>
        <dsp:cNvPr id="0" name=""/>
        <dsp:cNvSpPr/>
      </dsp:nvSpPr>
      <dsp:spPr>
        <a:xfrm>
          <a:off x="0" y="2032000"/>
          <a:ext cx="1875234" cy="93761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a:t>Exposed</a:t>
          </a:r>
        </a:p>
      </dsp:txBody>
      <dsp:txXfrm>
        <a:off x="27462" y="2059462"/>
        <a:ext cx="1820310" cy="882693"/>
      </dsp:txXfrm>
    </dsp:sp>
    <dsp:sp modelId="{F3D88BE0-0408-A24F-8FDF-91B525D68650}">
      <dsp:nvSpPr>
        <dsp:cNvPr id="0" name=""/>
        <dsp:cNvSpPr/>
      </dsp:nvSpPr>
      <dsp:spPr>
        <a:xfrm rot="9905000">
          <a:off x="1849350" y="3255139"/>
          <a:ext cx="1536203" cy="41528"/>
        </a:xfrm>
        <a:custGeom>
          <a:avLst/>
          <a:gdLst/>
          <a:ahLst/>
          <a:cxnLst/>
          <a:rect l="0" t="0" r="0" b="0"/>
          <a:pathLst>
            <a:path>
              <a:moveTo>
                <a:pt x="0" y="20764"/>
              </a:moveTo>
              <a:lnTo>
                <a:pt x="1536203" y="20764"/>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79046" y="3237498"/>
        <a:ext cx="76810" cy="76810"/>
      </dsp:txXfrm>
    </dsp:sp>
    <dsp:sp modelId="{18B31D78-B146-A44C-B8BE-55B26E3AE090}">
      <dsp:nvSpPr>
        <dsp:cNvPr id="0" name=""/>
        <dsp:cNvSpPr/>
      </dsp:nvSpPr>
      <dsp:spPr>
        <a:xfrm>
          <a:off x="0" y="3004815"/>
          <a:ext cx="1875234" cy="93761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a:t>Unexposed</a:t>
          </a:r>
        </a:p>
      </dsp:txBody>
      <dsp:txXfrm>
        <a:off x="27462" y="3032277"/>
        <a:ext cx="1820310" cy="8826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53ABD-6306-6C4C-A697-80134903F9C2}">
      <dsp:nvSpPr>
        <dsp:cNvPr id="0" name=""/>
        <dsp:cNvSpPr/>
      </dsp:nvSpPr>
      <dsp:spPr>
        <a:xfrm>
          <a:off x="807348" y="1162234"/>
          <a:ext cx="3486704" cy="3486704"/>
        </a:xfrm>
        <a:prstGeom prst="ellipse">
          <a:avLst/>
        </a:prstGeom>
        <a:solidFill>
          <a:schemeClr val="accent1">
            <a:shade val="80000"/>
            <a:hueOff val="246259"/>
            <a:satOff val="-35629"/>
            <a:lumOff val="4473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9DE45-0CE8-D640-BB7B-A19E59C4CE18}">
      <dsp:nvSpPr>
        <dsp:cNvPr id="0" name=""/>
        <dsp:cNvSpPr/>
      </dsp:nvSpPr>
      <dsp:spPr>
        <a:xfrm>
          <a:off x="1504689" y="1859575"/>
          <a:ext cx="2092022" cy="2092022"/>
        </a:xfrm>
        <a:prstGeom prst="ellipse">
          <a:avLst/>
        </a:prstGeom>
        <a:solidFill>
          <a:schemeClr val="accent1">
            <a:shade val="80000"/>
            <a:hueOff val="123129"/>
            <a:satOff val="-17815"/>
            <a:lumOff val="2236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3B05E2-E31F-874A-BAEF-E1F4E8739D3B}">
      <dsp:nvSpPr>
        <dsp:cNvPr id="0" name=""/>
        <dsp:cNvSpPr/>
      </dsp:nvSpPr>
      <dsp:spPr>
        <a:xfrm>
          <a:off x="2202030" y="2556916"/>
          <a:ext cx="697340" cy="697340"/>
        </a:xfrm>
        <a:prstGeom prst="ellipse">
          <a:avLst/>
        </a:prstGeom>
        <a:solidFill>
          <a:schemeClr val="accent1">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F177D0-77C1-DD44-BA08-300D5926A870}">
      <dsp:nvSpPr>
        <dsp:cNvPr id="0" name=""/>
        <dsp:cNvSpPr/>
      </dsp:nvSpPr>
      <dsp:spPr>
        <a:xfrm>
          <a:off x="4933415" y="0"/>
          <a:ext cx="2902785" cy="1016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buFont typeface="Arial" pitchFamily="34" charset="0"/>
            <a:buChar char="•"/>
          </a:pPr>
          <a:r>
            <a:rPr lang="en-US" sz="1600" kern="1200" dirty="0"/>
            <a:t>3- Being </a:t>
          </a:r>
          <a:r>
            <a:rPr lang="en-US" sz="1600" b="1" u="sng" kern="1200" dirty="0"/>
            <a:t>comparable</a:t>
          </a:r>
          <a:r>
            <a:rPr lang="en-US" sz="1600" kern="1200" dirty="0"/>
            <a:t> to cases in terms </a:t>
          </a:r>
          <a:r>
            <a:rPr lang="en-US" sz="1600" b="1" u="sng" kern="1200" dirty="0"/>
            <a:t>of susceptibility</a:t>
          </a:r>
        </a:p>
      </dsp:txBody>
      <dsp:txXfrm>
        <a:off x="4933415" y="0"/>
        <a:ext cx="2902785" cy="1016955"/>
      </dsp:txXfrm>
    </dsp:sp>
    <dsp:sp modelId="{1EFC18FE-C6EF-3C48-A5B3-DCD8C4A8D8A8}">
      <dsp:nvSpPr>
        <dsp:cNvPr id="0" name=""/>
        <dsp:cNvSpPr/>
      </dsp:nvSpPr>
      <dsp:spPr>
        <a:xfrm>
          <a:off x="4439332" y="508477"/>
          <a:ext cx="435838"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BF18F8-9E92-5544-8CA4-5D14D5F1C570}">
      <dsp:nvSpPr>
        <dsp:cNvPr id="0" name=""/>
        <dsp:cNvSpPr/>
      </dsp:nvSpPr>
      <dsp:spPr>
        <a:xfrm rot="5400000">
          <a:off x="2295880" y="763878"/>
          <a:ext cx="2396528" cy="1886888"/>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7DB94-CBF6-0843-8F8D-250AB68805FA}">
      <dsp:nvSpPr>
        <dsp:cNvPr id="0" name=""/>
        <dsp:cNvSpPr/>
      </dsp:nvSpPr>
      <dsp:spPr>
        <a:xfrm>
          <a:off x="4900797" y="1070121"/>
          <a:ext cx="3053097" cy="1016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rtl="0">
            <a:lnSpc>
              <a:spcPct val="90000"/>
            </a:lnSpc>
            <a:spcBef>
              <a:spcPct val="0"/>
            </a:spcBef>
            <a:spcAft>
              <a:spcPct val="35000"/>
            </a:spcAft>
          </a:pPr>
          <a:r>
            <a:rPr lang="en-US" sz="1700" kern="1200" dirty="0"/>
            <a:t>2- </a:t>
          </a:r>
          <a:r>
            <a:rPr lang="en-US" sz="1700" b="1" u="sng" kern="1200" dirty="0"/>
            <a:t>Free</a:t>
          </a:r>
          <a:r>
            <a:rPr lang="en-US" sz="1700" kern="1200" dirty="0"/>
            <a:t> from health problems </a:t>
          </a:r>
          <a:r>
            <a:rPr lang="en-US" sz="1700" b="1" u="sng" kern="1200" dirty="0"/>
            <a:t>known to be associated with the exposure </a:t>
          </a:r>
        </a:p>
      </dsp:txBody>
      <dsp:txXfrm>
        <a:off x="4900797" y="1070121"/>
        <a:ext cx="3053097" cy="1016955"/>
      </dsp:txXfrm>
    </dsp:sp>
    <dsp:sp modelId="{1BC5B9C3-2CA1-BD4E-B30E-46A2467C66FE}">
      <dsp:nvSpPr>
        <dsp:cNvPr id="0" name=""/>
        <dsp:cNvSpPr/>
      </dsp:nvSpPr>
      <dsp:spPr>
        <a:xfrm>
          <a:off x="4439332" y="1525433"/>
          <a:ext cx="435838"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45C890-15D7-F04E-9C6D-E3004CB0A678}">
      <dsp:nvSpPr>
        <dsp:cNvPr id="0" name=""/>
        <dsp:cNvSpPr/>
      </dsp:nvSpPr>
      <dsp:spPr>
        <a:xfrm rot="5400000">
          <a:off x="2810285" y="1764969"/>
          <a:ext cx="1867478" cy="1387127"/>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83D196-5DD0-3646-9052-E8C453240806}">
      <dsp:nvSpPr>
        <dsp:cNvPr id="0" name=""/>
        <dsp:cNvSpPr/>
      </dsp:nvSpPr>
      <dsp:spPr>
        <a:xfrm>
          <a:off x="4899324" y="2076439"/>
          <a:ext cx="2970933" cy="1016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buFont typeface="Arial" pitchFamily="34" charset="0"/>
            <a:buChar char="•"/>
          </a:pPr>
          <a:r>
            <a:rPr lang="en-US" sz="1600" kern="1200" dirty="0"/>
            <a:t>1- </a:t>
          </a:r>
          <a:r>
            <a:rPr lang="en-US" sz="1600" b="1" u="sng" kern="1200" dirty="0"/>
            <a:t>Free from the disease </a:t>
          </a:r>
          <a:r>
            <a:rPr lang="en-US" sz="1600" kern="1200" dirty="0"/>
            <a:t>/ health problem under investigation </a:t>
          </a:r>
        </a:p>
      </dsp:txBody>
      <dsp:txXfrm>
        <a:off x="4899324" y="2076439"/>
        <a:ext cx="2970933" cy="1016955"/>
      </dsp:txXfrm>
    </dsp:sp>
    <dsp:sp modelId="{B10D8823-ADDC-E344-8350-0C9DD79DACCB}">
      <dsp:nvSpPr>
        <dsp:cNvPr id="0" name=""/>
        <dsp:cNvSpPr/>
      </dsp:nvSpPr>
      <dsp:spPr>
        <a:xfrm>
          <a:off x="4439332" y="2542388"/>
          <a:ext cx="435838"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E5A2B0-E533-374F-A8D7-6A1CB9A5B8ED}">
      <dsp:nvSpPr>
        <dsp:cNvPr id="0" name=""/>
        <dsp:cNvSpPr/>
      </dsp:nvSpPr>
      <dsp:spPr>
        <a:xfrm rot="5400000">
          <a:off x="3325330" y="2765247"/>
          <a:ext cx="1334245" cy="887366"/>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257AF-5C23-244C-A3F7-41D07320912C}">
      <dsp:nvSpPr>
        <dsp:cNvPr id="0" name=""/>
        <dsp:cNvSpPr/>
      </dsp:nvSpPr>
      <dsp:spPr>
        <a:xfrm>
          <a:off x="41" y="7869"/>
          <a:ext cx="3979717" cy="5184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1" kern="1200" dirty="0"/>
            <a:t>Strengths</a:t>
          </a:r>
        </a:p>
      </dsp:txBody>
      <dsp:txXfrm>
        <a:off x="41" y="7869"/>
        <a:ext cx="3979717" cy="518400"/>
      </dsp:txXfrm>
    </dsp:sp>
    <dsp:sp modelId="{861DB525-EE2A-3E48-BE9E-35F3E69B9C8A}">
      <dsp:nvSpPr>
        <dsp:cNvPr id="0" name=""/>
        <dsp:cNvSpPr/>
      </dsp:nvSpPr>
      <dsp:spPr>
        <a:xfrm>
          <a:off x="41" y="526269"/>
          <a:ext cx="3979717" cy="395279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i="0" u="none" kern="1200"/>
            <a:t>Cost effective relative to other analytical studies such as cohort studies.</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0" i="0" u="none" kern="1200"/>
            <a:t>Case-control studies are retrospective, and cases are identified at the beginning of the study; therefore there is no long follow up period (as compared to cohort studies).</a:t>
          </a:r>
        </a:p>
        <a:p>
          <a:pPr marL="171450" lvl="1" indent="-171450" algn="l" defTabSz="800100">
            <a:lnSpc>
              <a:spcPct val="90000"/>
            </a:lnSpc>
            <a:spcBef>
              <a:spcPct val="0"/>
            </a:spcBef>
            <a:spcAft>
              <a:spcPct val="15000"/>
            </a:spcAft>
            <a:buFont typeface="Arial" panose="020B0604020202020204" pitchFamily="34" charset="0"/>
            <a:buChar char="••"/>
          </a:pPr>
          <a:r>
            <a:rPr lang="en-US" sz="1800" b="0" i="0" u="none" kern="1200"/>
            <a:t>Efficient for the study of diseases with long latency periods.</a:t>
          </a:r>
        </a:p>
        <a:p>
          <a:pPr marL="171450" lvl="1" indent="-171450" algn="l" defTabSz="800100">
            <a:lnSpc>
              <a:spcPct val="90000"/>
            </a:lnSpc>
            <a:spcBef>
              <a:spcPct val="0"/>
            </a:spcBef>
            <a:spcAft>
              <a:spcPct val="15000"/>
            </a:spcAft>
            <a:buFont typeface="Arial" panose="020B0604020202020204" pitchFamily="34" charset="0"/>
            <a:buChar char="••"/>
          </a:pPr>
          <a:r>
            <a:rPr lang="en-US" sz="1800" b="0" i="0" u="none" kern="1200"/>
            <a:t>Efficient for the study of rare diseases.</a:t>
          </a:r>
        </a:p>
        <a:p>
          <a:pPr marL="171450" lvl="1" indent="-171450" algn="l" defTabSz="800100">
            <a:lnSpc>
              <a:spcPct val="90000"/>
            </a:lnSpc>
            <a:spcBef>
              <a:spcPct val="0"/>
            </a:spcBef>
            <a:spcAft>
              <a:spcPct val="15000"/>
            </a:spcAft>
            <a:buFont typeface="Arial" panose="020B0604020202020204" pitchFamily="34" charset="0"/>
            <a:buChar char="••"/>
          </a:pPr>
          <a:r>
            <a:rPr lang="en-US" sz="1800" b="0" i="0" u="none" kern="1200" dirty="0"/>
            <a:t>Good for examining multiple exposures.</a:t>
          </a:r>
        </a:p>
      </dsp:txBody>
      <dsp:txXfrm>
        <a:off x="41" y="526269"/>
        <a:ext cx="3979717" cy="3952799"/>
      </dsp:txXfrm>
    </dsp:sp>
    <dsp:sp modelId="{D6828ACD-74B3-184C-9263-7242CF427215}">
      <dsp:nvSpPr>
        <dsp:cNvPr id="0" name=""/>
        <dsp:cNvSpPr/>
      </dsp:nvSpPr>
      <dsp:spPr>
        <a:xfrm>
          <a:off x="4536919" y="7869"/>
          <a:ext cx="3979717" cy="5184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a:t>Weakness</a:t>
          </a:r>
        </a:p>
      </dsp:txBody>
      <dsp:txXfrm>
        <a:off x="4536919" y="7869"/>
        <a:ext cx="3979717" cy="518400"/>
      </dsp:txXfrm>
    </dsp:sp>
    <dsp:sp modelId="{2F6A8CE9-D089-BA42-A11E-00EFDA885DE3}">
      <dsp:nvSpPr>
        <dsp:cNvPr id="0" name=""/>
        <dsp:cNvSpPr/>
      </dsp:nvSpPr>
      <dsp:spPr>
        <a:xfrm>
          <a:off x="4536919" y="526269"/>
          <a:ext cx="3979717" cy="395279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0" i="0" u="none" kern="1200"/>
            <a:t>Particularly prone to bias; especially selection, recall and observer bias.</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0" i="0" u="none" kern="1200"/>
            <a:t>Case-control studies are limited to examining one outcome.</a:t>
          </a:r>
        </a:p>
        <a:p>
          <a:pPr marL="171450" lvl="1" indent="-171450" algn="l" defTabSz="800100">
            <a:lnSpc>
              <a:spcPct val="90000"/>
            </a:lnSpc>
            <a:spcBef>
              <a:spcPct val="0"/>
            </a:spcBef>
            <a:spcAft>
              <a:spcPct val="15000"/>
            </a:spcAft>
            <a:buFont typeface="Arial" panose="020B0604020202020204" pitchFamily="34" charset="0"/>
            <a:buChar char="••"/>
          </a:pPr>
          <a:r>
            <a:rPr lang="en-US" sz="1800" b="0" i="0" u="none" kern="1200" dirty="0"/>
            <a:t>Unable to estimate incidence rates of disease (unless study is population based).</a:t>
          </a:r>
        </a:p>
        <a:p>
          <a:pPr marL="171450" lvl="1" indent="-171450" algn="l" defTabSz="800100">
            <a:lnSpc>
              <a:spcPct val="90000"/>
            </a:lnSpc>
            <a:spcBef>
              <a:spcPct val="0"/>
            </a:spcBef>
            <a:spcAft>
              <a:spcPct val="15000"/>
            </a:spcAft>
            <a:buFont typeface="Arial" panose="020B0604020202020204" pitchFamily="34" charset="0"/>
            <a:buChar char="••"/>
          </a:pPr>
          <a:r>
            <a:rPr lang="en-US" sz="1800" b="0" i="0" u="none" kern="1200"/>
            <a:t>Poor choice for the study of rare exposures.</a:t>
          </a:r>
        </a:p>
        <a:p>
          <a:pPr marL="171450" lvl="1" indent="-171450" algn="l" defTabSz="800100">
            <a:lnSpc>
              <a:spcPct val="90000"/>
            </a:lnSpc>
            <a:spcBef>
              <a:spcPct val="0"/>
            </a:spcBef>
            <a:spcAft>
              <a:spcPct val="15000"/>
            </a:spcAft>
            <a:buFont typeface="Arial" panose="020B0604020202020204" pitchFamily="34" charset="0"/>
            <a:buChar char="••"/>
          </a:pPr>
          <a:endParaRPr lang="en-US" sz="1800" b="0" i="0" u="none" kern="1200" dirty="0"/>
        </a:p>
      </dsp:txBody>
      <dsp:txXfrm>
        <a:off x="4536919" y="526269"/>
        <a:ext cx="3979717" cy="395279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74BAF5-3B37-654E-A74F-521371AC9504}" type="datetimeFigureOut">
              <a:rPr lang="en-US" smtClean="0"/>
              <a:t>3/5/2020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A21201-581C-3049-9BA8-DDF27C7A8A0A}" type="slidenum">
              <a:rPr lang="en-US" smtClean="0"/>
              <a:t>‹#›</a:t>
            </a:fld>
            <a:endParaRPr lang="en-US"/>
          </a:p>
        </p:txBody>
      </p:sp>
    </p:spTree>
    <p:extLst>
      <p:ext uri="{BB962C8B-B14F-4D97-AF65-F5344CB8AC3E}">
        <p14:creationId xmlns:p14="http://schemas.microsoft.com/office/powerpoint/2010/main" val="2959954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87051-C2FA-694B-8817-08E3CE5FEDD7}" type="datetimeFigureOut">
              <a:rPr lang="en-US" smtClean="0"/>
              <a:t>3/5/2020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C12B0C-0C07-E641-8F34-10A0521EE122}" type="slidenum">
              <a:rPr lang="en-US" smtClean="0"/>
              <a:t>‹#›</a:t>
            </a:fld>
            <a:endParaRPr lang="en-US"/>
          </a:p>
        </p:txBody>
      </p:sp>
    </p:spTree>
    <p:extLst>
      <p:ext uri="{BB962C8B-B14F-4D97-AF65-F5344CB8AC3E}">
        <p14:creationId xmlns:p14="http://schemas.microsoft.com/office/powerpoint/2010/main" val="2799222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question facilitates study design selection! Remember from our last lecture.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C12B0C-0C07-E641-8F34-10A0521EE1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1789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C12B0C-0C07-E641-8F34-10A0521EE122}" type="slidenum">
              <a:rPr lang="en-US" smtClean="0"/>
              <a:t>29</a:t>
            </a:fld>
            <a:endParaRPr lang="en-US"/>
          </a:p>
        </p:txBody>
      </p:sp>
    </p:spTree>
    <p:extLst>
      <p:ext uri="{BB962C8B-B14F-4D97-AF65-F5344CB8AC3E}">
        <p14:creationId xmlns:p14="http://schemas.microsoft.com/office/powerpoint/2010/main" val="58582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8</a:t>
            </a:fld>
            <a:endParaRPr lang="en-US"/>
          </a:p>
        </p:txBody>
      </p:sp>
    </p:spTree>
    <p:extLst>
      <p:ext uri="{BB962C8B-B14F-4D97-AF65-F5344CB8AC3E}">
        <p14:creationId xmlns:p14="http://schemas.microsoft.com/office/powerpoint/2010/main" val="3985668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Incident cases</a:t>
            </a:r>
            <a:br>
              <a:rPr lang="en-US" dirty="0"/>
            </a:br>
            <a:r>
              <a:rPr lang="en-US" dirty="0"/>
              <a:t>comprise cases newly diagnosed during a defined time period. The use of incident cases is considered as preferential, as the recall of past exposure(s) may be more accurate among newly diagnosed cases. In addition, the temporal sequence of exposure and disease is easier to assess among incident cases.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Prevalent cases</a:t>
            </a:r>
            <a:br>
              <a:rPr lang="en-US" dirty="0"/>
            </a:br>
            <a:r>
              <a:rPr lang="en-US" dirty="0"/>
              <a:t>comprise individuals who have had the outcome under investigation for some time. The use of prevalent cases may give rise to recall bias as prevalent cases may be less likely to accurately report past exposures(s). As a result, the interpretation of results based on prevalent cases may prove more problematic, as it may be more difficult to ensure that reported events relate to a time before the development of disease rather than to the consequence of the disease process itself. For example, individuals may modify their exposure following the onset of disease. In addition, unless the effect of exposure on duration of illness is known, it will not be possible to determine the extent to which a particular characteristic is related to the prognosis of the disease once it develops rather than to its cause.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case-control studies where cases are hospital based, it is common to recruit controls from the hospital population. However, the choice of controls from a hospital setting should not include individuals with an outcome related to the exposure(s) being studied. For example, in a case-control study of the association between smoking and lung cancer the inclusion of controls being treated for a condition related to smoking (e.g. chronic bronchitis) may result in an underestimate of the strength of the association between exposure (smoking) and outcome. Recruiting more than one control per case may improve the statistical power of the study, though including more than 4 controls per case is generally considered to be no more efficient.</a:t>
            </a:r>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11</a:t>
            </a:fld>
            <a:endParaRPr lang="en-US"/>
          </a:p>
        </p:txBody>
      </p:sp>
    </p:spTree>
    <p:extLst>
      <p:ext uri="{BB962C8B-B14F-4D97-AF65-F5344CB8AC3E}">
        <p14:creationId xmlns:p14="http://schemas.microsoft.com/office/powerpoint/2010/main" val="76888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is this: If we conduct a case-control study and find more exposure in the cases than in the controls, we would like to be able to conclude that there is an association between the exposure and the disease in question. The way the controls are selected is a major determinant of whether such a conclusion is valid.</a:t>
            </a:r>
          </a:p>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12</a:t>
            </a:fld>
            <a:endParaRPr lang="en-US"/>
          </a:p>
        </p:txBody>
      </p:sp>
    </p:spTree>
    <p:extLst>
      <p:ext uri="{BB962C8B-B14F-4D97-AF65-F5344CB8AC3E}">
        <p14:creationId xmlns:p14="http://schemas.microsoft.com/office/powerpoint/2010/main" val="318323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15</a:t>
            </a:fld>
            <a:endParaRPr lang="en-US"/>
          </a:p>
        </p:txBody>
      </p:sp>
    </p:spTree>
    <p:extLst>
      <p:ext uri="{BB962C8B-B14F-4D97-AF65-F5344CB8AC3E}">
        <p14:creationId xmlns:p14="http://schemas.microsoft.com/office/powerpoint/2010/main" val="1746695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16</a:t>
            </a:fld>
            <a:endParaRPr lang="en-US"/>
          </a:p>
        </p:txBody>
      </p:sp>
    </p:spTree>
    <p:extLst>
      <p:ext uri="{BB962C8B-B14F-4D97-AF65-F5344CB8AC3E}">
        <p14:creationId xmlns:p14="http://schemas.microsoft.com/office/powerpoint/2010/main" val="3092924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17</a:t>
            </a:fld>
            <a:endParaRPr lang="en-US"/>
          </a:p>
        </p:txBody>
      </p:sp>
    </p:spTree>
    <p:extLst>
      <p:ext uri="{BB962C8B-B14F-4D97-AF65-F5344CB8AC3E}">
        <p14:creationId xmlns:p14="http://schemas.microsoft.com/office/powerpoint/2010/main" val="1034540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t>18</a:t>
            </a:fld>
            <a:endParaRPr lang="en-US" dirty="0"/>
          </a:p>
        </p:txBody>
      </p:sp>
    </p:spTree>
    <p:extLst>
      <p:ext uri="{BB962C8B-B14F-4D97-AF65-F5344CB8AC3E}">
        <p14:creationId xmlns:p14="http://schemas.microsoft.com/office/powerpoint/2010/main" val="3709908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of confounding:</a:t>
            </a:r>
          </a:p>
          <a:p>
            <a:r>
              <a:rPr lang="en-US" dirty="0"/>
              <a:t>1-Design of the study</a:t>
            </a:r>
          </a:p>
          <a:p>
            <a:r>
              <a:rPr lang="en-US" dirty="0"/>
              <a:t>Matching cases and controls on the relevant confounding variables</a:t>
            </a:r>
          </a:p>
          <a:p>
            <a:r>
              <a:rPr lang="en-US" dirty="0"/>
              <a:t>E.g., matching in age</a:t>
            </a:r>
          </a:p>
          <a:p>
            <a:r>
              <a:rPr lang="en-US" dirty="0"/>
              <a:t>2- Analysis phase</a:t>
            </a:r>
          </a:p>
          <a:p>
            <a:r>
              <a:rPr lang="en-US" dirty="0"/>
              <a:t>Restrict the analysis to a limited age group – discards much of the collected information</a:t>
            </a:r>
          </a:p>
          <a:p>
            <a:r>
              <a:rPr lang="en-US" dirty="0"/>
              <a:t>Stratification /Multivariate analysis</a:t>
            </a:r>
          </a:p>
          <a:p>
            <a:r>
              <a:rPr lang="en-US" dirty="0"/>
              <a:t/>
            </a:r>
            <a:br>
              <a:rPr lang="en-US" dirty="0"/>
            </a:br>
            <a:endParaRPr lang="en-US" dirty="0"/>
          </a:p>
          <a:p>
            <a:r>
              <a:rPr lang="en-US" dirty="0"/>
              <a:t>Note: confounding bias is the only type of bias that can be controlled in the analysis (selection bias can not be handled at the analysis stage)</a:t>
            </a:r>
          </a:p>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26</a:t>
            </a:fld>
            <a:endParaRPr lang="en-US"/>
          </a:p>
        </p:txBody>
      </p:sp>
    </p:spTree>
    <p:extLst>
      <p:ext uri="{BB962C8B-B14F-4D97-AF65-F5344CB8AC3E}">
        <p14:creationId xmlns:p14="http://schemas.microsoft.com/office/powerpoint/2010/main" val="372069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C353D"/>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804334" y="1326444"/>
            <a:ext cx="7535333" cy="1408843"/>
          </a:xfrm>
        </p:spPr>
        <p:txBody>
          <a:bodyPr>
            <a:normAutofit/>
          </a:bodyPr>
          <a:lstStyle>
            <a:lvl1pPr marL="0" indent="0" algn="ctr">
              <a:buNone/>
              <a:defRPr sz="5400" b="1" baseline="0">
                <a:solidFill>
                  <a:srgbClr val="FFBF35"/>
                </a:solidFill>
                <a:latin typeface="Microsoft Sans Serif"/>
                <a:cs typeface="Microsoft Sans Serif"/>
              </a:defRPr>
            </a:lvl1pPr>
          </a:lstStyle>
          <a:p>
            <a:pPr lvl="0"/>
            <a:r>
              <a:rPr lang="en-US" dirty="0"/>
              <a:t>CLICK TO ADD TITLE</a:t>
            </a:r>
          </a:p>
        </p:txBody>
      </p:sp>
      <p:sp>
        <p:nvSpPr>
          <p:cNvPr id="5" name="Text Placeholder 20"/>
          <p:cNvSpPr>
            <a:spLocks noGrp="1"/>
          </p:cNvSpPr>
          <p:nvPr>
            <p:ph type="body" sz="quarter" idx="11" hasCustomPrompt="1"/>
          </p:nvPr>
        </p:nvSpPr>
        <p:spPr>
          <a:xfrm>
            <a:off x="1890713" y="3189288"/>
            <a:ext cx="5275362" cy="508000"/>
          </a:xfrm>
        </p:spPr>
        <p:txBody>
          <a:bodyPr>
            <a:noAutofit/>
          </a:bodyPr>
          <a:lstStyle>
            <a:lvl1pPr marL="0" indent="0" algn="ctr">
              <a:buNone/>
              <a:defRPr sz="2800" baseline="0">
                <a:solidFill>
                  <a:schemeClr val="bg1"/>
                </a:solidFill>
              </a:defRPr>
            </a:lvl1pPr>
          </a:lstStyle>
          <a:p>
            <a:pPr lvl="0"/>
            <a:r>
              <a:rPr lang="en-US" dirty="0"/>
              <a:t>CLICK TO ADD SUBHEADING</a:t>
            </a:r>
          </a:p>
        </p:txBody>
      </p:sp>
      <p:cxnSp>
        <p:nvCxnSpPr>
          <p:cNvPr id="6" name="Straight Connector 5"/>
          <p:cNvCxnSpPr/>
          <p:nvPr userDrawn="1"/>
        </p:nvCxnSpPr>
        <p:spPr>
          <a:xfrm>
            <a:off x="1685030" y="300339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685030" y="306936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530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FFBF35"/>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1447866" y="1683152"/>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447866" y="1601215"/>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447866" y="3026016"/>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447866" y="2944079"/>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hasCustomPrompt="1"/>
          </p:nvPr>
        </p:nvSpPr>
        <p:spPr>
          <a:xfrm>
            <a:off x="777014" y="1682750"/>
            <a:ext cx="7397555" cy="1116013"/>
          </a:xfrm>
        </p:spPr>
        <p:txBody>
          <a:bodyPr>
            <a:noAutofit/>
          </a:bodyPr>
          <a:lstStyle>
            <a:lvl1pPr marL="0" indent="0">
              <a:buNone/>
              <a:defRPr sz="6000" baseline="0">
                <a:latin typeface="Helvetica"/>
                <a:cs typeface="Helvetica"/>
              </a:defRPr>
            </a:lvl1pPr>
          </a:lstStyle>
          <a:p>
            <a:pPr lvl="0"/>
            <a:r>
              <a:rPr lang="en-US" dirty="0"/>
              <a:t>ADD A THANK YOU!</a:t>
            </a:r>
          </a:p>
        </p:txBody>
      </p:sp>
    </p:spTree>
    <p:extLst>
      <p:ext uri="{BB962C8B-B14F-4D97-AF65-F5344CB8AC3E}">
        <p14:creationId xmlns:p14="http://schemas.microsoft.com/office/powerpoint/2010/main" val="3226259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6075" y="346075"/>
            <a:ext cx="8432800" cy="8128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02676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duction ">
    <p:bg>
      <p:bgPr>
        <a:solidFill>
          <a:srgbClr val="1C353D"/>
        </a:solidFill>
        <a:effectLst/>
      </p:bgPr>
    </p:bg>
    <p:spTree>
      <p:nvGrpSpPr>
        <p:cNvPr id="1" name=""/>
        <p:cNvGrpSpPr/>
        <p:nvPr/>
      </p:nvGrpSpPr>
      <p:grpSpPr>
        <a:xfrm>
          <a:off x="0" y="0"/>
          <a:ext cx="0" cy="0"/>
          <a:chOff x="0" y="0"/>
          <a:chExt cx="0" cy="0"/>
        </a:xfrm>
      </p:grpSpPr>
      <p:cxnSp>
        <p:nvCxnSpPr>
          <p:cNvPr id="12" name="Straight Connector 11"/>
          <p:cNvCxnSpPr/>
          <p:nvPr/>
        </p:nvCxnSpPr>
        <p:spPr>
          <a:xfrm>
            <a:off x="5158633" y="3284907"/>
            <a:ext cx="3378215"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sp>
        <p:nvSpPr>
          <p:cNvPr id="10" name="Text Placeholder 9"/>
          <p:cNvSpPr>
            <a:spLocks noGrp="1"/>
          </p:cNvSpPr>
          <p:nvPr>
            <p:ph type="body" sz="quarter" idx="11" hasCustomPrompt="1"/>
          </p:nvPr>
        </p:nvSpPr>
        <p:spPr>
          <a:xfrm>
            <a:off x="5123691" y="3399560"/>
            <a:ext cx="3478213" cy="1419225"/>
          </a:xfrm>
        </p:spPr>
        <p:txBody>
          <a:bodyPr>
            <a:normAutofit/>
          </a:bodyPr>
          <a:lstStyle>
            <a:lvl1pPr marL="0" indent="0">
              <a:buNone/>
              <a:defRPr sz="2200" baseline="0">
                <a:solidFill>
                  <a:srgbClr val="FFFFFF"/>
                </a:solidFill>
              </a:defRPr>
            </a:lvl1pPr>
          </a:lstStyle>
          <a:p>
            <a:pPr lvl="0"/>
            <a:r>
              <a:rPr lang="en-US" dirty="0"/>
              <a:t>Add a little bit more about yourself here.</a:t>
            </a:r>
          </a:p>
        </p:txBody>
      </p:sp>
      <p:sp>
        <p:nvSpPr>
          <p:cNvPr id="16" name="Picture Placeholder 15"/>
          <p:cNvSpPr>
            <a:spLocks noGrp="1"/>
          </p:cNvSpPr>
          <p:nvPr>
            <p:ph type="pic" sz="quarter" idx="12" hasCustomPrompt="1"/>
          </p:nvPr>
        </p:nvSpPr>
        <p:spPr>
          <a:xfrm>
            <a:off x="0" y="0"/>
            <a:ext cx="4689859" cy="5143500"/>
          </a:xfrm>
          <a:noFill/>
          <a:ln w="57150" cmpd="sng">
            <a:noFill/>
          </a:ln>
        </p:spPr>
        <p:txBody>
          <a:bodyPr>
            <a:normAutofit/>
          </a:bodyPr>
          <a:lstStyle>
            <a:lvl1pPr marL="0" marR="0" indent="0" algn="l" defTabSz="457200" rtl="0" eaLnBrk="1" fontAlgn="auto" latinLnBrk="0" hangingPunct="1">
              <a:lnSpc>
                <a:spcPct val="100000"/>
              </a:lnSpc>
              <a:spcBef>
                <a:spcPct val="20000"/>
              </a:spcBef>
              <a:spcAft>
                <a:spcPts val="0"/>
              </a:spcAft>
              <a:buClr>
                <a:schemeClr val="bg1"/>
              </a:buClr>
              <a:buSzTx/>
              <a:buFont typeface="Arial"/>
              <a:buNone/>
              <a:tabLst/>
              <a:defRPr sz="2200" baseline="0">
                <a:solidFill>
                  <a:schemeClr val="bg1"/>
                </a:solidFill>
                <a:sym typeface="Wingdings"/>
              </a:defRPr>
            </a:lvl1pPr>
          </a:lstStyle>
          <a:p>
            <a:r>
              <a:rPr lang="en-US"/>
              <a:t>Click the photo icon below to add your own image. </a:t>
            </a:r>
          </a:p>
        </p:txBody>
      </p:sp>
      <p:sp>
        <p:nvSpPr>
          <p:cNvPr id="3" name="Text Placeholder 2"/>
          <p:cNvSpPr>
            <a:spLocks noGrp="1"/>
          </p:cNvSpPr>
          <p:nvPr>
            <p:ph type="body" sz="quarter" idx="13" hasCustomPrompt="1"/>
          </p:nvPr>
        </p:nvSpPr>
        <p:spPr>
          <a:xfrm>
            <a:off x="5124450" y="1616075"/>
            <a:ext cx="3478213" cy="1335798"/>
          </a:xfrm>
        </p:spPr>
        <p:txBody>
          <a:bodyPr>
            <a:normAutofit/>
          </a:bodyPr>
          <a:lstStyle>
            <a:lvl1pPr marL="0" indent="0">
              <a:buNone/>
              <a:defRPr sz="2200" baseline="0">
                <a:solidFill>
                  <a:srgbClr val="FFFFFF"/>
                </a:solidFill>
              </a:defRPr>
            </a:lvl1pPr>
          </a:lstStyle>
          <a:p>
            <a:pPr lvl="0"/>
            <a:r>
              <a:rPr lang="en-US" dirty="0"/>
              <a:t>Your Name                              Your </a:t>
            </a:r>
            <a:r>
              <a:rPr lang="en-US"/>
              <a:t>Company                     Your Twitter </a:t>
            </a:r>
            <a:r>
              <a:rPr lang="en-US" dirty="0"/>
              <a:t>Handle</a:t>
            </a:r>
          </a:p>
          <a:p>
            <a:pPr lvl="0"/>
            <a:endParaRPr lang="en-US" dirty="0"/>
          </a:p>
        </p:txBody>
      </p:sp>
      <p:cxnSp>
        <p:nvCxnSpPr>
          <p:cNvPr id="9" name="Straight Connector 8"/>
          <p:cNvCxnSpPr/>
          <p:nvPr/>
        </p:nvCxnSpPr>
        <p:spPr>
          <a:xfrm>
            <a:off x="5158633" y="3284907"/>
            <a:ext cx="3378215"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userDrawn="1"/>
        </p:nvCxnSpPr>
        <p:spPr>
          <a:xfrm>
            <a:off x="5158633" y="3284907"/>
            <a:ext cx="3378215" cy="0"/>
          </a:xfrm>
          <a:prstGeom prst="line">
            <a:avLst/>
          </a:prstGeom>
          <a:ln>
            <a:solidFill>
              <a:srgbClr val="FFBF35"/>
            </a:solidFill>
          </a:ln>
          <a:effectLst/>
        </p:spPr>
        <p:style>
          <a:lnRef idx="2">
            <a:schemeClr val="accent6"/>
          </a:lnRef>
          <a:fillRef idx="0">
            <a:schemeClr val="accent6"/>
          </a:fillRef>
          <a:effectRef idx="1">
            <a:schemeClr val="accent6"/>
          </a:effectRef>
          <a:fontRef idx="minor">
            <a:schemeClr val="tx1"/>
          </a:fontRef>
        </p:style>
      </p:cxnSp>
      <p:sp>
        <p:nvSpPr>
          <p:cNvPr id="11" name="Text Placeholder 20"/>
          <p:cNvSpPr>
            <a:spLocks noGrp="1"/>
          </p:cNvSpPr>
          <p:nvPr>
            <p:ph type="body" sz="quarter" idx="14" hasCustomPrompt="1"/>
          </p:nvPr>
        </p:nvSpPr>
        <p:spPr>
          <a:xfrm>
            <a:off x="5123691" y="712181"/>
            <a:ext cx="3566286" cy="467676"/>
          </a:xfrm>
        </p:spPr>
        <p:txBody>
          <a:bodyPr>
            <a:noAutofit/>
          </a:bodyPr>
          <a:lstStyle>
            <a:lvl1pPr marL="0" marR="0" indent="0" algn="l" defTabSz="457200" rtl="0" eaLnBrk="1" fontAlgn="auto" latinLnBrk="0" hangingPunct="1">
              <a:lnSpc>
                <a:spcPct val="80000"/>
              </a:lnSpc>
              <a:spcBef>
                <a:spcPct val="20000"/>
              </a:spcBef>
              <a:spcAft>
                <a:spcPts val="0"/>
              </a:spcAft>
              <a:buClrTx/>
              <a:buSzTx/>
              <a:buFont typeface="Arial"/>
              <a:buNone/>
              <a:tabLst/>
              <a:defRPr sz="4000" b="0" i="0" baseline="0">
                <a:solidFill>
                  <a:schemeClr val="bg1"/>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HELLO!</a:t>
            </a:r>
          </a:p>
        </p:txBody>
      </p:sp>
    </p:spTree>
    <p:extLst>
      <p:ext uri="{BB962C8B-B14F-4D97-AF65-F5344CB8AC3E}">
        <p14:creationId xmlns:p14="http://schemas.microsoft.com/office/powerpoint/2010/main" val="343169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
    <p:bg>
      <p:bgPr>
        <a:solidFill>
          <a:schemeClr val="bg1">
            <a:lumMod val="95000"/>
          </a:schemeClr>
        </a:solidFill>
        <a:effectLst/>
      </p:bgPr>
    </p:bg>
    <p:spTree>
      <p:nvGrpSpPr>
        <p:cNvPr id="1" name=""/>
        <p:cNvGrpSpPr/>
        <p:nvPr/>
      </p:nvGrpSpPr>
      <p:grpSpPr>
        <a:xfrm>
          <a:off x="0" y="0"/>
          <a:ext cx="0" cy="0"/>
          <a:chOff x="0" y="0"/>
          <a:chExt cx="0" cy="0"/>
        </a:xfrm>
      </p:grpSpPr>
      <p:sp>
        <p:nvSpPr>
          <p:cNvPr id="5" name="Text Placeholder 20"/>
          <p:cNvSpPr>
            <a:spLocks noGrp="1"/>
          </p:cNvSpPr>
          <p:nvPr>
            <p:ph type="body" sz="quarter" idx="13" hasCustomPrompt="1"/>
          </p:nvPr>
        </p:nvSpPr>
        <p:spPr>
          <a:xfrm>
            <a:off x="455614" y="342464"/>
            <a:ext cx="8231186" cy="448488"/>
          </a:xfrm>
        </p:spPr>
        <p:txBody>
          <a:bodyPr>
            <a:noAutofit/>
          </a:bodyPr>
          <a:lstStyle>
            <a:lvl1pPr marL="0" indent="0">
              <a:lnSpc>
                <a:spcPct val="80000"/>
              </a:lnSpc>
              <a:buNone/>
              <a:defRPr sz="4000" b="0" i="0" baseline="0">
                <a:solidFill>
                  <a:schemeClr val="tx1">
                    <a:lumMod val="50000"/>
                  </a:schemeClr>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AGENDA</a:t>
            </a:r>
          </a:p>
        </p:txBody>
      </p:sp>
      <p:sp>
        <p:nvSpPr>
          <p:cNvPr id="4" name="Rectangle 3"/>
          <p:cNvSpPr/>
          <p:nvPr userDrawn="1"/>
        </p:nvSpPr>
        <p:spPr>
          <a:xfrm>
            <a:off x="0" y="1523331"/>
            <a:ext cx="9144000" cy="532164"/>
          </a:xfrm>
          <a:prstGeom prst="rect">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04646" y="1336787"/>
            <a:ext cx="972924" cy="884478"/>
          </a:xfrm>
          <a:prstGeom prst="ellipse">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a:p>
        </p:txBody>
      </p:sp>
      <p:sp>
        <p:nvSpPr>
          <p:cNvPr id="7" name="Oval 6"/>
          <p:cNvSpPr/>
          <p:nvPr userDrawn="1"/>
        </p:nvSpPr>
        <p:spPr>
          <a:xfrm>
            <a:off x="634151" y="1454519"/>
            <a:ext cx="713914" cy="64901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a:p>
        </p:txBody>
      </p:sp>
      <p:sp>
        <p:nvSpPr>
          <p:cNvPr id="3" name="Text Placeholder 2"/>
          <p:cNvSpPr>
            <a:spLocks noGrp="1"/>
          </p:cNvSpPr>
          <p:nvPr>
            <p:ph type="body" sz="quarter" idx="14" hasCustomPrompt="1"/>
          </p:nvPr>
        </p:nvSpPr>
        <p:spPr>
          <a:xfrm>
            <a:off x="778984" y="1414851"/>
            <a:ext cx="7019737" cy="3219034"/>
          </a:xfrm>
        </p:spPr>
        <p:txBody>
          <a:bodyPr>
            <a:normAutofit/>
          </a:bodyPr>
          <a:lstStyle>
            <a:lvl1pPr marL="514350" indent="-514350">
              <a:lnSpc>
                <a:spcPct val="150000"/>
              </a:lnSpc>
              <a:buClr>
                <a:schemeClr val="tx1"/>
              </a:buClr>
              <a:buSzPct val="150000"/>
              <a:buFont typeface="Wingdings" charset="2"/>
              <a:buAutoNum type="arabicPlain"/>
              <a:defRPr sz="2400" b="0" i="0" baseline="0">
                <a:solidFill>
                  <a:schemeClr val="tx1">
                    <a:lumMod val="50000"/>
                  </a:schemeClr>
                </a:solidFill>
                <a:latin typeface="+mn-lt"/>
              </a:defRPr>
            </a:lvl1pPr>
          </a:lstStyle>
          <a:p>
            <a:pPr lvl="0"/>
            <a:r>
              <a:rPr lang="en-US" dirty="0"/>
              <a:t> Add Section One</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114814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rgbClr val="1C353D"/>
        </a:solidFill>
        <a:effectLst/>
      </p:bgPr>
    </p:bg>
    <p:spTree>
      <p:nvGrpSpPr>
        <p:cNvPr id="1" name=""/>
        <p:cNvGrpSpPr/>
        <p:nvPr/>
      </p:nvGrpSpPr>
      <p:grpSpPr>
        <a:xfrm>
          <a:off x="0" y="0"/>
          <a:ext cx="0" cy="0"/>
          <a:chOff x="0" y="0"/>
          <a:chExt cx="0" cy="0"/>
        </a:xfrm>
      </p:grpSpPr>
      <p:sp>
        <p:nvSpPr>
          <p:cNvPr id="3" name="Rectangle 2"/>
          <p:cNvSpPr/>
          <p:nvPr userDrawn="1"/>
        </p:nvSpPr>
        <p:spPr>
          <a:xfrm>
            <a:off x="1" y="2440846"/>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a:p>
        </p:txBody>
      </p:sp>
      <p:sp>
        <p:nvSpPr>
          <p:cNvPr id="4" name="Rectangle 3"/>
          <p:cNvSpPr/>
          <p:nvPr userDrawn="1"/>
        </p:nvSpPr>
        <p:spPr>
          <a:xfrm>
            <a:off x="1" y="1717254"/>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a:p>
        </p:txBody>
      </p:sp>
      <p:sp>
        <p:nvSpPr>
          <p:cNvPr id="10" name="TextBox 9"/>
          <p:cNvSpPr txBox="1"/>
          <p:nvPr userDrawn="1"/>
        </p:nvSpPr>
        <p:spPr>
          <a:xfrm>
            <a:off x="-184473" y="1023486"/>
            <a:ext cx="2217380" cy="2400657"/>
          </a:xfrm>
          <a:prstGeom prst="rect">
            <a:avLst/>
          </a:prstGeom>
          <a:noFill/>
        </p:spPr>
        <p:txBody>
          <a:bodyPr wrap="square" rtlCol="0">
            <a:spAutoFit/>
          </a:bodyPr>
          <a:lstStyle/>
          <a:p>
            <a:pPr algn="ctr"/>
            <a:r>
              <a:rPr lang="en-US" sz="15000" b="1">
                <a:ln>
                  <a:noFill/>
                </a:ln>
                <a:solidFill>
                  <a:srgbClr val="FFFFFF"/>
                </a:solidFill>
                <a:latin typeface="Palatino Linotype"/>
                <a:cs typeface="Palatino Linotype"/>
              </a:rPr>
              <a:t>{</a:t>
            </a:r>
          </a:p>
        </p:txBody>
      </p:sp>
      <p:sp>
        <p:nvSpPr>
          <p:cNvPr id="11" name="TextBox 10"/>
          <p:cNvSpPr txBox="1"/>
          <p:nvPr userDrawn="1"/>
        </p:nvSpPr>
        <p:spPr>
          <a:xfrm>
            <a:off x="7120372" y="1033957"/>
            <a:ext cx="2217380" cy="2400657"/>
          </a:xfrm>
          <a:prstGeom prst="rect">
            <a:avLst/>
          </a:prstGeom>
          <a:noFill/>
        </p:spPr>
        <p:txBody>
          <a:bodyPr wrap="square" rtlCol="0">
            <a:spAutoFit/>
          </a:bodyPr>
          <a:lstStyle/>
          <a:p>
            <a:pPr algn="ctr"/>
            <a:r>
              <a:rPr lang="en-US" sz="15000" b="1">
                <a:solidFill>
                  <a:srgbClr val="FFFFFF"/>
                </a:solidFill>
                <a:latin typeface="Palatino Linotype"/>
                <a:cs typeface="Palatino Linotype"/>
              </a:rPr>
              <a:t>}</a:t>
            </a:r>
          </a:p>
        </p:txBody>
      </p:sp>
      <p:sp>
        <p:nvSpPr>
          <p:cNvPr id="12" name="Text Placeholder 21"/>
          <p:cNvSpPr>
            <a:spLocks noGrp="1"/>
          </p:cNvSpPr>
          <p:nvPr>
            <p:ph type="body" sz="quarter" idx="19" hasCustomPrompt="1"/>
          </p:nvPr>
        </p:nvSpPr>
        <p:spPr>
          <a:xfrm>
            <a:off x="1230325" y="1167642"/>
            <a:ext cx="1270492" cy="2352328"/>
          </a:xfrm>
        </p:spPr>
        <p:txBody>
          <a:bodyPr>
            <a:noAutofit/>
          </a:bodyPr>
          <a:lstStyle>
            <a:lvl1pPr marL="0" indent="0">
              <a:buNone/>
              <a:defRPr sz="13800" b="1" i="0">
                <a:solidFill>
                  <a:srgbClr val="FFFFFF"/>
                </a:solidFill>
                <a:latin typeface="Palatino Linotype"/>
                <a:cs typeface="Palatino Linotype"/>
              </a:defRPr>
            </a:lvl1pPr>
          </a:lstStyle>
          <a:p>
            <a:pPr lvl="0"/>
            <a:r>
              <a:rPr lang="en-US" dirty="0"/>
              <a:t>1</a:t>
            </a:r>
          </a:p>
        </p:txBody>
      </p:sp>
      <p:sp>
        <p:nvSpPr>
          <p:cNvPr id="13" name="Text Placeholder 2"/>
          <p:cNvSpPr>
            <a:spLocks noGrp="1"/>
          </p:cNvSpPr>
          <p:nvPr>
            <p:ph type="body" sz="quarter" idx="18" hasCustomPrompt="1"/>
          </p:nvPr>
        </p:nvSpPr>
        <p:spPr>
          <a:xfrm>
            <a:off x="2651512" y="1631591"/>
            <a:ext cx="5222488" cy="1347788"/>
          </a:xfrm>
        </p:spPr>
        <p:txBody>
          <a:bodyPr>
            <a:noAutofit/>
          </a:bodyPr>
          <a:lstStyle>
            <a:lvl1pPr marL="0" indent="0">
              <a:lnSpc>
                <a:spcPct val="130000"/>
              </a:lnSpc>
              <a:buNone/>
              <a:defRPr sz="3600" b="1" baseline="0">
                <a:solidFill>
                  <a:srgbClr val="1C353D"/>
                </a:solidFill>
              </a:defRPr>
            </a:lvl1pPr>
          </a:lstStyle>
          <a:p>
            <a:pPr>
              <a:lnSpc>
                <a:spcPct val="120000"/>
              </a:lnSpc>
            </a:pPr>
            <a:r>
              <a:rPr lang="en-US" dirty="0">
                <a:latin typeface="Arial"/>
                <a:cs typeface="Arial"/>
              </a:rPr>
              <a:t>Section 1 Header Here</a:t>
            </a:r>
          </a:p>
          <a:p>
            <a:pPr>
              <a:lnSpc>
                <a:spcPct val="140000"/>
              </a:lnSpc>
            </a:pPr>
            <a:r>
              <a:rPr lang="en-US" sz="2800" dirty="0">
                <a:latin typeface="Microsoft Sans Serif"/>
                <a:cs typeface="Microsoft Sans Serif"/>
              </a:rPr>
              <a:t>Section 1 Sub Header Here</a:t>
            </a:r>
          </a:p>
        </p:txBody>
      </p:sp>
    </p:spTree>
    <p:extLst>
      <p:ext uri="{BB962C8B-B14F-4D97-AF65-F5344CB8AC3E}">
        <p14:creationId xmlns:p14="http://schemas.microsoft.com/office/powerpoint/2010/main" val="25790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cxnSp>
        <p:nvCxnSpPr>
          <p:cNvPr id="4" name="Straight Connector 3"/>
          <p:cNvCxnSpPr/>
          <p:nvPr userDrawn="1"/>
        </p:nvCxnSpPr>
        <p:spPr>
          <a:xfrm>
            <a:off x="0" y="601513"/>
            <a:ext cx="9144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7567" y="664801"/>
            <a:ext cx="9144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4802980"/>
            <a:ext cx="9144000" cy="340519"/>
          </a:xfrm>
          <a:prstGeom prst="rect">
            <a:avLst/>
          </a:prstGeom>
          <a:solidFill>
            <a:srgbClr val="FFDF9B"/>
          </a:solidFill>
          <a:ln>
            <a:solidFill>
              <a:srgbClr val="FFBF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hasCustomPrompt="1"/>
          </p:nvPr>
        </p:nvSpPr>
        <p:spPr>
          <a:xfrm>
            <a:off x="779891" y="1338184"/>
            <a:ext cx="7788275" cy="3454400"/>
          </a:xfrm>
        </p:spPr>
        <p:txBody>
          <a:bodyPr/>
          <a:lstStyle>
            <a:lvl1pPr marL="0" indent="0" algn="ctr">
              <a:buNone/>
              <a:defRPr baseline="0"/>
            </a:lvl1pPr>
          </a:lstStyle>
          <a:p>
            <a:pPr lvl="0"/>
            <a:r>
              <a:rPr lang="en-US" dirty="0"/>
              <a:t>Add Text, an Image, or Both</a:t>
            </a:r>
          </a:p>
        </p:txBody>
      </p:sp>
    </p:spTree>
    <p:extLst>
      <p:ext uri="{BB962C8B-B14F-4D97-AF65-F5344CB8AC3E}">
        <p14:creationId xmlns:p14="http://schemas.microsoft.com/office/powerpoint/2010/main" val="306210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s Backgroun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4878827"/>
            <a:ext cx="9144001" cy="278305"/>
          </a:xfrm>
          <a:prstGeom prst="rect">
            <a:avLst/>
          </a:prstGeom>
          <a:solidFill>
            <a:srgbClr val="FFBF35">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hasCustomPrompt="1"/>
          </p:nvPr>
        </p:nvSpPr>
        <p:spPr>
          <a:xfrm>
            <a:off x="0" y="0"/>
            <a:ext cx="9144000" cy="4878388"/>
          </a:xfrm>
        </p:spPr>
        <p:txBody>
          <a:bodyPr>
            <a:normAutofit/>
          </a:bodyPr>
          <a:lstStyle>
            <a:lvl1pPr marL="0" indent="0">
              <a:buNone/>
              <a:defRPr sz="2800" baseline="0"/>
            </a:lvl1pPr>
          </a:lstStyle>
          <a:p>
            <a:r>
              <a:rPr lang="en-US"/>
              <a:t>Click the icon to add an image as your background. Make sure to use a high-quality photo. </a:t>
            </a:r>
          </a:p>
        </p:txBody>
      </p:sp>
    </p:spTree>
    <p:extLst>
      <p:ext uri="{BB962C8B-B14F-4D97-AF65-F5344CB8AC3E}">
        <p14:creationId xmlns:p14="http://schemas.microsoft.com/office/powerpoint/2010/main" val="158489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Ligh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1" y="2440846"/>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 y="1717254"/>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8" hasCustomPrompt="1"/>
          </p:nvPr>
        </p:nvSpPr>
        <p:spPr>
          <a:xfrm>
            <a:off x="2651512" y="1631591"/>
            <a:ext cx="5174289" cy="1347788"/>
          </a:xfrm>
        </p:spPr>
        <p:txBody>
          <a:bodyPr>
            <a:noAutofit/>
          </a:bodyPr>
          <a:lstStyle>
            <a:lvl1pPr marL="0" indent="0">
              <a:lnSpc>
                <a:spcPct val="130000"/>
              </a:lnSpc>
              <a:buNone/>
              <a:defRPr sz="3600" b="1">
                <a:solidFill>
                  <a:srgbClr val="1C353D"/>
                </a:solidFill>
              </a:defRPr>
            </a:lvl1pPr>
          </a:lstStyle>
          <a:p>
            <a:pPr>
              <a:lnSpc>
                <a:spcPct val="120000"/>
              </a:lnSpc>
            </a:pPr>
            <a:r>
              <a:rPr lang="en-US" dirty="0">
                <a:latin typeface="Arial"/>
                <a:cs typeface="Arial"/>
              </a:rPr>
              <a:t>Section 2 Header Here</a:t>
            </a:r>
          </a:p>
          <a:p>
            <a:pPr>
              <a:lnSpc>
                <a:spcPct val="140000"/>
              </a:lnSpc>
            </a:pPr>
            <a:r>
              <a:rPr lang="en-US" sz="2800" dirty="0">
                <a:latin typeface="Microsoft Sans Serif"/>
                <a:cs typeface="Microsoft Sans Serif"/>
              </a:rPr>
              <a:t>Section 2 Sub Header Here</a:t>
            </a:r>
          </a:p>
        </p:txBody>
      </p:sp>
      <p:sp>
        <p:nvSpPr>
          <p:cNvPr id="16" name="TextBox 15"/>
          <p:cNvSpPr txBox="1"/>
          <p:nvPr userDrawn="1"/>
        </p:nvSpPr>
        <p:spPr>
          <a:xfrm>
            <a:off x="-184473" y="1023486"/>
            <a:ext cx="2217380" cy="2400657"/>
          </a:xfrm>
          <a:prstGeom prst="rect">
            <a:avLst/>
          </a:prstGeom>
          <a:noFill/>
        </p:spPr>
        <p:txBody>
          <a:bodyPr wrap="square" rtlCol="0">
            <a:spAutoFit/>
          </a:bodyPr>
          <a:lstStyle/>
          <a:p>
            <a:pPr algn="ctr"/>
            <a:r>
              <a:rPr lang="en-US" sz="15000" b="1">
                <a:solidFill>
                  <a:srgbClr val="1C353D"/>
                </a:solidFill>
                <a:latin typeface="Palatino Linotype"/>
                <a:cs typeface="Palatino Linotype"/>
              </a:rPr>
              <a:t>{</a:t>
            </a:r>
          </a:p>
        </p:txBody>
      </p:sp>
      <p:sp>
        <p:nvSpPr>
          <p:cNvPr id="18" name="TextBox 17"/>
          <p:cNvSpPr txBox="1"/>
          <p:nvPr userDrawn="1"/>
        </p:nvSpPr>
        <p:spPr>
          <a:xfrm>
            <a:off x="7120372" y="1033957"/>
            <a:ext cx="2217380" cy="2400657"/>
          </a:xfrm>
          <a:prstGeom prst="rect">
            <a:avLst/>
          </a:prstGeom>
          <a:noFill/>
        </p:spPr>
        <p:txBody>
          <a:bodyPr wrap="square" rtlCol="0">
            <a:spAutoFit/>
          </a:bodyPr>
          <a:lstStyle/>
          <a:p>
            <a:pPr algn="ctr"/>
            <a:r>
              <a:rPr lang="en-US" sz="15000" b="1">
                <a:solidFill>
                  <a:srgbClr val="1C353D"/>
                </a:solidFill>
                <a:latin typeface="Palatino Linotype"/>
                <a:cs typeface="Palatino Linotype"/>
              </a:rPr>
              <a:t>}</a:t>
            </a:r>
          </a:p>
        </p:txBody>
      </p:sp>
      <p:sp>
        <p:nvSpPr>
          <p:cNvPr id="22" name="Text Placeholder 21"/>
          <p:cNvSpPr>
            <a:spLocks noGrp="1"/>
          </p:cNvSpPr>
          <p:nvPr>
            <p:ph type="body" sz="quarter" idx="19" hasCustomPrompt="1"/>
          </p:nvPr>
        </p:nvSpPr>
        <p:spPr>
          <a:xfrm>
            <a:off x="1230325" y="1167642"/>
            <a:ext cx="1270492" cy="2266972"/>
          </a:xfrm>
        </p:spPr>
        <p:txBody>
          <a:bodyPr>
            <a:noAutofit/>
          </a:bodyPr>
          <a:lstStyle>
            <a:lvl1pPr marL="0" indent="0">
              <a:buNone/>
              <a:defRPr sz="13800" b="1" i="0">
                <a:solidFill>
                  <a:srgbClr val="1C353D"/>
                </a:solidFill>
                <a:latin typeface="Palatino Linotype"/>
                <a:cs typeface="Palatino Linotype"/>
              </a:defRPr>
            </a:lvl1pPr>
          </a:lstStyle>
          <a:p>
            <a:pPr lvl="0"/>
            <a:r>
              <a:rPr lang="en-US" dirty="0"/>
              <a:t>2</a:t>
            </a:r>
          </a:p>
        </p:txBody>
      </p:sp>
    </p:spTree>
    <p:extLst>
      <p:ext uri="{BB962C8B-B14F-4D97-AF65-F5344CB8AC3E}">
        <p14:creationId xmlns:p14="http://schemas.microsoft.com/office/powerpoint/2010/main" val="56568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tatement">
    <p:bg>
      <p:bgPr>
        <a:solidFill>
          <a:srgbClr val="FFBF3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297680" y="1251753"/>
            <a:ext cx="6790591" cy="2204660"/>
          </a:xfrm>
        </p:spPr>
        <p:txBody>
          <a:bodyPr>
            <a:noAutofit/>
          </a:bodyPr>
          <a:lstStyle>
            <a:lvl1pPr marL="0" indent="0">
              <a:buNone/>
              <a:defRPr sz="2800" baseline="0">
                <a:solidFill>
                  <a:schemeClr val="tx1">
                    <a:lumMod val="50000"/>
                  </a:schemeClr>
                </a:solidFill>
                <a:latin typeface="Helvetica"/>
                <a:cs typeface="Helvetica"/>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Add a quote here. For large quotations, copy and paste them from the previous slide, or hit the quotation key in the textboxes to the left and right. </a:t>
            </a:r>
          </a:p>
        </p:txBody>
      </p:sp>
      <p:sp>
        <p:nvSpPr>
          <p:cNvPr id="7" name="Text Placeholder 6"/>
          <p:cNvSpPr>
            <a:spLocks noGrp="1"/>
          </p:cNvSpPr>
          <p:nvPr>
            <p:ph type="body" sz="quarter" idx="11" hasCustomPrompt="1"/>
          </p:nvPr>
        </p:nvSpPr>
        <p:spPr>
          <a:xfrm>
            <a:off x="422853" y="192992"/>
            <a:ext cx="776190" cy="1315227"/>
          </a:xfrm>
        </p:spPr>
        <p:txBody>
          <a:bodyPr>
            <a:noAutofit/>
          </a:bodyPr>
          <a:lstStyle>
            <a:lvl1pPr marL="0" indent="0">
              <a:buNone/>
              <a:defRPr sz="18700" b="1">
                <a:solidFill>
                  <a:schemeClr val="bg1"/>
                </a:solidFill>
                <a:latin typeface="Microsoft Sans Serif"/>
                <a:cs typeface="Microsoft Sans Serif"/>
              </a:defRPr>
            </a:lvl1pPr>
          </a:lstStyle>
          <a:p>
            <a:pPr lvl="0"/>
            <a:r>
              <a:rPr lang="en-US" dirty="0"/>
              <a:t>“</a:t>
            </a:r>
          </a:p>
        </p:txBody>
      </p:sp>
      <p:sp>
        <p:nvSpPr>
          <p:cNvPr id="8" name="Text Placeholder 6"/>
          <p:cNvSpPr>
            <a:spLocks noGrp="1"/>
          </p:cNvSpPr>
          <p:nvPr>
            <p:ph type="body" sz="quarter" idx="12" hasCustomPrompt="1"/>
          </p:nvPr>
        </p:nvSpPr>
        <p:spPr>
          <a:xfrm>
            <a:off x="5987983" y="2079531"/>
            <a:ext cx="776190" cy="1315227"/>
          </a:xfrm>
        </p:spPr>
        <p:txBody>
          <a:bodyPr>
            <a:noAutofit/>
          </a:bodyPr>
          <a:lstStyle>
            <a:lvl1pPr marL="0" marR="0" indent="0" algn="l" defTabSz="457200" rtl="0" eaLnBrk="1" fontAlgn="auto" latinLnBrk="0" hangingPunct="1">
              <a:lnSpc>
                <a:spcPct val="100000"/>
              </a:lnSpc>
              <a:spcBef>
                <a:spcPct val="20000"/>
              </a:spcBef>
              <a:spcAft>
                <a:spcPts val="0"/>
              </a:spcAft>
              <a:buClr>
                <a:srgbClr val="FFBF35"/>
              </a:buClr>
              <a:buSzTx/>
              <a:buFont typeface="Arial"/>
              <a:buNone/>
              <a:tabLst/>
              <a:defRPr sz="18700" b="1">
                <a:solidFill>
                  <a:schemeClr val="bg1"/>
                </a:solidFill>
                <a:latin typeface="Microsoft Sans Serif"/>
                <a:cs typeface="Microsoft Sans Serif"/>
              </a:defRPr>
            </a:lvl1pPr>
          </a:lstStyle>
          <a:p>
            <a:pPr marL="0" marR="0" lvl="0" indent="0" algn="l" defTabSz="457200" rtl="0" eaLnBrk="1" fontAlgn="auto" latinLnBrk="0" hangingPunct="1">
              <a:lnSpc>
                <a:spcPct val="100000"/>
              </a:lnSpc>
              <a:spcBef>
                <a:spcPct val="20000"/>
              </a:spcBef>
              <a:spcAft>
                <a:spcPts val="0"/>
              </a:spcAft>
              <a:buClr>
                <a:srgbClr val="FFBF35"/>
              </a:buClr>
              <a:buSzTx/>
              <a:buFont typeface="Arial"/>
              <a:buNone/>
              <a:tabLst/>
              <a:defRPr/>
            </a:pPr>
            <a:r>
              <a:rPr lang="en-US" dirty="0"/>
              <a:t>”</a:t>
            </a:r>
          </a:p>
        </p:txBody>
      </p:sp>
    </p:spTree>
    <p:extLst>
      <p:ext uri="{BB962C8B-B14F-4D97-AF65-F5344CB8AC3E}">
        <p14:creationId xmlns:p14="http://schemas.microsoft.com/office/powerpoint/2010/main" val="305825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Point">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3545"/>
            <a:ext cx="449021" cy="5156598"/>
          </a:xfrm>
          <a:prstGeom prst="rect">
            <a:avLst/>
          </a:prstGeom>
          <a:solidFill>
            <a:srgbClr val="1C353D">
              <a:alpha val="8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userDrawn="1"/>
        </p:nvSpPr>
        <p:spPr>
          <a:xfrm>
            <a:off x="445641" y="55695"/>
            <a:ext cx="8701144" cy="5135146"/>
          </a:xfrm>
          <a:custGeom>
            <a:avLst/>
            <a:gdLst>
              <a:gd name="connsiteX0" fmla="*/ 0 w 8701144"/>
              <a:gd name="connsiteY0" fmla="*/ 3475413 h 5135146"/>
              <a:gd name="connsiteX1" fmla="*/ 1693437 w 8701144"/>
              <a:gd name="connsiteY1" fmla="*/ 2929595 h 5135146"/>
              <a:gd name="connsiteX2" fmla="*/ 3420296 w 8701144"/>
              <a:gd name="connsiteY2" fmla="*/ 2083020 h 5135146"/>
              <a:gd name="connsiteX3" fmla="*/ 5158297 w 8701144"/>
              <a:gd name="connsiteY3" fmla="*/ 1715429 h 5135146"/>
              <a:gd name="connsiteX4" fmla="*/ 6929721 w 8701144"/>
              <a:gd name="connsiteY4" fmla="*/ 1180750 h 5135146"/>
              <a:gd name="connsiteX5" fmla="*/ 8701144 w 8701144"/>
              <a:gd name="connsiteY5" fmla="*/ 0 h 5135146"/>
              <a:gd name="connsiteX6" fmla="*/ 8701144 w 8701144"/>
              <a:gd name="connsiteY6" fmla="*/ 5135146 h 5135146"/>
              <a:gd name="connsiteX7" fmla="*/ 11141 w 8701144"/>
              <a:gd name="connsiteY7" fmla="*/ 5090589 h 5135146"/>
              <a:gd name="connsiteX8" fmla="*/ 0 w 8701144"/>
              <a:gd name="connsiteY8" fmla="*/ 3475413 h 513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1144" h="5135146">
                <a:moveTo>
                  <a:pt x="0" y="3475413"/>
                </a:moveTo>
                <a:lnTo>
                  <a:pt x="1693437" y="2929595"/>
                </a:lnTo>
                <a:lnTo>
                  <a:pt x="3420296" y="2083020"/>
                </a:lnTo>
                <a:lnTo>
                  <a:pt x="5158297" y="1715429"/>
                </a:lnTo>
                <a:lnTo>
                  <a:pt x="6929721" y="1180750"/>
                </a:lnTo>
                <a:lnTo>
                  <a:pt x="8701144" y="0"/>
                </a:lnTo>
                <a:lnTo>
                  <a:pt x="8701144" y="5135146"/>
                </a:lnTo>
                <a:lnTo>
                  <a:pt x="11141" y="5090589"/>
                </a:lnTo>
                <a:cubicBezTo>
                  <a:pt x="7427" y="4552197"/>
                  <a:pt x="3714" y="4013805"/>
                  <a:pt x="0" y="3475413"/>
                </a:cubicBezTo>
                <a:close/>
              </a:path>
            </a:pathLst>
          </a:custGeom>
          <a:solidFill>
            <a:srgbClr val="FFDF9B"/>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449021" y="835534"/>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478870" y="1745394"/>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449021" y="2644118"/>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78870" y="3509419"/>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478870" y="4341305"/>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139077" y="0"/>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3862363" y="7593"/>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5596788" y="-3546"/>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7375778" y="-3546"/>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78870" y="3119849"/>
            <a:ext cx="8728075" cy="756862"/>
          </a:xfrm>
        </p:spPr>
        <p:txBody>
          <a:bodyPr>
            <a:noAutofit/>
          </a:bodyPr>
          <a:lstStyle>
            <a:lvl1pPr marL="0" indent="0" algn="ctr">
              <a:buNone/>
              <a:defRPr sz="5400" b="1" baseline="0">
                <a:latin typeface="Arial"/>
                <a:cs typeface="Arial"/>
              </a:defRPr>
            </a:lvl1pPr>
          </a:lstStyle>
          <a:p>
            <a:pPr lvl="0"/>
            <a:r>
              <a:rPr lang="en-US" dirty="0"/>
              <a:t>DATA POINT</a:t>
            </a:r>
          </a:p>
        </p:txBody>
      </p:sp>
      <p:sp>
        <p:nvSpPr>
          <p:cNvPr id="21" name="Text Placeholder 20"/>
          <p:cNvSpPr>
            <a:spLocks noGrp="1"/>
          </p:cNvSpPr>
          <p:nvPr>
            <p:ph type="body" sz="quarter" idx="11" hasCustomPrompt="1"/>
          </p:nvPr>
        </p:nvSpPr>
        <p:spPr>
          <a:xfrm>
            <a:off x="2439874" y="3876711"/>
            <a:ext cx="4668837" cy="679450"/>
          </a:xfrm>
        </p:spPr>
        <p:txBody>
          <a:bodyPr/>
          <a:lstStyle>
            <a:lvl1pPr marL="0" indent="0" algn="ctr">
              <a:buNone/>
              <a:defRPr baseline="0">
                <a:latin typeface="Microsoft Sans Serif"/>
                <a:cs typeface="Microsoft Sans Serif"/>
              </a:defRPr>
            </a:lvl1pPr>
          </a:lstStyle>
          <a:p>
            <a:pPr lvl="0"/>
            <a:r>
              <a:rPr lang="en-US" dirty="0"/>
              <a:t>Describe the data point</a:t>
            </a:r>
          </a:p>
        </p:txBody>
      </p:sp>
    </p:spTree>
    <p:extLst>
      <p:ext uri="{BB962C8B-B14F-4D97-AF65-F5344CB8AC3E}">
        <p14:creationId xmlns:p14="http://schemas.microsoft.com/office/powerpoint/2010/main" val="325754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8012920"/>
      </p:ext>
    </p:extLst>
  </p:cSld>
  <p:clrMap bg1="lt1" tx1="dk1" bg2="lt2" tx2="dk2" accent1="accent1" accent2="accent2" accent3="accent3" accent4="accent4" accent5="accent5" accent6="accent6" hlink="hlink" folHlink="folHlink"/>
  <p:sldLayoutIdLst>
    <p:sldLayoutId id="2147483786" r:id="rId1"/>
    <p:sldLayoutId id="2147483763" r:id="rId2"/>
    <p:sldLayoutId id="2147483787" r:id="rId3"/>
    <p:sldLayoutId id="2147483747" r:id="rId4"/>
    <p:sldLayoutId id="2147483790" r:id="rId5"/>
    <p:sldLayoutId id="2147483760" r:id="rId6"/>
    <p:sldLayoutId id="2147483788" r:id="rId7"/>
    <p:sldLayoutId id="2147483758" r:id="rId8"/>
    <p:sldLayoutId id="2147483789" r:id="rId9"/>
    <p:sldLayoutId id="2147483764" r:id="rId10"/>
    <p:sldLayoutId id="2147483791" r:id="rId11"/>
  </p:sldLayoutIdLst>
  <p:txStyles>
    <p:titleStyle>
      <a:lvl1pPr algn="l" defTabSz="457200" rtl="0" eaLnBrk="1" latinLnBrk="0" hangingPunct="1">
        <a:spcBef>
          <a:spcPct val="0"/>
        </a:spcBef>
        <a:buNone/>
        <a:defRPr sz="3600" b="1" i="0" kern="0" baseline="0">
          <a:solidFill>
            <a:schemeClr val="tx1">
              <a:lumMod val="75000"/>
            </a:schemeClr>
          </a:solidFill>
          <a:latin typeface="Helvetica"/>
          <a:ea typeface="+mj-ea"/>
          <a:cs typeface="Helvetica"/>
        </a:defRPr>
      </a:lvl1pPr>
    </p:titleStyle>
    <p:bodyStyle>
      <a:lvl1pPr marL="342900" indent="-342900" algn="l" defTabSz="457200" rtl="0" eaLnBrk="1" latinLnBrk="0" hangingPunct="1">
        <a:spcBef>
          <a:spcPct val="20000"/>
        </a:spcBef>
        <a:buClr>
          <a:srgbClr val="FFBF35"/>
        </a:buClr>
        <a:buFont typeface="Arial"/>
        <a:buChar char="•"/>
        <a:defRPr sz="3200" b="0" i="0" kern="1200">
          <a:solidFill>
            <a:schemeClr val="tx1">
              <a:lumMod val="50000"/>
            </a:schemeClr>
          </a:solidFill>
          <a:latin typeface="Helvetica Light"/>
          <a:ea typeface="+mn-ea"/>
          <a:cs typeface="Helvetica Light"/>
        </a:defRPr>
      </a:lvl1pPr>
      <a:lvl2pPr marL="742950" indent="-285750" algn="l" defTabSz="457200" rtl="0" eaLnBrk="1" latinLnBrk="0" hangingPunct="1">
        <a:spcBef>
          <a:spcPct val="20000"/>
        </a:spcBef>
        <a:buClr>
          <a:srgbClr val="FFBF35"/>
        </a:buClr>
        <a:buFont typeface="Arial" panose="020B0604020202020204" pitchFamily="34" charset="0"/>
        <a:buChar char="•"/>
        <a:defRPr sz="2400" b="0" i="0" kern="1200">
          <a:solidFill>
            <a:schemeClr val="tx1">
              <a:lumMod val="50000"/>
            </a:schemeClr>
          </a:solidFill>
          <a:latin typeface="Helvetica Light"/>
          <a:ea typeface="+mn-ea"/>
          <a:cs typeface="Helvetica Light"/>
        </a:defRPr>
      </a:lvl2pPr>
      <a:lvl3pPr marL="1143000" indent="-228600" algn="l" defTabSz="457200" rtl="0" eaLnBrk="1" latinLnBrk="0" hangingPunct="1">
        <a:spcBef>
          <a:spcPct val="20000"/>
        </a:spcBef>
        <a:buClr>
          <a:srgbClr val="FFBF35"/>
        </a:buClr>
        <a:buFont typeface="Arial"/>
        <a:buChar char="•"/>
        <a:defRPr sz="2400" b="0" i="0" kern="1200">
          <a:solidFill>
            <a:schemeClr val="tx1">
              <a:lumMod val="50000"/>
            </a:schemeClr>
          </a:solidFill>
          <a:latin typeface="Helvetica Light"/>
          <a:ea typeface="+mn-ea"/>
          <a:cs typeface="Helvetica Light"/>
        </a:defRPr>
      </a:lvl3pPr>
      <a:lvl4pPr marL="16002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Light"/>
          <a:ea typeface="+mn-ea"/>
          <a:cs typeface="Helvetica Light"/>
        </a:defRPr>
      </a:lvl4pPr>
      <a:lvl5pPr marL="20574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53D"/>
        </a:solid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4294967295"/>
          </p:nvPr>
        </p:nvSpPr>
        <p:spPr>
          <a:xfrm>
            <a:off x="736540" y="3188870"/>
            <a:ext cx="7505023" cy="1499862"/>
          </a:xfrm>
        </p:spPr>
        <p:txBody>
          <a:bodyPr>
            <a:normAutofit/>
          </a:bodyPr>
          <a:lstStyle/>
          <a:p>
            <a:pPr marL="0" indent="0" algn="ctr">
              <a:buNone/>
            </a:pPr>
            <a:r>
              <a:rPr lang="en-US" sz="2000" b="1" spc="300" dirty="0">
                <a:solidFill>
                  <a:schemeClr val="bg1"/>
                </a:solidFill>
                <a:latin typeface="+mj-lt"/>
                <a:cs typeface="Helvetica Light"/>
              </a:rPr>
              <a:t>Nurah Alamro, MD. MPH. DrPH. </a:t>
            </a:r>
          </a:p>
          <a:p>
            <a:pPr marL="0" indent="0" algn="ctr">
              <a:lnSpc>
                <a:spcPct val="110000"/>
              </a:lnSpc>
              <a:buNone/>
            </a:pPr>
            <a:r>
              <a:rPr lang="en-US" sz="1800" spc="300" dirty="0">
                <a:solidFill>
                  <a:srgbClr val="FFFFFF"/>
                </a:solidFill>
                <a:latin typeface="Microsoft Sans Serif"/>
                <a:cs typeface="Microsoft Sans Serif"/>
              </a:rPr>
              <a:t>Assistant Professor - Community Medicine Unit, Family &amp; Community Medicine Department</a:t>
            </a:r>
          </a:p>
          <a:p>
            <a:pPr marL="0" indent="0" algn="ctr">
              <a:buNone/>
            </a:pPr>
            <a:r>
              <a:rPr lang="en-US" sz="1800" b="1" u="sng" spc="300" dirty="0">
                <a:solidFill>
                  <a:schemeClr val="bg1"/>
                </a:solidFill>
              </a:rPr>
              <a:t>nmalamro@ksu.edu.sa</a:t>
            </a:r>
          </a:p>
          <a:p>
            <a:pPr marL="0" indent="0" algn="ctr">
              <a:buNone/>
            </a:pPr>
            <a:endParaRPr lang="en-US" sz="1800" spc="300" dirty="0">
              <a:solidFill>
                <a:schemeClr val="bg1"/>
              </a:solidFill>
              <a:latin typeface="Helvetica Light"/>
              <a:cs typeface="Helvetica Light"/>
            </a:endParaRPr>
          </a:p>
        </p:txBody>
      </p:sp>
      <p:sp>
        <p:nvSpPr>
          <p:cNvPr id="10" name="Text Placeholder 7"/>
          <p:cNvSpPr>
            <a:spLocks noGrp="1"/>
          </p:cNvSpPr>
          <p:nvPr>
            <p:ph type="body" sz="quarter" idx="4294967295"/>
          </p:nvPr>
        </p:nvSpPr>
        <p:spPr>
          <a:xfrm>
            <a:off x="736541" y="742513"/>
            <a:ext cx="7505023" cy="1060500"/>
          </a:xfrm>
        </p:spPr>
        <p:txBody>
          <a:bodyPr/>
          <a:lstStyle/>
          <a:p>
            <a:pPr marL="0" indent="0" algn="ctr">
              <a:buNone/>
            </a:pPr>
            <a:r>
              <a:rPr lang="en-US" sz="2200" spc="300" dirty="0">
                <a:solidFill>
                  <a:srgbClr val="FFFFFF"/>
                </a:solidFill>
                <a:latin typeface="Microsoft Sans Serif"/>
                <a:cs typeface="Microsoft Sans Serif"/>
              </a:rPr>
              <a:t>CMED 305</a:t>
            </a:r>
          </a:p>
        </p:txBody>
      </p:sp>
      <p:cxnSp>
        <p:nvCxnSpPr>
          <p:cNvPr id="15" name="Straight Connector 14"/>
          <p:cNvCxnSpPr/>
          <p:nvPr/>
        </p:nvCxnSpPr>
        <p:spPr>
          <a:xfrm>
            <a:off x="1685030" y="974860"/>
            <a:ext cx="18117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685030" y="300339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481324" y="974860"/>
            <a:ext cx="18117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685030" y="306936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 Placeholder 7"/>
          <p:cNvSpPr>
            <a:spLocks noGrp="1"/>
          </p:cNvSpPr>
          <p:nvPr>
            <p:ph type="body" sz="quarter" idx="4294967295"/>
          </p:nvPr>
        </p:nvSpPr>
        <p:spPr>
          <a:xfrm>
            <a:off x="736540" y="1293948"/>
            <a:ext cx="7505023" cy="1467804"/>
          </a:xfrm>
          <a:prstGeom prst="rect">
            <a:avLst/>
          </a:prstGeom>
        </p:spPr>
        <p:txBody>
          <a:bodyPr anchor="ctr">
            <a:noAutofit/>
          </a:bodyPr>
          <a:lstStyle/>
          <a:p>
            <a:pPr marL="0" indent="0" algn="ctr">
              <a:buNone/>
            </a:pPr>
            <a:r>
              <a:rPr lang="en-US" sz="4400" dirty="0">
                <a:solidFill>
                  <a:srgbClr val="FFBF35"/>
                </a:solidFill>
                <a:latin typeface="Arial"/>
                <a:cs typeface="Arial"/>
              </a:rPr>
              <a:t>Case Control Studies</a:t>
            </a:r>
          </a:p>
        </p:txBody>
      </p:sp>
      <p:pic>
        <p:nvPicPr>
          <p:cNvPr id="3" name="Picture 2">
            <a:extLst>
              <a:ext uri="{FF2B5EF4-FFF2-40B4-BE49-F238E27FC236}">
                <a16:creationId xmlns:a16="http://schemas.microsoft.com/office/drawing/2014/main" id="{47EE069B-9287-B943-A877-DC3FF2F545CD}"/>
              </a:ext>
            </a:extLst>
          </p:cNvPr>
          <p:cNvPicPr>
            <a:picLocks noChangeAspect="1"/>
          </p:cNvPicPr>
          <p:nvPr/>
        </p:nvPicPr>
        <p:blipFill>
          <a:blip r:embed="rId2"/>
          <a:stretch>
            <a:fillRect/>
          </a:stretch>
        </p:blipFill>
        <p:spPr>
          <a:xfrm>
            <a:off x="6994187" y="146897"/>
            <a:ext cx="1874107" cy="668420"/>
          </a:xfrm>
          <a:prstGeom prst="rect">
            <a:avLst/>
          </a:prstGeom>
        </p:spPr>
      </p:pic>
    </p:spTree>
    <p:extLst>
      <p:ext uri="{BB962C8B-B14F-4D97-AF65-F5344CB8AC3E}">
        <p14:creationId xmlns:p14="http://schemas.microsoft.com/office/powerpoint/2010/main" val="3861810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4FD5B1B-5776-5248-BA36-8CC35B9DA0B5}"/>
              </a:ext>
            </a:extLst>
          </p:cNvPr>
          <p:cNvGraphicFramePr/>
          <p:nvPr>
            <p:extLst>
              <p:ext uri="{D42A27DB-BD31-4B8C-83A1-F6EECF244321}">
                <p14:modId xmlns:p14="http://schemas.microsoft.com/office/powerpoint/2010/main" val="3013153094"/>
              </p:ext>
            </p:extLst>
          </p:nvPr>
        </p:nvGraphicFramePr>
        <p:xfrm>
          <a:off x="372140" y="769531"/>
          <a:ext cx="855920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a:extLst>
              <a:ext uri="{FF2B5EF4-FFF2-40B4-BE49-F238E27FC236}">
                <a16:creationId xmlns:a16="http://schemas.microsoft.com/office/drawing/2014/main" id="{EF5543F7-EF13-7D40-AE60-8E7C341810FC}"/>
              </a:ext>
            </a:extLst>
          </p:cNvPr>
          <p:cNvSpPr/>
          <p:nvPr/>
        </p:nvSpPr>
        <p:spPr>
          <a:xfrm>
            <a:off x="5693734" y="1621316"/>
            <a:ext cx="637953" cy="2360428"/>
          </a:xfrm>
          <a:prstGeom prst="roundRect">
            <a:avLst/>
          </a:prstGeom>
          <a:solidFill>
            <a:schemeClr val="accent2">
              <a:alpha val="77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b="1" dirty="0">
                <a:solidFill>
                  <a:schemeClr val="accent4">
                    <a:lumMod val="50000"/>
                  </a:schemeClr>
                </a:solidFill>
              </a:rPr>
              <a:t>Determine </a:t>
            </a:r>
            <a:r>
              <a:rPr lang="en-US" b="1" dirty="0">
                <a:solidFill>
                  <a:srgbClr val="FF0000"/>
                </a:solidFill>
              </a:rPr>
              <a:t>“cases” </a:t>
            </a:r>
            <a:r>
              <a:rPr lang="en-US" b="1" dirty="0">
                <a:solidFill>
                  <a:schemeClr val="accent4">
                    <a:lumMod val="50000"/>
                  </a:schemeClr>
                </a:solidFill>
              </a:rPr>
              <a:t>and </a:t>
            </a:r>
            <a:r>
              <a:rPr lang="en-US" b="1" dirty="0">
                <a:solidFill>
                  <a:srgbClr val="FF0000"/>
                </a:solidFill>
              </a:rPr>
              <a:t>“controls”</a:t>
            </a:r>
          </a:p>
        </p:txBody>
      </p:sp>
      <p:sp>
        <p:nvSpPr>
          <p:cNvPr id="5" name="Rounded Rectangle 4">
            <a:extLst>
              <a:ext uri="{FF2B5EF4-FFF2-40B4-BE49-F238E27FC236}">
                <a16:creationId xmlns:a16="http://schemas.microsoft.com/office/drawing/2014/main" id="{E44FD6BA-0CA9-6E49-9F80-DE5AAAC1F27E}"/>
              </a:ext>
            </a:extLst>
          </p:cNvPr>
          <p:cNvSpPr/>
          <p:nvPr/>
        </p:nvSpPr>
        <p:spPr>
          <a:xfrm>
            <a:off x="2456121" y="1052475"/>
            <a:ext cx="637953" cy="3498111"/>
          </a:xfrm>
          <a:prstGeom prst="roundRect">
            <a:avLst/>
          </a:prstGeom>
          <a:solidFill>
            <a:schemeClr val="accent2">
              <a:alpha val="77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b="1" dirty="0">
                <a:solidFill>
                  <a:schemeClr val="accent4">
                    <a:lumMod val="50000"/>
                  </a:schemeClr>
                </a:solidFill>
              </a:rPr>
              <a:t>Assess </a:t>
            </a:r>
            <a:r>
              <a:rPr lang="en-US" b="1" dirty="0">
                <a:solidFill>
                  <a:srgbClr val="FF0000"/>
                </a:solidFill>
              </a:rPr>
              <a:t>Exposure</a:t>
            </a:r>
            <a:r>
              <a:rPr lang="en-US" b="1" dirty="0">
                <a:solidFill>
                  <a:schemeClr val="accent4">
                    <a:lumMod val="50000"/>
                  </a:schemeClr>
                </a:solidFill>
              </a:rPr>
              <a:t> History</a:t>
            </a:r>
            <a:endParaRPr lang="en-US" b="1" dirty="0">
              <a:solidFill>
                <a:srgbClr val="FF0000"/>
              </a:solidFill>
            </a:endParaRPr>
          </a:p>
        </p:txBody>
      </p:sp>
      <p:sp>
        <p:nvSpPr>
          <p:cNvPr id="6" name="Left Arrow 5">
            <a:extLst>
              <a:ext uri="{FF2B5EF4-FFF2-40B4-BE49-F238E27FC236}">
                <a16:creationId xmlns:a16="http://schemas.microsoft.com/office/drawing/2014/main" id="{ADC16FC4-199F-DE4D-8506-E198C2C49349}"/>
              </a:ext>
            </a:extLst>
          </p:cNvPr>
          <p:cNvSpPr/>
          <p:nvPr/>
        </p:nvSpPr>
        <p:spPr>
          <a:xfrm>
            <a:off x="978195" y="287890"/>
            <a:ext cx="2870791" cy="397391"/>
          </a:xfrm>
          <a:prstGeom prst="lef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579FC14-109E-EB41-A73B-B85788EC158D}"/>
              </a:ext>
            </a:extLst>
          </p:cNvPr>
          <p:cNvSpPr txBox="1"/>
          <p:nvPr/>
        </p:nvSpPr>
        <p:spPr>
          <a:xfrm>
            <a:off x="3854301" y="296526"/>
            <a:ext cx="2158409" cy="369332"/>
          </a:xfrm>
          <a:prstGeom prst="rect">
            <a:avLst/>
          </a:prstGeom>
          <a:noFill/>
        </p:spPr>
        <p:txBody>
          <a:bodyPr wrap="square" rtlCol="0">
            <a:spAutoFit/>
          </a:bodyPr>
          <a:lstStyle/>
          <a:p>
            <a:r>
              <a:rPr lang="en-US" b="1" dirty="0"/>
              <a:t>Present</a:t>
            </a:r>
          </a:p>
        </p:txBody>
      </p:sp>
      <p:sp>
        <p:nvSpPr>
          <p:cNvPr id="8" name="TextBox 7">
            <a:extLst>
              <a:ext uri="{FF2B5EF4-FFF2-40B4-BE49-F238E27FC236}">
                <a16:creationId xmlns:a16="http://schemas.microsoft.com/office/drawing/2014/main" id="{9DD79CD5-0792-CF4B-942F-4A8417148472}"/>
              </a:ext>
            </a:extLst>
          </p:cNvPr>
          <p:cNvSpPr txBox="1"/>
          <p:nvPr/>
        </p:nvSpPr>
        <p:spPr>
          <a:xfrm>
            <a:off x="297712" y="287890"/>
            <a:ext cx="2158409" cy="369332"/>
          </a:xfrm>
          <a:prstGeom prst="rect">
            <a:avLst/>
          </a:prstGeom>
          <a:noFill/>
        </p:spPr>
        <p:txBody>
          <a:bodyPr wrap="square" rtlCol="0">
            <a:spAutoFit/>
          </a:bodyPr>
          <a:lstStyle/>
          <a:p>
            <a:r>
              <a:rPr lang="en-US" b="1" dirty="0"/>
              <a:t>Past</a:t>
            </a:r>
          </a:p>
        </p:txBody>
      </p:sp>
    </p:spTree>
    <p:extLst>
      <p:ext uri="{BB962C8B-B14F-4D97-AF65-F5344CB8AC3E}">
        <p14:creationId xmlns:p14="http://schemas.microsoft.com/office/powerpoint/2010/main" val="2242861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204D13-339B-C545-B40C-C143C7C3CA97}"/>
              </a:ext>
            </a:extLst>
          </p:cNvPr>
          <p:cNvSpPr/>
          <p:nvPr/>
        </p:nvSpPr>
        <p:spPr>
          <a:xfrm>
            <a:off x="545973" y="30776"/>
            <a:ext cx="8598027" cy="461665"/>
          </a:xfrm>
          <a:prstGeom prst="rect">
            <a:avLst/>
          </a:prstGeom>
        </p:spPr>
        <p:txBody>
          <a:bodyPr wrap="square">
            <a:spAutoFit/>
          </a:bodyPr>
          <a:lstStyle/>
          <a:p>
            <a:pPr lvl="0"/>
            <a:r>
              <a:rPr lang="en-US" sz="2400" dirty="0"/>
              <a:t>Determine </a:t>
            </a:r>
            <a:r>
              <a:rPr lang="en-US" sz="2400" b="1" dirty="0">
                <a:solidFill>
                  <a:schemeClr val="accent2"/>
                </a:solidFill>
              </a:rPr>
              <a:t>Study Subjects: “</a:t>
            </a:r>
            <a:r>
              <a:rPr lang="en-US" sz="2400" b="1" u="sng" dirty="0">
                <a:solidFill>
                  <a:schemeClr val="accent2"/>
                </a:solidFill>
              </a:rPr>
              <a:t>Cases”</a:t>
            </a:r>
            <a:r>
              <a:rPr lang="en-US" sz="2400" b="1" dirty="0">
                <a:solidFill>
                  <a:schemeClr val="accent2"/>
                </a:solidFill>
              </a:rPr>
              <a:t>= </a:t>
            </a:r>
            <a:r>
              <a:rPr lang="en-US" sz="2400" b="1" dirty="0"/>
              <a:t>WHO IS THE CASE</a:t>
            </a:r>
            <a:r>
              <a:rPr lang="en-US" sz="2400" b="1" u="sng" dirty="0">
                <a:solidFill>
                  <a:schemeClr val="accent2"/>
                </a:solidFill>
              </a:rPr>
              <a:t> </a:t>
            </a:r>
          </a:p>
        </p:txBody>
      </p:sp>
      <p:sp>
        <p:nvSpPr>
          <p:cNvPr id="4" name="5-Point Star 3">
            <a:extLst>
              <a:ext uri="{FF2B5EF4-FFF2-40B4-BE49-F238E27FC236}">
                <a16:creationId xmlns:a16="http://schemas.microsoft.com/office/drawing/2014/main" id="{CC0F3D3D-3B74-934B-9781-DE3EE731F64F}"/>
              </a:ext>
            </a:extLst>
          </p:cNvPr>
          <p:cNvSpPr/>
          <p:nvPr/>
        </p:nvSpPr>
        <p:spPr>
          <a:xfrm>
            <a:off x="152568" y="103450"/>
            <a:ext cx="372140" cy="316319"/>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19EE140F-C852-7345-B303-FF2AFF2CED6C}"/>
              </a:ext>
            </a:extLst>
          </p:cNvPr>
          <p:cNvGraphicFramePr>
            <a:graphicFrameLocks noGrp="1"/>
          </p:cNvGraphicFramePr>
          <p:nvPr>
            <p:extLst>
              <p:ext uri="{D42A27DB-BD31-4B8C-83A1-F6EECF244321}">
                <p14:modId xmlns:p14="http://schemas.microsoft.com/office/powerpoint/2010/main" val="2506927241"/>
              </p:ext>
            </p:extLst>
          </p:nvPr>
        </p:nvGraphicFramePr>
        <p:xfrm>
          <a:off x="244549" y="763034"/>
          <a:ext cx="8569842" cy="3754120"/>
        </p:xfrm>
        <a:graphic>
          <a:graphicData uri="http://schemas.openxmlformats.org/drawingml/2006/table">
            <a:tbl>
              <a:tblPr firstRow="1" bandRow="1">
                <a:tableStyleId>{5C22544A-7EE6-4342-B048-85BDC9FD1C3A}</a:tableStyleId>
              </a:tblPr>
              <a:tblGrid>
                <a:gridCol w="581765">
                  <a:extLst>
                    <a:ext uri="{9D8B030D-6E8A-4147-A177-3AD203B41FA5}">
                      <a16:colId xmlns:a16="http://schemas.microsoft.com/office/drawing/2014/main" val="1574702840"/>
                    </a:ext>
                  </a:extLst>
                </a:gridCol>
                <a:gridCol w="4273733">
                  <a:extLst>
                    <a:ext uri="{9D8B030D-6E8A-4147-A177-3AD203B41FA5}">
                      <a16:colId xmlns:a16="http://schemas.microsoft.com/office/drawing/2014/main" val="3157240926"/>
                    </a:ext>
                  </a:extLst>
                </a:gridCol>
                <a:gridCol w="3714344">
                  <a:extLst>
                    <a:ext uri="{9D8B030D-6E8A-4147-A177-3AD203B41FA5}">
                      <a16:colId xmlns:a16="http://schemas.microsoft.com/office/drawing/2014/main" val="2617360133"/>
                    </a:ext>
                  </a:extLst>
                </a:gridCol>
              </a:tblGrid>
              <a:tr h="370840">
                <a:tc gridSpan="2">
                  <a:txBody>
                    <a:bodyPr/>
                    <a:lstStyle/>
                    <a:p>
                      <a:r>
                        <a:rPr lang="en-US" dirty="0"/>
                        <a:t>Sources for Cases</a:t>
                      </a:r>
                    </a:p>
                  </a:txBody>
                  <a:tcPr/>
                </a:tc>
                <a:tc hMerge="1">
                  <a:txBody>
                    <a:bodyPr/>
                    <a:lstStyle/>
                    <a:p>
                      <a:endParaRPr lang="en-US" dirty="0"/>
                    </a:p>
                  </a:txBody>
                  <a:tcPr/>
                </a:tc>
                <a:tc>
                  <a:txBody>
                    <a:bodyPr/>
                    <a:lstStyle/>
                    <a:p>
                      <a:r>
                        <a:rPr lang="en-US" dirty="0"/>
                        <a:t>Selection of Cases</a:t>
                      </a:r>
                    </a:p>
                  </a:txBody>
                  <a:tcPr/>
                </a:tc>
                <a:extLst>
                  <a:ext uri="{0D108BD9-81ED-4DB2-BD59-A6C34878D82A}">
                    <a16:rowId xmlns:a16="http://schemas.microsoft.com/office/drawing/2014/main" val="4085132630"/>
                  </a:ext>
                </a:extLst>
              </a:tr>
              <a:tr h="896945">
                <a:tc>
                  <a:txBody>
                    <a:bodyPr/>
                    <a:lstStyle/>
                    <a:p>
                      <a:pPr algn="ctr"/>
                      <a:r>
                        <a:rPr lang="en-US" sz="1400" b="1" dirty="0"/>
                        <a:t>Hospital- Based</a:t>
                      </a:r>
                    </a:p>
                  </a:txBody>
                  <a:tcPr vert="vert270" anchor="ctr"/>
                </a:tc>
                <a:tc>
                  <a:txBody>
                    <a:bodyPr/>
                    <a:lstStyle/>
                    <a:p>
                      <a:r>
                        <a:rPr lang="en-US" dirty="0"/>
                        <a:t>Cases admitted to or discharged from a hospital, clinic or any health care facility.</a:t>
                      </a:r>
                    </a:p>
                  </a:txBody>
                  <a:tcPr/>
                </a:tc>
                <a:tc rowSpan="6">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lang="en-US" sz="1800" dirty="0"/>
                        <a:t>Establish a “standard case definition”: adopt a </a:t>
                      </a:r>
                      <a:r>
                        <a:rPr lang="en-US" dirty="0"/>
                        <a:t>“standard diagnostic criteria” </a:t>
                      </a: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lang="en-US" dirty="0"/>
                        <a:t>Set inclusion and exclusion criteria: </a:t>
                      </a:r>
                      <a:r>
                        <a:rPr lang="en-US" sz="1800" kern="1200" dirty="0">
                          <a:solidFill>
                            <a:schemeClr val="dk1"/>
                          </a:solidFill>
                          <a:effectLst/>
                          <a:latin typeface="+mn-lt"/>
                          <a:ea typeface="+mn-ea"/>
                          <a:cs typeface="+mn-cs"/>
                        </a:rPr>
                        <a:t>Area of residence, age, gender, </a:t>
                      </a:r>
                      <a:r>
                        <a:rPr lang="en-US" sz="1800" kern="1200" dirty="0" err="1">
                          <a:solidFill>
                            <a:schemeClr val="dk1"/>
                          </a:solidFill>
                          <a:effectLst/>
                          <a:latin typeface="+mn-lt"/>
                          <a:ea typeface="+mn-ea"/>
                          <a:cs typeface="+mn-cs"/>
                        </a:rPr>
                        <a:t>etc</a:t>
                      </a:r>
                      <a:r>
                        <a:rPr lang="en-US" sz="1800" kern="1200" dirty="0">
                          <a:solidFill>
                            <a:schemeClr val="dk1"/>
                          </a:solidFill>
                          <a:effectLst/>
                          <a:latin typeface="+mn-lt"/>
                          <a:ea typeface="+mn-ea"/>
                          <a:cs typeface="+mn-cs"/>
                        </a:rPr>
                        <a:t> </a:t>
                      </a:r>
                      <a:r>
                        <a:rPr lang="en-US" dirty="0"/>
                        <a:t> </a:t>
                      </a: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lang="en-US" sz="1800" dirty="0"/>
                        <a:t>Decide on the </a:t>
                      </a:r>
                      <a:r>
                        <a:rPr lang="en-US" sz="1800" u="sng" dirty="0"/>
                        <a:t>type of cases</a:t>
                      </a:r>
                      <a:r>
                        <a:rPr lang="en-US" sz="1800" dirty="0"/>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t>incident </a:t>
                      </a:r>
                      <a:r>
                        <a:rPr lang="en-US" sz="1800" dirty="0"/>
                        <a:t>cases (newly diagnosed cases)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t>prevalent</a:t>
                      </a:r>
                      <a:r>
                        <a:rPr lang="en-US" sz="1800" dirty="0"/>
                        <a:t> cases ((people who may have had the disease for some time)</a:t>
                      </a:r>
                    </a:p>
                  </a:txBody>
                  <a:tcPr/>
                </a:tc>
                <a:extLst>
                  <a:ext uri="{0D108BD9-81ED-4DB2-BD59-A6C34878D82A}">
                    <a16:rowId xmlns:a16="http://schemas.microsoft.com/office/drawing/2014/main" val="376596449"/>
                  </a:ext>
                </a:extLst>
              </a:tr>
              <a:tr h="370840">
                <a:tc row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t>Population-based</a:t>
                      </a:r>
                    </a:p>
                  </a:txBody>
                  <a:tcPr vert="vert27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Death certificates with recorded cause of death.</a:t>
                      </a:r>
                    </a:p>
                  </a:txBody>
                  <a:tcPr/>
                </a:tc>
                <a:tc vMerge="1">
                  <a:txBody>
                    <a:bodyPr/>
                    <a:lstStyle/>
                    <a:p>
                      <a:endParaRPr lang="en-US" dirty="0"/>
                    </a:p>
                  </a:txBody>
                  <a:tcPr/>
                </a:tc>
                <a:extLst>
                  <a:ext uri="{0D108BD9-81ED-4DB2-BD59-A6C34878D82A}">
                    <a16:rowId xmlns:a16="http://schemas.microsoft.com/office/drawing/2014/main" val="3809514134"/>
                  </a:ext>
                </a:extLst>
              </a:tr>
              <a:tr h="37084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Disease registries (e.g. Cancer registry)</a:t>
                      </a:r>
                    </a:p>
                  </a:txBody>
                  <a:tcPr/>
                </a:tc>
                <a:tc vMerge="1">
                  <a:txBody>
                    <a:bodyPr/>
                    <a:lstStyle/>
                    <a:p>
                      <a:endParaRPr lang="en-US" dirty="0"/>
                    </a:p>
                  </a:txBody>
                  <a:tcPr/>
                </a:tc>
                <a:extLst>
                  <a:ext uri="{0D108BD9-81ED-4DB2-BD59-A6C34878D82A}">
                    <a16:rowId xmlns:a16="http://schemas.microsoft.com/office/drawing/2014/main" val="2986875058"/>
                  </a:ext>
                </a:extLst>
              </a:tr>
              <a:tr h="37084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Incident cases in a going cohort study </a:t>
                      </a:r>
                    </a:p>
                  </a:txBody>
                  <a:tcPr/>
                </a:tc>
                <a:tc vMerge="1">
                  <a:txBody>
                    <a:bodyPr/>
                    <a:lstStyle/>
                    <a:p>
                      <a:endParaRPr lang="en-US" dirty="0"/>
                    </a:p>
                  </a:txBody>
                  <a:tcPr/>
                </a:tc>
                <a:extLst>
                  <a:ext uri="{0D108BD9-81ED-4DB2-BD59-A6C34878D82A}">
                    <a16:rowId xmlns:a16="http://schemas.microsoft.com/office/drawing/2014/main" val="2503292260"/>
                  </a:ext>
                </a:extLst>
              </a:tr>
              <a:tr h="37084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Cases reported or diagnosed during a survey or surveillance system </a:t>
                      </a:r>
                    </a:p>
                  </a:txBody>
                  <a:tcPr/>
                </a:tc>
                <a:tc vMerge="1">
                  <a:txBody>
                    <a:bodyPr/>
                    <a:lstStyle/>
                    <a:p>
                      <a:endParaRPr lang="en-US" dirty="0"/>
                    </a:p>
                  </a:txBody>
                  <a:tcPr/>
                </a:tc>
                <a:extLst>
                  <a:ext uri="{0D108BD9-81ED-4DB2-BD59-A6C34878D82A}">
                    <a16:rowId xmlns:a16="http://schemas.microsoft.com/office/drawing/2014/main" val="312272401"/>
                  </a:ext>
                </a:extLst>
              </a:tr>
              <a:tr h="37084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Employment records</a:t>
                      </a:r>
                    </a:p>
                  </a:txBody>
                  <a:tcPr/>
                </a:tc>
                <a:tc vMerge="1">
                  <a:txBody>
                    <a:bodyPr/>
                    <a:lstStyle/>
                    <a:p>
                      <a:endParaRPr lang="en-US" dirty="0"/>
                    </a:p>
                  </a:txBody>
                  <a:tcPr/>
                </a:tc>
                <a:extLst>
                  <a:ext uri="{0D108BD9-81ED-4DB2-BD59-A6C34878D82A}">
                    <a16:rowId xmlns:a16="http://schemas.microsoft.com/office/drawing/2014/main" val="2953676509"/>
                  </a:ext>
                </a:extLst>
              </a:tr>
            </a:tbl>
          </a:graphicData>
        </a:graphic>
      </p:graphicFrame>
      <p:sp>
        <p:nvSpPr>
          <p:cNvPr id="2" name="Rectangle 1">
            <a:extLst>
              <a:ext uri="{FF2B5EF4-FFF2-40B4-BE49-F238E27FC236}">
                <a16:creationId xmlns:a16="http://schemas.microsoft.com/office/drawing/2014/main" id="{54C269CC-682F-604C-984C-808C8645BBDE}"/>
              </a:ext>
            </a:extLst>
          </p:cNvPr>
          <p:cNvSpPr/>
          <p:nvPr/>
        </p:nvSpPr>
        <p:spPr>
          <a:xfrm>
            <a:off x="5114260" y="1148316"/>
            <a:ext cx="3700131" cy="336883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459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a:extLst>
              <a:ext uri="{FF2B5EF4-FFF2-40B4-BE49-F238E27FC236}">
                <a16:creationId xmlns:a16="http://schemas.microsoft.com/office/drawing/2014/main" id="{CC0F3D3D-3B74-934B-9781-DE3EE731F64F}"/>
              </a:ext>
            </a:extLst>
          </p:cNvPr>
          <p:cNvSpPr/>
          <p:nvPr/>
        </p:nvSpPr>
        <p:spPr>
          <a:xfrm>
            <a:off x="152568" y="174207"/>
            <a:ext cx="372140" cy="316319"/>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9C63ACC-647D-6544-B3CE-5999C12F9C69}"/>
              </a:ext>
            </a:extLst>
          </p:cNvPr>
          <p:cNvSpPr/>
          <p:nvPr/>
        </p:nvSpPr>
        <p:spPr>
          <a:xfrm>
            <a:off x="524708" y="103450"/>
            <a:ext cx="8970167" cy="430887"/>
          </a:xfrm>
          <a:prstGeom prst="rect">
            <a:avLst/>
          </a:prstGeom>
        </p:spPr>
        <p:txBody>
          <a:bodyPr wrap="square">
            <a:spAutoFit/>
          </a:bodyPr>
          <a:lstStyle/>
          <a:p>
            <a:r>
              <a:rPr lang="en-US" sz="2200" dirty="0"/>
              <a:t>Determine </a:t>
            </a:r>
            <a:r>
              <a:rPr lang="en-US" sz="2200" b="1" dirty="0">
                <a:solidFill>
                  <a:schemeClr val="accent2"/>
                </a:solidFill>
              </a:rPr>
              <a:t>Study Subjects: “</a:t>
            </a:r>
            <a:r>
              <a:rPr lang="en-US" sz="2200" b="1" u="sng" dirty="0">
                <a:solidFill>
                  <a:schemeClr val="accent2"/>
                </a:solidFill>
              </a:rPr>
              <a:t>Controls”</a:t>
            </a:r>
            <a:r>
              <a:rPr lang="en-US" sz="2200" dirty="0"/>
              <a:t> </a:t>
            </a:r>
            <a:r>
              <a:rPr lang="en-US" sz="2200" b="1" dirty="0">
                <a:solidFill>
                  <a:schemeClr val="accent2"/>
                </a:solidFill>
              </a:rPr>
              <a:t>= </a:t>
            </a:r>
            <a:r>
              <a:rPr lang="en-US" sz="2200" b="1" dirty="0"/>
              <a:t>WHO IS THE CONTROL</a:t>
            </a:r>
            <a:r>
              <a:rPr lang="en-US" sz="2200" b="1" u="sng" dirty="0">
                <a:solidFill>
                  <a:schemeClr val="accent2"/>
                </a:solidFill>
              </a:rPr>
              <a:t> </a:t>
            </a:r>
          </a:p>
        </p:txBody>
      </p:sp>
      <p:graphicFrame>
        <p:nvGraphicFramePr>
          <p:cNvPr id="2" name="Table 1">
            <a:extLst>
              <a:ext uri="{FF2B5EF4-FFF2-40B4-BE49-F238E27FC236}">
                <a16:creationId xmlns:a16="http://schemas.microsoft.com/office/drawing/2014/main" id="{AEEBE3F0-F084-EA42-AFE5-4557E553D226}"/>
              </a:ext>
            </a:extLst>
          </p:cNvPr>
          <p:cNvGraphicFramePr>
            <a:graphicFrameLocks noGrp="1"/>
          </p:cNvGraphicFramePr>
          <p:nvPr>
            <p:extLst>
              <p:ext uri="{D42A27DB-BD31-4B8C-83A1-F6EECF244321}">
                <p14:modId xmlns:p14="http://schemas.microsoft.com/office/powerpoint/2010/main" val="2845773068"/>
              </p:ext>
            </p:extLst>
          </p:nvPr>
        </p:nvGraphicFramePr>
        <p:xfrm>
          <a:off x="255180" y="561283"/>
          <a:ext cx="8739964" cy="4208483"/>
        </p:xfrm>
        <a:graphic>
          <a:graphicData uri="http://schemas.openxmlformats.org/drawingml/2006/table">
            <a:tbl>
              <a:tblPr firstRow="1" bandRow="1">
                <a:tableStyleId>{5C22544A-7EE6-4342-B048-85BDC9FD1C3A}</a:tableStyleId>
              </a:tblPr>
              <a:tblGrid>
                <a:gridCol w="2339164">
                  <a:extLst>
                    <a:ext uri="{9D8B030D-6E8A-4147-A177-3AD203B41FA5}">
                      <a16:colId xmlns:a16="http://schemas.microsoft.com/office/drawing/2014/main" val="2921054100"/>
                    </a:ext>
                  </a:extLst>
                </a:gridCol>
                <a:gridCol w="2030818">
                  <a:extLst>
                    <a:ext uri="{9D8B030D-6E8A-4147-A177-3AD203B41FA5}">
                      <a16:colId xmlns:a16="http://schemas.microsoft.com/office/drawing/2014/main" val="3097381386"/>
                    </a:ext>
                  </a:extLst>
                </a:gridCol>
                <a:gridCol w="2184991">
                  <a:extLst>
                    <a:ext uri="{9D8B030D-6E8A-4147-A177-3AD203B41FA5}">
                      <a16:colId xmlns:a16="http://schemas.microsoft.com/office/drawing/2014/main" val="847696126"/>
                    </a:ext>
                  </a:extLst>
                </a:gridCol>
                <a:gridCol w="2184991">
                  <a:extLst>
                    <a:ext uri="{9D8B030D-6E8A-4147-A177-3AD203B41FA5}">
                      <a16:colId xmlns:a16="http://schemas.microsoft.com/office/drawing/2014/main" val="1147975017"/>
                    </a:ext>
                  </a:extLst>
                </a:gridCol>
              </a:tblGrid>
              <a:tr h="491572">
                <a:tc gridSpan="2">
                  <a:txBody>
                    <a:bodyPr/>
                    <a:lstStyle/>
                    <a:p>
                      <a:pPr algn="ctr"/>
                      <a:r>
                        <a:rPr lang="en-US" dirty="0"/>
                        <a:t>Hospital-Based Controls</a:t>
                      </a:r>
                    </a:p>
                  </a:txBody>
                  <a:tcPr anchor="ctr"/>
                </a:tc>
                <a:tc hMerge="1">
                  <a:txBody>
                    <a:bodyPr/>
                    <a:lstStyle/>
                    <a:p>
                      <a:endParaRPr lang="en-US" dirty="0"/>
                    </a:p>
                  </a:txBody>
                  <a:tcPr/>
                </a:tc>
                <a:tc gridSpan="2">
                  <a:txBody>
                    <a:bodyPr/>
                    <a:lstStyle/>
                    <a:p>
                      <a:pPr algn="ctr"/>
                      <a:r>
                        <a:rPr lang="en-US" dirty="0"/>
                        <a:t>Community-Based Controls</a:t>
                      </a:r>
                    </a:p>
                  </a:txBody>
                  <a:tcPr anchor="ctr"/>
                </a:tc>
                <a:tc hMerge="1">
                  <a:txBody>
                    <a:bodyPr/>
                    <a:lstStyle/>
                    <a:p>
                      <a:endParaRPr lang="en-US" dirty="0"/>
                    </a:p>
                  </a:txBody>
                  <a:tcPr/>
                </a:tc>
                <a:extLst>
                  <a:ext uri="{0D108BD9-81ED-4DB2-BD59-A6C34878D82A}">
                    <a16:rowId xmlns:a16="http://schemas.microsoft.com/office/drawing/2014/main" val="2957204586"/>
                  </a:ext>
                </a:extLst>
              </a:tr>
              <a:tr h="425071">
                <a:tc>
                  <a:txBody>
                    <a:bodyPr/>
                    <a:lstStyle/>
                    <a:p>
                      <a:pPr algn="ctr"/>
                      <a:r>
                        <a:rPr lang="en-US" sz="1600" b="1" dirty="0"/>
                        <a:t>Advantages </a:t>
                      </a:r>
                    </a:p>
                  </a:txBody>
                  <a:tcPr anchor="ctr"/>
                </a:tc>
                <a:tc>
                  <a:txBody>
                    <a:bodyPr/>
                    <a:lstStyle/>
                    <a:p>
                      <a:pPr algn="ctr"/>
                      <a:r>
                        <a:rPr lang="en-US" sz="1600" b="1" dirty="0"/>
                        <a:t>Disadvantages</a:t>
                      </a:r>
                    </a:p>
                  </a:txBody>
                  <a:tcPr anchor="ctr"/>
                </a:tc>
                <a:tc>
                  <a:txBody>
                    <a:bodyPr/>
                    <a:lstStyle/>
                    <a:p>
                      <a:pPr algn="ctr"/>
                      <a:r>
                        <a:rPr lang="en-US" sz="1600" b="1" dirty="0"/>
                        <a:t>Advantages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t>Disadvantages</a:t>
                      </a:r>
                    </a:p>
                  </a:txBody>
                  <a:tcPr anchor="ctr"/>
                </a:tc>
                <a:extLst>
                  <a:ext uri="{0D108BD9-81ED-4DB2-BD59-A6C34878D82A}">
                    <a16:rowId xmlns:a16="http://schemas.microsoft.com/office/drawing/2014/main" val="2850084055"/>
                  </a:ext>
                </a:extLst>
              </a:tr>
              <a:tr h="3118901">
                <a:tc>
                  <a:txBody>
                    <a:bodyPr/>
                    <a:lstStyle/>
                    <a:p>
                      <a:pPr marL="342900" indent="-342900">
                        <a:buFont typeface="+mj-lt"/>
                        <a:buAutoNum type="arabicPeriod"/>
                      </a:pPr>
                      <a:r>
                        <a:rPr lang="en-US" sz="1400" dirty="0"/>
                        <a:t>Subjects are easily accessible.</a:t>
                      </a:r>
                    </a:p>
                    <a:p>
                      <a:pPr marL="342900" indent="-342900">
                        <a:buFont typeface="+mj-lt"/>
                        <a:buAutoNum type="arabicPeriod"/>
                      </a:pPr>
                      <a:r>
                        <a:rPr lang="en-US" sz="1400" dirty="0"/>
                        <a:t>Patients usually have time to participate.</a:t>
                      </a:r>
                    </a:p>
                    <a:p>
                      <a:pPr marL="342900" indent="-342900">
                        <a:buFont typeface="+mj-lt"/>
                        <a:buAutoNum type="arabicPeriod"/>
                      </a:pPr>
                      <a:r>
                        <a:rPr lang="en-US" sz="1400" dirty="0"/>
                        <a:t>Patients are often motivated to cooperate with investigators.</a:t>
                      </a:r>
                    </a:p>
                    <a:p>
                      <a:pPr marL="342900" indent="-342900">
                        <a:buFont typeface="+mj-lt"/>
                        <a:buAutoNum type="arabicPeriod"/>
                      </a:pPr>
                      <a:r>
                        <a:rPr lang="en-US" sz="1400" dirty="0"/>
                        <a:t>Controls and cases may be drawn from similar social and geographical environment.</a:t>
                      </a:r>
                    </a:p>
                    <a:p>
                      <a:pPr marL="342900" indent="-342900">
                        <a:buFont typeface="+mj-lt"/>
                        <a:buAutoNum type="arabicPeriod"/>
                      </a:pPr>
                      <a:r>
                        <a:rPr lang="en-US" sz="1400" dirty="0"/>
                        <a:t>Differential recalls of prior exposure is likely to be minimized.</a:t>
                      </a:r>
                    </a:p>
                  </a:txBody>
                  <a:tcPr/>
                </a:tc>
                <a:tc>
                  <a:txBody>
                    <a:bodyPr/>
                    <a:lstStyle/>
                    <a:p>
                      <a:pPr marL="342900" indent="-342900">
                        <a:buFont typeface="+mj-lt"/>
                        <a:buAutoNum type="arabicPeriod"/>
                      </a:pPr>
                      <a:r>
                        <a:rPr lang="en-US" sz="1400" dirty="0"/>
                        <a:t>Differential hospitalization patterns may introduce selection bias.</a:t>
                      </a:r>
                    </a:p>
                    <a:p>
                      <a:pPr marL="342900" indent="-342900">
                        <a:buFont typeface="+mj-lt"/>
                        <a:buAutoNum type="arabicPeriod"/>
                      </a:pPr>
                      <a:r>
                        <a:rPr lang="en-US" sz="1400" dirty="0"/>
                        <a:t>Difficult to blind disease status from cases and controls.</a:t>
                      </a:r>
                    </a:p>
                    <a:p>
                      <a:pPr marL="342900" indent="-342900">
                        <a:buFont typeface="+mj-lt"/>
                        <a:buAutoNum type="arabicPeriod"/>
                      </a:pPr>
                      <a:r>
                        <a:rPr lang="en-US" sz="1400" dirty="0"/>
                        <a:t>An underestimate of the study effect may result if control’s disease is etiologically similar to cases’ disease.</a:t>
                      </a:r>
                    </a:p>
                  </a:txBody>
                  <a:tcPr/>
                </a:tc>
                <a:tc>
                  <a:txBody>
                    <a:bodyPr/>
                    <a:lstStyle/>
                    <a:p>
                      <a:pPr marL="342900" indent="-342900">
                        <a:buFont typeface="+mj-lt"/>
                        <a:buAutoNum type="arabicPeriod"/>
                      </a:pPr>
                      <a:r>
                        <a:rPr lang="en-US" sz="1400" dirty="0"/>
                        <a:t>Reduction of selection bias.</a:t>
                      </a:r>
                    </a:p>
                    <a:p>
                      <a:pPr marL="342900" indent="-342900">
                        <a:buFont typeface="+mj-lt"/>
                        <a:buAutoNum type="arabicPeriod"/>
                      </a:pPr>
                      <a:r>
                        <a:rPr lang="en-US" sz="1400" dirty="0"/>
                        <a:t>Generalization of study results is more valid.</a:t>
                      </a:r>
                    </a:p>
                    <a:p>
                      <a:pPr marL="342900" indent="-342900">
                        <a:buFont typeface="+mj-lt"/>
                        <a:buAutoNum type="arabicPeriod"/>
                      </a:pPr>
                      <a:r>
                        <a:rPr lang="en-US" sz="1400" dirty="0"/>
                        <a:t>May provide convenient control of extraneous (confounding) variables.</a:t>
                      </a:r>
                    </a:p>
                    <a:p>
                      <a:endParaRPr lang="en-US" dirty="0"/>
                    </a:p>
                  </a:txBody>
                  <a:tcPr/>
                </a:tc>
                <a:tc>
                  <a:txBody>
                    <a:bodyPr/>
                    <a:lstStyle/>
                    <a:p>
                      <a:pPr marL="342900" indent="-342900">
                        <a:buFont typeface="+mj-lt"/>
                        <a:buAutoNum type="arabicPeriod"/>
                      </a:pPr>
                      <a:r>
                        <a:rPr lang="en-US" sz="1400" dirty="0"/>
                        <a:t>Time and money consuming.</a:t>
                      </a:r>
                    </a:p>
                    <a:p>
                      <a:pPr marL="342900" indent="-342900">
                        <a:buFont typeface="+mj-lt"/>
                        <a:buAutoNum type="arabicPeriod"/>
                      </a:pPr>
                      <a:r>
                        <a:rPr lang="en-US" sz="1400" dirty="0"/>
                        <a:t>May suffer low participation rate.</a:t>
                      </a:r>
                    </a:p>
                    <a:p>
                      <a:pPr marL="342900" indent="-342900">
                        <a:buFont typeface="+mj-lt"/>
                        <a:buAutoNum type="arabicPeriod"/>
                      </a:pPr>
                      <a:r>
                        <a:rPr lang="en-US" sz="1400" dirty="0"/>
                        <a:t>Cases and control may exhibit differential recall of prior exposures.</a:t>
                      </a:r>
                    </a:p>
                    <a:p>
                      <a:endParaRPr lang="en-US" dirty="0"/>
                    </a:p>
                  </a:txBody>
                  <a:tcPr/>
                </a:tc>
                <a:extLst>
                  <a:ext uri="{0D108BD9-81ED-4DB2-BD59-A6C34878D82A}">
                    <a16:rowId xmlns:a16="http://schemas.microsoft.com/office/drawing/2014/main" val="2307766948"/>
                  </a:ext>
                </a:extLst>
              </a:tr>
            </a:tbl>
          </a:graphicData>
        </a:graphic>
      </p:graphicFrame>
      <p:sp>
        <p:nvSpPr>
          <p:cNvPr id="3" name="Rectangle 2">
            <a:extLst>
              <a:ext uri="{FF2B5EF4-FFF2-40B4-BE49-F238E27FC236}">
                <a16:creationId xmlns:a16="http://schemas.microsoft.com/office/drawing/2014/main" id="{0254C658-1E32-FE4B-9D15-EBB420A0323C}"/>
              </a:ext>
            </a:extLst>
          </p:cNvPr>
          <p:cNvSpPr/>
          <p:nvPr/>
        </p:nvSpPr>
        <p:spPr>
          <a:xfrm>
            <a:off x="255180" y="1477926"/>
            <a:ext cx="2328532" cy="32918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FC74E2-12D8-154C-9703-174407B3316F}"/>
              </a:ext>
            </a:extLst>
          </p:cNvPr>
          <p:cNvSpPr/>
          <p:nvPr/>
        </p:nvSpPr>
        <p:spPr>
          <a:xfrm>
            <a:off x="2583712" y="1477926"/>
            <a:ext cx="2041450" cy="32918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1430BC8-DBAD-ED4E-8B50-A6C1162AECA4}"/>
              </a:ext>
            </a:extLst>
          </p:cNvPr>
          <p:cNvSpPr/>
          <p:nvPr/>
        </p:nvSpPr>
        <p:spPr>
          <a:xfrm>
            <a:off x="4625161" y="1477926"/>
            <a:ext cx="2184991" cy="32918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4E94CF4-031E-6646-9E40-D30F40DD2EC9}"/>
              </a:ext>
            </a:extLst>
          </p:cNvPr>
          <p:cNvSpPr/>
          <p:nvPr/>
        </p:nvSpPr>
        <p:spPr>
          <a:xfrm>
            <a:off x="6810152" y="1477926"/>
            <a:ext cx="2184992" cy="32918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03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95408C-7B6E-1A4E-ACEE-680FF1C752A4}"/>
              </a:ext>
            </a:extLst>
          </p:cNvPr>
          <p:cNvSpPr>
            <a:spLocks noGrp="1"/>
          </p:cNvSpPr>
          <p:nvPr>
            <p:ph type="body" sz="quarter" idx="10"/>
          </p:nvPr>
        </p:nvSpPr>
        <p:spPr>
          <a:xfrm>
            <a:off x="361507" y="742759"/>
            <a:ext cx="8447566" cy="4190747"/>
          </a:xfrm>
        </p:spPr>
        <p:txBody>
          <a:bodyPr>
            <a:normAutofit fontScale="85000" lnSpcReduction="20000"/>
          </a:bodyPr>
          <a:lstStyle/>
          <a:p>
            <a:pPr algn="l"/>
            <a:r>
              <a:rPr lang="en-US" b="1" u="sng" dirty="0">
                <a:solidFill>
                  <a:srgbClr val="FF0000"/>
                </a:solidFill>
                <a:latin typeface="Helvetica" pitchFamily="2" charset="0"/>
              </a:rPr>
              <a:t>Selection </a:t>
            </a:r>
            <a:r>
              <a:rPr lang="en-US" u="sng" dirty="0">
                <a:latin typeface="Helvetica" pitchFamily="2" charset="0"/>
              </a:rPr>
              <a:t>of Controls:</a:t>
            </a:r>
          </a:p>
          <a:p>
            <a:pPr marL="457200" indent="-457200" algn="l">
              <a:buFont typeface="Arial" panose="020B0604020202020204" pitchFamily="34" charset="0"/>
              <a:buChar char="•"/>
            </a:pPr>
            <a:r>
              <a:rPr lang="en-US" dirty="0">
                <a:latin typeface="Helvetica" pitchFamily="2" charset="0"/>
              </a:rPr>
              <a:t>The </a:t>
            </a:r>
            <a:r>
              <a:rPr lang="en-US" u="sng" dirty="0">
                <a:latin typeface="Helvetica" pitchFamily="2" charset="0"/>
              </a:rPr>
              <a:t>ideal</a:t>
            </a:r>
            <a:r>
              <a:rPr lang="en-US" dirty="0">
                <a:latin typeface="Helvetica" pitchFamily="2" charset="0"/>
              </a:rPr>
              <a:t> “controls” are the healthy ones (very challenging!)</a:t>
            </a:r>
          </a:p>
          <a:p>
            <a:pPr marL="457200" indent="-457200" algn="l">
              <a:buFont typeface="Arial" panose="020B0604020202020204" pitchFamily="34" charset="0"/>
              <a:buChar char="•"/>
            </a:pPr>
            <a:r>
              <a:rPr lang="en-US" dirty="0">
                <a:latin typeface="Helvetica" pitchFamily="2" charset="0"/>
              </a:rPr>
              <a:t>It is crucial to select control group/s from people </a:t>
            </a:r>
            <a:r>
              <a:rPr lang="en-US" u="sng" dirty="0">
                <a:latin typeface="Helvetica" pitchFamily="2" charset="0"/>
              </a:rPr>
              <a:t>who we are certain not to have got the specified disease</a:t>
            </a:r>
            <a:r>
              <a:rPr lang="en-US" dirty="0">
                <a:latin typeface="Helvetica" pitchFamily="2" charset="0"/>
              </a:rPr>
              <a:t>/condition.</a:t>
            </a:r>
          </a:p>
          <a:p>
            <a:pPr marL="457200" indent="-457200" algn="l">
              <a:buFont typeface="Arial" panose="020B0604020202020204" pitchFamily="34" charset="0"/>
              <a:buChar char="•"/>
            </a:pPr>
            <a:r>
              <a:rPr lang="en-US" u="sng" dirty="0">
                <a:latin typeface="Helvetica" pitchFamily="2" charset="0"/>
              </a:rPr>
              <a:t>Aim of selecting controls: </a:t>
            </a:r>
          </a:p>
          <a:p>
            <a:pPr marL="1200150" lvl="1" indent="-457200"/>
            <a:r>
              <a:rPr lang="en-US" dirty="0">
                <a:latin typeface="Helvetica" pitchFamily="2" charset="0"/>
              </a:rPr>
              <a:t>Is to compare the exposure rate among both cases and controls  (e.g. % smoking among cases and controls)</a:t>
            </a:r>
          </a:p>
          <a:p>
            <a:pPr marL="1200150" lvl="1" indent="-457200"/>
            <a:r>
              <a:rPr lang="en-US" altLang="en-US" dirty="0">
                <a:latin typeface="Helvetica" pitchFamily="2" charset="0"/>
              </a:rPr>
              <a:t>Then to </a:t>
            </a:r>
            <a:r>
              <a:rPr lang="en-US" altLang="en-US" dirty="0">
                <a:solidFill>
                  <a:srgbClr val="FF0000"/>
                </a:solidFill>
                <a:latin typeface="Helvetica" pitchFamily="2" charset="0"/>
              </a:rPr>
              <a:t>confirm/refute </a:t>
            </a:r>
            <a:r>
              <a:rPr lang="en-US" altLang="en-US" dirty="0">
                <a:latin typeface="Helvetica" pitchFamily="2" charset="0"/>
              </a:rPr>
              <a:t>if that the risk factor has occurred more frequently in the cases than in the controls using the measurement of association. </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b="1" u="sng" dirty="0"/>
          </a:p>
        </p:txBody>
      </p:sp>
      <p:sp>
        <p:nvSpPr>
          <p:cNvPr id="3" name="Rectangle 2">
            <a:extLst>
              <a:ext uri="{FF2B5EF4-FFF2-40B4-BE49-F238E27FC236}">
                <a16:creationId xmlns:a16="http://schemas.microsoft.com/office/drawing/2014/main" id="{61204D13-339B-C545-B40C-C143C7C3CA97}"/>
              </a:ext>
            </a:extLst>
          </p:cNvPr>
          <p:cNvSpPr/>
          <p:nvPr/>
        </p:nvSpPr>
        <p:spPr>
          <a:xfrm>
            <a:off x="545973" y="108549"/>
            <a:ext cx="8970167" cy="430887"/>
          </a:xfrm>
          <a:prstGeom prst="rect">
            <a:avLst/>
          </a:prstGeom>
        </p:spPr>
        <p:txBody>
          <a:bodyPr wrap="square">
            <a:spAutoFit/>
          </a:bodyPr>
          <a:lstStyle/>
          <a:p>
            <a:r>
              <a:rPr lang="en-US" sz="2200" dirty="0"/>
              <a:t>Determine </a:t>
            </a:r>
            <a:r>
              <a:rPr lang="en-US" sz="2200" b="1" dirty="0">
                <a:solidFill>
                  <a:schemeClr val="accent2"/>
                </a:solidFill>
              </a:rPr>
              <a:t>Study Subjects: “</a:t>
            </a:r>
            <a:r>
              <a:rPr lang="en-US" sz="2200" b="1" u="sng" dirty="0">
                <a:solidFill>
                  <a:schemeClr val="accent2"/>
                </a:solidFill>
              </a:rPr>
              <a:t>Controls”</a:t>
            </a:r>
            <a:r>
              <a:rPr lang="en-US" sz="2200" dirty="0"/>
              <a:t> </a:t>
            </a:r>
            <a:r>
              <a:rPr lang="en-US" sz="2200" b="1" dirty="0">
                <a:solidFill>
                  <a:schemeClr val="accent2"/>
                </a:solidFill>
              </a:rPr>
              <a:t>= </a:t>
            </a:r>
            <a:r>
              <a:rPr lang="en-US" sz="2200" b="1" dirty="0"/>
              <a:t>WHO IS THE CONTROL</a:t>
            </a:r>
            <a:r>
              <a:rPr lang="en-US" sz="2200" b="1" u="sng" dirty="0">
                <a:solidFill>
                  <a:schemeClr val="accent2"/>
                </a:solidFill>
              </a:rPr>
              <a:t> </a:t>
            </a:r>
          </a:p>
        </p:txBody>
      </p:sp>
      <p:sp>
        <p:nvSpPr>
          <p:cNvPr id="4" name="5-Point Star 3">
            <a:extLst>
              <a:ext uri="{FF2B5EF4-FFF2-40B4-BE49-F238E27FC236}">
                <a16:creationId xmlns:a16="http://schemas.microsoft.com/office/drawing/2014/main" id="{CC0F3D3D-3B74-934B-9781-DE3EE731F64F}"/>
              </a:ext>
            </a:extLst>
          </p:cNvPr>
          <p:cNvSpPr/>
          <p:nvPr/>
        </p:nvSpPr>
        <p:spPr>
          <a:xfrm>
            <a:off x="152568" y="165832"/>
            <a:ext cx="372140" cy="316319"/>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19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5F553A5-A1F3-6C47-9496-5114F14009BB}"/>
              </a:ext>
            </a:extLst>
          </p:cNvPr>
          <p:cNvGraphicFramePr/>
          <p:nvPr>
            <p:extLst>
              <p:ext uri="{D42A27DB-BD31-4B8C-83A1-F6EECF244321}">
                <p14:modId xmlns:p14="http://schemas.microsoft.com/office/powerpoint/2010/main" val="2027220079"/>
              </p:ext>
            </p:extLst>
          </p:nvPr>
        </p:nvGraphicFramePr>
        <p:xfrm>
          <a:off x="893135" y="74428"/>
          <a:ext cx="8080744" cy="4648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9BE937D-3D86-7243-8B71-BFC35E87801C}"/>
              </a:ext>
            </a:extLst>
          </p:cNvPr>
          <p:cNvSpPr txBox="1"/>
          <p:nvPr/>
        </p:nvSpPr>
        <p:spPr>
          <a:xfrm>
            <a:off x="276447" y="361507"/>
            <a:ext cx="1967023" cy="830997"/>
          </a:xfrm>
          <a:prstGeom prst="rect">
            <a:avLst/>
          </a:prstGeom>
          <a:noFill/>
        </p:spPr>
        <p:txBody>
          <a:bodyPr wrap="square" rtlCol="0">
            <a:spAutoFit/>
          </a:bodyPr>
          <a:lstStyle/>
          <a:p>
            <a:r>
              <a:rPr lang="en-US" sz="2400" dirty="0"/>
              <a:t>Determining </a:t>
            </a:r>
            <a:r>
              <a:rPr lang="en-US" sz="2400" b="1" dirty="0">
                <a:solidFill>
                  <a:srgbClr val="FF0000"/>
                </a:solidFill>
              </a:rPr>
              <a:t>controls </a:t>
            </a:r>
            <a:r>
              <a:rPr lang="en-US" sz="2400" b="1" dirty="0"/>
              <a:t> </a:t>
            </a:r>
          </a:p>
        </p:txBody>
      </p:sp>
    </p:spTree>
    <p:extLst>
      <p:ext uri="{BB962C8B-B14F-4D97-AF65-F5344CB8AC3E}">
        <p14:creationId xmlns:p14="http://schemas.microsoft.com/office/powerpoint/2010/main" val="2390187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204D13-339B-C545-B40C-C143C7C3CA97}"/>
              </a:ext>
            </a:extLst>
          </p:cNvPr>
          <p:cNvSpPr/>
          <p:nvPr/>
        </p:nvSpPr>
        <p:spPr>
          <a:xfrm>
            <a:off x="545973" y="30776"/>
            <a:ext cx="8598027" cy="461665"/>
          </a:xfrm>
          <a:prstGeom prst="rect">
            <a:avLst/>
          </a:prstGeom>
        </p:spPr>
        <p:txBody>
          <a:bodyPr wrap="square">
            <a:spAutoFit/>
          </a:bodyPr>
          <a:lstStyle/>
          <a:p>
            <a:pPr lvl="0"/>
            <a:r>
              <a:rPr lang="en-US" sz="2400" dirty="0"/>
              <a:t>Decide on the </a:t>
            </a:r>
            <a:r>
              <a:rPr lang="en-US" sz="2400" b="1" dirty="0">
                <a:solidFill>
                  <a:schemeClr val="accent2"/>
                </a:solidFill>
              </a:rPr>
              <a:t>Ratio of Cases to Controls</a:t>
            </a:r>
            <a:endParaRPr lang="en-US" sz="2400" dirty="0"/>
          </a:p>
        </p:txBody>
      </p:sp>
      <p:sp>
        <p:nvSpPr>
          <p:cNvPr id="4" name="5-Point Star 3">
            <a:extLst>
              <a:ext uri="{FF2B5EF4-FFF2-40B4-BE49-F238E27FC236}">
                <a16:creationId xmlns:a16="http://schemas.microsoft.com/office/drawing/2014/main" id="{CC0F3D3D-3B74-934B-9781-DE3EE731F64F}"/>
              </a:ext>
            </a:extLst>
          </p:cNvPr>
          <p:cNvSpPr/>
          <p:nvPr/>
        </p:nvSpPr>
        <p:spPr>
          <a:xfrm>
            <a:off x="152568" y="103450"/>
            <a:ext cx="372140" cy="316319"/>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C3E544F-8B82-B149-BC66-3C7B6CE38BEF}"/>
              </a:ext>
            </a:extLst>
          </p:cNvPr>
          <p:cNvSpPr txBox="1"/>
          <p:nvPr/>
        </p:nvSpPr>
        <p:spPr>
          <a:xfrm>
            <a:off x="338638" y="829340"/>
            <a:ext cx="8250865" cy="3970318"/>
          </a:xfrm>
          <a:prstGeom prst="rect">
            <a:avLst/>
          </a:prstGeom>
          <a:noFill/>
        </p:spPr>
        <p:txBody>
          <a:bodyPr wrap="square" rtlCol="0">
            <a:spAutoFit/>
          </a:bodyPr>
          <a:lstStyle/>
          <a:p>
            <a:pPr marL="285750" indent="-285750">
              <a:buFont typeface="Arial" panose="020B0604020202020204" pitchFamily="34" charset="0"/>
              <a:buChar char="•"/>
            </a:pPr>
            <a:r>
              <a:rPr lang="en-US" dirty="0"/>
              <a:t>The ratio of cases to control should be at least and ideally 1:1</a:t>
            </a:r>
          </a:p>
          <a:p>
            <a:endParaRPr lang="en-US" dirty="0"/>
          </a:p>
          <a:p>
            <a:pPr marL="285750" indent="-285750">
              <a:buFont typeface="Arial" panose="020B0604020202020204" pitchFamily="34" charset="0"/>
              <a:buChar char="•"/>
            </a:pPr>
            <a:r>
              <a:rPr lang="en-US" dirty="0"/>
              <a:t>However, in many situations we may not be able recruit a large number of cases and it may be easier to recruit more controls for the study. </a:t>
            </a:r>
          </a:p>
          <a:p>
            <a:endParaRPr lang="en-US" dirty="0"/>
          </a:p>
          <a:p>
            <a:pPr marL="285750" indent="-285750">
              <a:buFont typeface="Arial" panose="020B0604020202020204" pitchFamily="34" charset="0"/>
              <a:buChar char="•"/>
            </a:pPr>
            <a:r>
              <a:rPr lang="en-US" dirty="0"/>
              <a:t>It has been suggested that we can increase the number of controls to increase statistical power (if we have limited number of cases) of the study.</a:t>
            </a:r>
          </a:p>
          <a:p>
            <a:r>
              <a:rPr lang="en-US" dirty="0"/>
              <a:t> </a:t>
            </a:r>
          </a:p>
          <a:p>
            <a:pPr marL="285750" indent="-285750">
              <a:buFont typeface="Arial" panose="020B0604020202020204" pitchFamily="34" charset="0"/>
              <a:buChar char="•"/>
            </a:pPr>
            <a:r>
              <a:rPr lang="en-US" dirty="0"/>
              <a:t>Increase in the ratio lead to increase in “study precision”: 1:2, 1:3, 1:4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Further increase in the ratio is associated with little increase in study precision relative to the cost involved (</a:t>
            </a:r>
            <a:r>
              <a:rPr lang="en-US" dirty="0" err="1"/>
              <a:t>i.e</a:t>
            </a:r>
            <a:r>
              <a:rPr lang="en-US" dirty="0"/>
              <a:t> will not add much to the study power but will add to the cost!) </a:t>
            </a:r>
          </a:p>
          <a:p>
            <a:endParaRPr lang="en-US" dirty="0"/>
          </a:p>
        </p:txBody>
      </p:sp>
    </p:spTree>
    <p:extLst>
      <p:ext uri="{BB962C8B-B14F-4D97-AF65-F5344CB8AC3E}">
        <p14:creationId xmlns:p14="http://schemas.microsoft.com/office/powerpoint/2010/main" val="265569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204D13-339B-C545-B40C-C143C7C3CA97}"/>
              </a:ext>
            </a:extLst>
          </p:cNvPr>
          <p:cNvSpPr/>
          <p:nvPr/>
        </p:nvSpPr>
        <p:spPr>
          <a:xfrm>
            <a:off x="545973" y="30776"/>
            <a:ext cx="8598027" cy="461665"/>
          </a:xfrm>
          <a:prstGeom prst="rect">
            <a:avLst/>
          </a:prstGeom>
        </p:spPr>
        <p:txBody>
          <a:bodyPr wrap="square">
            <a:spAutoFit/>
          </a:bodyPr>
          <a:lstStyle/>
          <a:p>
            <a:pPr lvl="0"/>
            <a:r>
              <a:rPr lang="en-US" sz="2400" dirty="0"/>
              <a:t>Decide on </a:t>
            </a:r>
            <a:r>
              <a:rPr lang="en-US" sz="2400" b="1" dirty="0">
                <a:solidFill>
                  <a:schemeClr val="accent2"/>
                </a:solidFill>
              </a:rPr>
              <a:t>Matching Cases and Controls </a:t>
            </a:r>
          </a:p>
        </p:txBody>
      </p:sp>
      <p:sp>
        <p:nvSpPr>
          <p:cNvPr id="4" name="5-Point Star 3">
            <a:extLst>
              <a:ext uri="{FF2B5EF4-FFF2-40B4-BE49-F238E27FC236}">
                <a16:creationId xmlns:a16="http://schemas.microsoft.com/office/drawing/2014/main" id="{CC0F3D3D-3B74-934B-9781-DE3EE731F64F}"/>
              </a:ext>
            </a:extLst>
          </p:cNvPr>
          <p:cNvSpPr/>
          <p:nvPr/>
        </p:nvSpPr>
        <p:spPr>
          <a:xfrm>
            <a:off x="152568" y="103450"/>
            <a:ext cx="372140" cy="316319"/>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96B4AE9-5F57-CF46-93E6-832BDE505F68}"/>
              </a:ext>
            </a:extLst>
          </p:cNvPr>
          <p:cNvSpPr txBox="1"/>
          <p:nvPr/>
        </p:nvSpPr>
        <p:spPr>
          <a:xfrm>
            <a:off x="308344" y="712382"/>
            <a:ext cx="8633637" cy="4555093"/>
          </a:xfrm>
          <a:prstGeom prst="rect">
            <a:avLst/>
          </a:prstGeom>
          <a:noFill/>
        </p:spPr>
        <p:txBody>
          <a:bodyPr wrap="square" rtlCol="0">
            <a:spAutoFit/>
          </a:bodyPr>
          <a:lstStyle/>
          <a:p>
            <a:pPr marL="285750" indent="-285750">
              <a:buFont typeface="Arial" panose="020B0604020202020204" pitchFamily="34" charset="0"/>
              <a:buChar char="•"/>
            </a:pPr>
            <a:r>
              <a:rPr lang="en-US" sz="1600" dirty="0"/>
              <a:t>A major concern in conducting a case-control study is that cases and controls </a:t>
            </a:r>
            <a:r>
              <a:rPr lang="en-US" sz="1600" u="sng" dirty="0"/>
              <a:t>may differ in characteristics or exposures other than the one that has been targeted for study.</a:t>
            </a:r>
          </a:p>
          <a:p>
            <a:endParaRPr lang="en-US" sz="1600" dirty="0"/>
          </a:p>
          <a:p>
            <a:pPr marL="285750" indent="-285750">
              <a:buFont typeface="Arial" panose="020B0604020202020204" pitchFamily="34" charset="0"/>
              <a:buChar char="•"/>
            </a:pPr>
            <a:r>
              <a:rPr lang="en-US" sz="1600" dirty="0"/>
              <a:t>An approach to deal with this challenge: </a:t>
            </a:r>
            <a:r>
              <a:rPr lang="en-US" sz="1600" b="1" dirty="0">
                <a:solidFill>
                  <a:srgbClr val="FF0000"/>
                </a:solidFill>
              </a:rPr>
              <a:t>Matching!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u="sng" dirty="0"/>
              <a:t>Matching: </a:t>
            </a:r>
            <a:r>
              <a:rPr lang="en-US" sz="1600" dirty="0"/>
              <a:t>The process of selecting the controls so that they are similar to the cases in certain characteristics (confounders), such as age, race, gender, socioeconomic status, and occupation.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Matching reduces the possible </a:t>
            </a:r>
            <a:r>
              <a:rPr lang="en-US" sz="1600" b="1" u="sng" dirty="0">
                <a:solidFill>
                  <a:srgbClr val="FF0000"/>
                </a:solidFill>
              </a:rPr>
              <a:t>confounding effect </a:t>
            </a:r>
          </a:p>
          <a:p>
            <a:pPr marL="285750" indent="-285750">
              <a:buFont typeface="Arial" panose="020B0604020202020204" pitchFamily="34" charset="0"/>
              <a:buChar char="•"/>
            </a:pPr>
            <a:endParaRPr lang="en-US" sz="1600" u="sng" dirty="0"/>
          </a:p>
          <a:p>
            <a:pPr marL="285750" indent="-285750">
              <a:buFont typeface="Arial" panose="020B0604020202020204" pitchFamily="34" charset="0"/>
              <a:buChar char="•"/>
            </a:pPr>
            <a:r>
              <a:rPr lang="en-US" sz="1600" dirty="0"/>
              <a:t>Matching on several characteristics is not advisable as it:</a:t>
            </a:r>
          </a:p>
          <a:p>
            <a:pPr marL="742950" lvl="1" indent="-285750">
              <a:buFont typeface="Arial" panose="020B0604020202020204" pitchFamily="34" charset="0"/>
              <a:buChar char="•"/>
            </a:pPr>
            <a:r>
              <a:rPr lang="en-US" sz="1600" dirty="0"/>
              <a:t>Creates difficulties in finding controls</a:t>
            </a:r>
          </a:p>
          <a:p>
            <a:pPr marL="742950" lvl="1" indent="-285750">
              <a:buFont typeface="Arial" panose="020B0604020202020204" pitchFamily="34" charset="0"/>
              <a:buChar char="•"/>
            </a:pPr>
            <a:r>
              <a:rPr lang="en-US" sz="1600" dirty="0"/>
              <a:t>Requires more complex statistical analysis</a:t>
            </a:r>
          </a:p>
          <a:p>
            <a:pPr marL="742950" lvl="1" indent="-285750">
              <a:buFont typeface="Arial" panose="020B0604020202020204" pitchFamily="34" charset="0"/>
              <a:buChar char="•"/>
            </a:pPr>
            <a:r>
              <a:rPr lang="en-US" sz="1600" dirty="0"/>
              <a:t>May result in overmatching </a:t>
            </a:r>
          </a:p>
          <a:p>
            <a:pPr marL="285750" indent="-285750">
              <a:buFont typeface="Arial" panose="020B0604020202020204" pitchFamily="34" charset="0"/>
              <a:buChar char="•"/>
            </a:pPr>
            <a:endParaRPr lang="en-US" sz="1600" u="sng" dirty="0"/>
          </a:p>
          <a:p>
            <a:pPr marL="285750" indent="-285750">
              <a:buFont typeface="Arial" panose="020B0604020202020204" pitchFamily="34" charset="0"/>
              <a:buChar char="•"/>
            </a:pPr>
            <a:endParaRPr lang="en-US" sz="1600" u="sng"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470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A14010-A73E-284D-8FFA-8A4BDE3C60C6}"/>
              </a:ext>
            </a:extLst>
          </p:cNvPr>
          <p:cNvSpPr txBox="1"/>
          <p:nvPr/>
        </p:nvSpPr>
        <p:spPr>
          <a:xfrm>
            <a:off x="294290" y="136634"/>
            <a:ext cx="7451834" cy="461665"/>
          </a:xfrm>
          <a:prstGeom prst="rect">
            <a:avLst/>
          </a:prstGeom>
          <a:noFill/>
        </p:spPr>
        <p:txBody>
          <a:bodyPr wrap="square" rtlCol="0">
            <a:spAutoFit/>
          </a:bodyPr>
          <a:lstStyle/>
          <a:p>
            <a:r>
              <a:rPr lang="en-US" sz="2400" b="1" dirty="0">
                <a:solidFill>
                  <a:srgbClr val="112025"/>
                </a:solidFill>
              </a:rPr>
              <a:t>Analysis in Case-Control Studies</a:t>
            </a:r>
          </a:p>
        </p:txBody>
      </p:sp>
      <p:sp>
        <p:nvSpPr>
          <p:cNvPr id="2" name="TextBox 1">
            <a:extLst>
              <a:ext uri="{FF2B5EF4-FFF2-40B4-BE49-F238E27FC236}">
                <a16:creationId xmlns:a16="http://schemas.microsoft.com/office/drawing/2014/main" id="{87096A49-C2CE-0D48-8BC3-4263C8B28337}"/>
              </a:ext>
            </a:extLst>
          </p:cNvPr>
          <p:cNvSpPr txBox="1"/>
          <p:nvPr/>
        </p:nvSpPr>
        <p:spPr>
          <a:xfrm>
            <a:off x="382772" y="829339"/>
            <a:ext cx="8102009"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0000"/>
                </a:solidFill>
              </a:rPr>
              <a:t>The odds ratio (OR) </a:t>
            </a:r>
            <a:r>
              <a:rPr lang="en-US" dirty="0"/>
              <a:t>is used in case-control studies to estimate the strength of the association between exposure and outcome.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Note that it is </a:t>
            </a:r>
            <a:r>
              <a:rPr lang="en-US" u="sng" dirty="0"/>
              <a:t>not possible to estimate the incidence of disease from a case control study </a:t>
            </a:r>
            <a:r>
              <a:rPr lang="en-US" dirty="0"/>
              <a:t>unless the study is population based and all cases in a defined population are obtained.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odds ratio is a measure of the odds of disease in the exposed compared to the odds of disease in the unexposed (controls) and is calculated as: OR = ad/</a:t>
            </a:r>
            <a:r>
              <a:rPr lang="en-US" dirty="0" err="1"/>
              <a:t>bc</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OR interpretations: OR&gt;1, OR=1, OR&lt;1</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1899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5143500"/>
          </a:xfrm>
          <a:prstGeom prst="rect">
            <a:avLst/>
          </a:prstGeom>
        </p:spPr>
      </p:pic>
      <p:sp>
        <p:nvSpPr>
          <p:cNvPr id="12" name="Rectangle 11"/>
          <p:cNvSpPr/>
          <p:nvPr/>
        </p:nvSpPr>
        <p:spPr>
          <a:xfrm>
            <a:off x="-19588" y="4878827"/>
            <a:ext cx="9163589" cy="278305"/>
          </a:xfrm>
          <a:prstGeom prst="rect">
            <a:avLst/>
          </a:prstGeom>
          <a:solidFill>
            <a:srgbClr val="FFBF35">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0662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D863BE-DE9A-E148-9943-8A2241C3E8E4}"/>
              </a:ext>
            </a:extLst>
          </p:cNvPr>
          <p:cNvSpPr>
            <a:spLocks noGrp="1"/>
          </p:cNvSpPr>
          <p:nvPr>
            <p:ph type="body" sz="quarter" idx="10"/>
          </p:nvPr>
        </p:nvSpPr>
        <p:spPr>
          <a:xfrm>
            <a:off x="294290" y="732128"/>
            <a:ext cx="8626426" cy="3454400"/>
          </a:xfrm>
        </p:spPr>
        <p:txBody>
          <a:bodyPr>
            <a:normAutofit/>
          </a:bodyPr>
          <a:lstStyle/>
          <a:p>
            <a:pPr algn="l"/>
            <a:r>
              <a:rPr lang="en-US" dirty="0"/>
              <a:t>Case-control study of vaping and pulmonary illness among 100 cases and 400 controls.</a:t>
            </a:r>
            <a:endParaRPr lang="en-US" sz="2800" dirty="0">
              <a:latin typeface="+mn-lt"/>
            </a:endParaRPr>
          </a:p>
          <a:p>
            <a:pPr algn="l"/>
            <a:r>
              <a:rPr lang="en-US" sz="2800" b="1" dirty="0">
                <a:latin typeface="+mn-lt"/>
              </a:rPr>
              <a:t>Exposure: </a:t>
            </a:r>
            <a:r>
              <a:rPr lang="en-US" sz="2800" dirty="0">
                <a:latin typeface="+mn-lt"/>
              </a:rPr>
              <a:t>vaping		</a:t>
            </a:r>
            <a:r>
              <a:rPr lang="en-US" sz="2800" b="1" dirty="0">
                <a:latin typeface="+mn-lt"/>
              </a:rPr>
              <a:t>Outcome: </a:t>
            </a:r>
            <a:r>
              <a:rPr lang="en-US" sz="2800" dirty="0">
                <a:latin typeface="+mn-lt"/>
              </a:rPr>
              <a:t>pulmonary illness </a:t>
            </a:r>
          </a:p>
          <a:p>
            <a:pPr algn="l"/>
            <a:endParaRPr lang="en-US" sz="2800" dirty="0">
              <a:latin typeface="+mn-lt"/>
            </a:endParaRPr>
          </a:p>
        </p:txBody>
      </p:sp>
      <p:sp>
        <p:nvSpPr>
          <p:cNvPr id="4" name="TextBox 3">
            <a:extLst>
              <a:ext uri="{FF2B5EF4-FFF2-40B4-BE49-F238E27FC236}">
                <a16:creationId xmlns:a16="http://schemas.microsoft.com/office/drawing/2014/main" id="{D219DC9D-A515-A445-82A0-A82DE9514A6E}"/>
              </a:ext>
            </a:extLst>
          </p:cNvPr>
          <p:cNvSpPr txBox="1"/>
          <p:nvPr/>
        </p:nvSpPr>
        <p:spPr>
          <a:xfrm>
            <a:off x="294290" y="136634"/>
            <a:ext cx="7451834" cy="461665"/>
          </a:xfrm>
          <a:prstGeom prst="rect">
            <a:avLst/>
          </a:prstGeom>
          <a:noFill/>
        </p:spPr>
        <p:txBody>
          <a:bodyPr wrap="square" rtlCol="0">
            <a:spAutoFit/>
          </a:bodyPr>
          <a:lstStyle/>
          <a:p>
            <a:r>
              <a:rPr lang="en-US" sz="2400" b="1" dirty="0">
                <a:solidFill>
                  <a:srgbClr val="112025"/>
                </a:solidFill>
              </a:rPr>
              <a:t>Vaping and Pulmonary “illness”</a:t>
            </a:r>
            <a:endParaRPr lang="en-US" sz="3200" dirty="0">
              <a:solidFill>
                <a:srgbClr val="112025"/>
              </a:solidFill>
            </a:endParaRPr>
          </a:p>
        </p:txBody>
      </p:sp>
      <p:graphicFrame>
        <p:nvGraphicFramePr>
          <p:cNvPr id="5" name="Table 4">
            <a:extLst>
              <a:ext uri="{FF2B5EF4-FFF2-40B4-BE49-F238E27FC236}">
                <a16:creationId xmlns:a16="http://schemas.microsoft.com/office/drawing/2014/main" id="{A0F597BF-BEDB-3F4D-A81A-2A6A6C8013CF}"/>
              </a:ext>
            </a:extLst>
          </p:cNvPr>
          <p:cNvGraphicFramePr>
            <a:graphicFrameLocks noGrp="1"/>
          </p:cNvGraphicFramePr>
          <p:nvPr>
            <p:extLst>
              <p:ext uri="{D42A27DB-BD31-4B8C-83A1-F6EECF244321}">
                <p14:modId xmlns:p14="http://schemas.microsoft.com/office/powerpoint/2010/main" val="940407817"/>
              </p:ext>
            </p:extLst>
          </p:nvPr>
        </p:nvGraphicFramePr>
        <p:xfrm>
          <a:off x="1212112" y="2445488"/>
          <a:ext cx="6534012" cy="1756128"/>
        </p:xfrm>
        <a:graphic>
          <a:graphicData uri="http://schemas.openxmlformats.org/drawingml/2006/table">
            <a:tbl>
              <a:tblPr firstRow="1" bandRow="1">
                <a:tableStyleId>{5940675A-B579-460E-94D1-54222C63F5DA}</a:tableStyleId>
              </a:tblPr>
              <a:tblGrid>
                <a:gridCol w="1633503">
                  <a:extLst>
                    <a:ext uri="{9D8B030D-6E8A-4147-A177-3AD203B41FA5}">
                      <a16:colId xmlns:a16="http://schemas.microsoft.com/office/drawing/2014/main" val="3057044240"/>
                    </a:ext>
                  </a:extLst>
                </a:gridCol>
                <a:gridCol w="1633503">
                  <a:extLst>
                    <a:ext uri="{9D8B030D-6E8A-4147-A177-3AD203B41FA5}">
                      <a16:colId xmlns:a16="http://schemas.microsoft.com/office/drawing/2014/main" val="3241885382"/>
                    </a:ext>
                  </a:extLst>
                </a:gridCol>
                <a:gridCol w="1633503">
                  <a:extLst>
                    <a:ext uri="{9D8B030D-6E8A-4147-A177-3AD203B41FA5}">
                      <a16:colId xmlns:a16="http://schemas.microsoft.com/office/drawing/2014/main" val="2709231797"/>
                    </a:ext>
                  </a:extLst>
                </a:gridCol>
                <a:gridCol w="1633503">
                  <a:extLst>
                    <a:ext uri="{9D8B030D-6E8A-4147-A177-3AD203B41FA5}">
                      <a16:colId xmlns:a16="http://schemas.microsoft.com/office/drawing/2014/main" val="446766805"/>
                    </a:ext>
                  </a:extLst>
                </a:gridCol>
              </a:tblGrid>
              <a:tr h="314725">
                <a:tc>
                  <a:txBody>
                    <a:bodyPr/>
                    <a:lstStyle/>
                    <a:p>
                      <a:endParaRPr lang="en-US" b="1" dirty="0"/>
                    </a:p>
                  </a:txBody>
                  <a:tcPr/>
                </a:tc>
                <a:tc>
                  <a:txBody>
                    <a:bodyPr/>
                    <a:lstStyle/>
                    <a:p>
                      <a:r>
                        <a:rPr lang="en-US" b="1" dirty="0"/>
                        <a:t>cases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controls</a:t>
                      </a:r>
                    </a:p>
                  </a:txBody>
                  <a:tcPr/>
                </a:tc>
                <a:tc>
                  <a:txBody>
                    <a:bodyPr/>
                    <a:lstStyle/>
                    <a:p>
                      <a:r>
                        <a:rPr lang="en-US" b="1" dirty="0"/>
                        <a:t>Total</a:t>
                      </a:r>
                    </a:p>
                  </a:txBody>
                  <a:tcPr/>
                </a:tc>
                <a:extLst>
                  <a:ext uri="{0D108BD9-81ED-4DB2-BD59-A6C34878D82A}">
                    <a16:rowId xmlns:a16="http://schemas.microsoft.com/office/drawing/2014/main" val="2149614325"/>
                  </a:ext>
                </a:extLst>
              </a:tr>
              <a:tr h="463456">
                <a:tc>
                  <a:txBody>
                    <a:bodyPr/>
                    <a:lstStyle/>
                    <a:p>
                      <a:r>
                        <a:rPr lang="en-US" b="1" dirty="0"/>
                        <a:t>vaping</a:t>
                      </a:r>
                    </a:p>
                  </a:txBody>
                  <a:tcPr/>
                </a:tc>
                <a:tc>
                  <a:txBody>
                    <a:bodyPr/>
                    <a:lstStyle/>
                    <a:p>
                      <a:r>
                        <a:rPr lang="en-US" dirty="0"/>
                        <a:t>60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100</a:t>
                      </a:r>
                      <a:endParaRPr lang="en-US" dirty="0">
                        <a:effectLst/>
                      </a:endParaRPr>
                    </a:p>
                  </a:txBody>
                  <a:tcPr/>
                </a:tc>
                <a:tc>
                  <a:txBody>
                    <a:bodyPr/>
                    <a:lstStyle/>
                    <a:p>
                      <a:r>
                        <a:rPr lang="en-US" dirty="0"/>
                        <a:t>160</a:t>
                      </a:r>
                    </a:p>
                  </a:txBody>
                  <a:tcPr/>
                </a:tc>
                <a:extLst>
                  <a:ext uri="{0D108BD9-81ED-4DB2-BD59-A6C34878D82A}">
                    <a16:rowId xmlns:a16="http://schemas.microsoft.com/office/drawing/2014/main" val="2900926927"/>
                  </a:ext>
                </a:extLst>
              </a:tr>
              <a:tr h="463456">
                <a:tc>
                  <a:txBody>
                    <a:bodyPr/>
                    <a:lstStyle/>
                    <a:p>
                      <a:r>
                        <a:rPr lang="en-US" b="1" dirty="0"/>
                        <a:t>No vaping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40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300</a:t>
                      </a:r>
                      <a:endParaRPr lang="en-US" dirty="0">
                        <a:effectLst/>
                      </a:endParaRPr>
                    </a:p>
                  </a:txBody>
                  <a:tcPr/>
                </a:tc>
                <a:tc>
                  <a:txBody>
                    <a:bodyPr/>
                    <a:lstStyle/>
                    <a:p>
                      <a:r>
                        <a:rPr lang="en-US" dirty="0"/>
                        <a:t>340</a:t>
                      </a:r>
                    </a:p>
                  </a:txBody>
                  <a:tcPr/>
                </a:tc>
                <a:extLst>
                  <a:ext uri="{0D108BD9-81ED-4DB2-BD59-A6C34878D82A}">
                    <a16:rowId xmlns:a16="http://schemas.microsoft.com/office/drawing/2014/main" val="4100980961"/>
                  </a:ext>
                </a:extLst>
              </a:tr>
              <a:tr h="463456">
                <a:tc>
                  <a:txBody>
                    <a:bodyPr/>
                    <a:lstStyle/>
                    <a:p>
                      <a:r>
                        <a:rPr lang="en-US" b="1" dirty="0"/>
                        <a:t>Total</a:t>
                      </a:r>
                    </a:p>
                  </a:txBody>
                  <a:tcPr/>
                </a:tc>
                <a:tc>
                  <a:txBody>
                    <a:bodyPr/>
                    <a:lstStyle/>
                    <a:p>
                      <a:r>
                        <a:rPr lang="en-US" dirty="0"/>
                        <a:t>100</a:t>
                      </a:r>
                    </a:p>
                  </a:txBody>
                  <a:tcPr/>
                </a:tc>
                <a:tc>
                  <a:txBody>
                    <a:bodyPr/>
                    <a:lstStyle/>
                    <a:p>
                      <a:r>
                        <a:rPr lang="en-US" dirty="0"/>
                        <a:t>400</a:t>
                      </a:r>
                    </a:p>
                  </a:txBody>
                  <a:tcPr/>
                </a:tc>
                <a:tc>
                  <a:txBody>
                    <a:bodyPr/>
                    <a:lstStyle/>
                    <a:p>
                      <a:r>
                        <a:rPr lang="en-US" dirty="0"/>
                        <a:t>500</a:t>
                      </a:r>
                    </a:p>
                  </a:txBody>
                  <a:tcPr/>
                </a:tc>
                <a:extLst>
                  <a:ext uri="{0D108BD9-81ED-4DB2-BD59-A6C34878D82A}">
                    <a16:rowId xmlns:a16="http://schemas.microsoft.com/office/drawing/2014/main" val="993977385"/>
                  </a:ext>
                </a:extLst>
              </a:tr>
            </a:tbl>
          </a:graphicData>
        </a:graphic>
      </p:graphicFrame>
    </p:spTree>
    <p:extLst>
      <p:ext uri="{BB962C8B-B14F-4D97-AF65-F5344CB8AC3E}">
        <p14:creationId xmlns:p14="http://schemas.microsoft.com/office/powerpoint/2010/main" val="214484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E3D92C-F130-124F-9AB0-F6CF637ABCCE}"/>
              </a:ext>
            </a:extLst>
          </p:cNvPr>
          <p:cNvSpPr txBox="1">
            <a:spLocks/>
          </p:cNvSpPr>
          <p:nvPr/>
        </p:nvSpPr>
        <p:spPr>
          <a:xfrm>
            <a:off x="687095" y="1233400"/>
            <a:ext cx="7978439" cy="3647208"/>
          </a:xfrm>
          <a:prstGeom prst="rect">
            <a:avLst/>
          </a:prstGeom>
        </p:spPr>
        <p:txBody>
          <a:bodyPr>
            <a:normAutofit/>
          </a:bodyPr>
          <a:lstStyle>
            <a:lvl1pPr marL="342900" indent="-342900" algn="l" defTabSz="457200" rtl="0" eaLnBrk="1" latinLnBrk="0" hangingPunct="1">
              <a:spcBef>
                <a:spcPct val="20000"/>
              </a:spcBef>
              <a:buClr>
                <a:srgbClr val="FFBF35"/>
              </a:buClr>
              <a:buFont typeface="Arial"/>
              <a:buChar char="•"/>
              <a:defRPr sz="3200" b="0" i="0" kern="1200">
                <a:solidFill>
                  <a:schemeClr val="tx1">
                    <a:lumMod val="50000"/>
                  </a:schemeClr>
                </a:solidFill>
                <a:latin typeface="Helvetica Light"/>
                <a:ea typeface="+mn-ea"/>
                <a:cs typeface="Helvetica Light"/>
              </a:defRPr>
            </a:lvl1pPr>
            <a:lvl2pPr marL="742950" indent="-285750" algn="l" defTabSz="457200" rtl="0" eaLnBrk="1" latinLnBrk="0" hangingPunct="1">
              <a:spcBef>
                <a:spcPct val="20000"/>
              </a:spcBef>
              <a:buClr>
                <a:srgbClr val="FFBF35"/>
              </a:buClr>
              <a:buFont typeface="Arial" panose="020B0604020202020204" pitchFamily="34" charset="0"/>
              <a:buChar char="•"/>
              <a:defRPr sz="2400" b="0" i="0" kern="1200">
                <a:solidFill>
                  <a:schemeClr val="tx1">
                    <a:lumMod val="50000"/>
                  </a:schemeClr>
                </a:solidFill>
                <a:latin typeface="Helvetica Light"/>
                <a:ea typeface="+mn-ea"/>
                <a:cs typeface="Helvetica Light"/>
              </a:defRPr>
            </a:lvl2pPr>
            <a:lvl3pPr marL="1143000" indent="-228600" algn="l" defTabSz="457200" rtl="0" eaLnBrk="1" latinLnBrk="0" hangingPunct="1">
              <a:spcBef>
                <a:spcPct val="20000"/>
              </a:spcBef>
              <a:buClr>
                <a:srgbClr val="FFBF35"/>
              </a:buClr>
              <a:buFont typeface="Arial"/>
              <a:buChar char="•"/>
              <a:defRPr sz="2400" b="0" i="0" kern="1200">
                <a:solidFill>
                  <a:schemeClr val="tx1">
                    <a:lumMod val="50000"/>
                  </a:schemeClr>
                </a:solidFill>
                <a:latin typeface="Helvetica Light"/>
                <a:ea typeface="+mn-ea"/>
                <a:cs typeface="Helvetica Light"/>
              </a:defRPr>
            </a:lvl3pPr>
            <a:lvl4pPr marL="16002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Light"/>
                <a:ea typeface="+mn-ea"/>
                <a:cs typeface="Helvetica Light"/>
              </a:defRPr>
            </a:lvl4pPr>
            <a:lvl5pPr marL="20574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200000"/>
              </a:lnSpc>
              <a:buClr>
                <a:srgbClr val="1C353D"/>
              </a:buClr>
              <a:buSzPct val="125000"/>
              <a:buFont typeface="+mj-lt"/>
              <a:buAutoNum type="arabicPeriod"/>
            </a:pPr>
            <a:r>
              <a:rPr lang="en-US" sz="2000" dirty="0">
                <a:solidFill>
                  <a:srgbClr val="414141">
                    <a:lumMod val="75000"/>
                  </a:srgbClr>
                </a:solidFill>
                <a:latin typeface="+mn-lt"/>
                <a:cs typeface="Arial"/>
              </a:rPr>
              <a:t>Describe the design of case-control studies</a:t>
            </a:r>
          </a:p>
          <a:p>
            <a:pPr>
              <a:lnSpc>
                <a:spcPct val="200000"/>
              </a:lnSpc>
              <a:buClr>
                <a:srgbClr val="1C353D"/>
              </a:buClr>
              <a:buSzPct val="125000"/>
              <a:buFont typeface="+mj-lt"/>
              <a:buAutoNum type="arabicPeriod"/>
            </a:pPr>
            <a:r>
              <a:rPr lang="en-US" sz="2000" dirty="0">
                <a:solidFill>
                  <a:srgbClr val="414141">
                    <a:lumMod val="75000"/>
                  </a:srgbClr>
                </a:solidFill>
                <a:latin typeface="+mn-lt"/>
                <a:cs typeface="Arial"/>
              </a:rPr>
              <a:t>Identify steps for conducting case-control studies</a:t>
            </a:r>
            <a:endParaRPr lang="en-US" sz="2000" dirty="0">
              <a:solidFill>
                <a:schemeClr val="tx1">
                  <a:lumMod val="75000"/>
                </a:schemeClr>
              </a:solidFill>
              <a:latin typeface="+mn-lt"/>
              <a:cs typeface="Arial"/>
            </a:endParaRPr>
          </a:p>
          <a:p>
            <a:pPr>
              <a:lnSpc>
                <a:spcPct val="200000"/>
              </a:lnSpc>
              <a:buClr>
                <a:srgbClr val="1C353D"/>
              </a:buClr>
              <a:buSzPct val="125000"/>
              <a:buFont typeface="+mj-lt"/>
              <a:buAutoNum type="arabicPeriod"/>
            </a:pPr>
            <a:r>
              <a:rPr lang="en-US" sz="2000" dirty="0">
                <a:solidFill>
                  <a:schemeClr val="tx1">
                    <a:lumMod val="75000"/>
                  </a:schemeClr>
                </a:solidFill>
                <a:latin typeface="+mn-lt"/>
                <a:cs typeface="Arial"/>
              </a:rPr>
              <a:t>Identify issues in the design of case-control studies</a:t>
            </a:r>
          </a:p>
          <a:p>
            <a:pPr>
              <a:lnSpc>
                <a:spcPct val="200000"/>
              </a:lnSpc>
              <a:buClr>
                <a:srgbClr val="1C353D"/>
              </a:buClr>
              <a:buSzPct val="125000"/>
              <a:buFont typeface="+mj-lt"/>
              <a:buAutoNum type="arabicPeriod"/>
            </a:pPr>
            <a:r>
              <a:rPr lang="en-US" sz="2000" dirty="0">
                <a:latin typeface="+mn-lt"/>
              </a:rPr>
              <a:t>Describe the strengths and weaknesses of case-control studies</a:t>
            </a:r>
            <a:endParaRPr lang="en-US" sz="2000" dirty="0">
              <a:solidFill>
                <a:schemeClr val="tx1">
                  <a:lumMod val="75000"/>
                </a:schemeClr>
              </a:solidFill>
              <a:latin typeface="+mn-lt"/>
              <a:cs typeface="Arial"/>
            </a:endParaRPr>
          </a:p>
        </p:txBody>
      </p:sp>
      <p:sp>
        <p:nvSpPr>
          <p:cNvPr id="4" name="Rectangle 3">
            <a:extLst>
              <a:ext uri="{FF2B5EF4-FFF2-40B4-BE49-F238E27FC236}">
                <a16:creationId xmlns:a16="http://schemas.microsoft.com/office/drawing/2014/main" id="{3D3F56AC-98D3-034F-854F-4E17F9E1F1F4}"/>
              </a:ext>
            </a:extLst>
          </p:cNvPr>
          <p:cNvSpPr/>
          <p:nvPr/>
        </p:nvSpPr>
        <p:spPr>
          <a:xfrm>
            <a:off x="687096" y="319439"/>
            <a:ext cx="8088914" cy="830997"/>
          </a:xfrm>
          <a:prstGeom prst="rect">
            <a:avLst/>
          </a:prstGeom>
        </p:spPr>
        <p:txBody>
          <a:bodyPr wrap="square">
            <a:spAutoFit/>
          </a:bodyPr>
          <a:lstStyle/>
          <a:p>
            <a:pPr>
              <a:lnSpc>
                <a:spcPct val="100000"/>
              </a:lnSpc>
            </a:pPr>
            <a:r>
              <a:rPr lang="en-US" sz="2400" b="1" u="sng" dirty="0">
                <a:solidFill>
                  <a:schemeClr val="tx1">
                    <a:lumMod val="75000"/>
                  </a:schemeClr>
                </a:solidFill>
                <a:cs typeface="Arial"/>
              </a:rPr>
              <a:t>Learning Objectives: </a:t>
            </a:r>
            <a:r>
              <a:rPr lang="en-US" sz="2400" dirty="0">
                <a:solidFill>
                  <a:schemeClr val="tx1">
                    <a:lumMod val="75000"/>
                  </a:schemeClr>
                </a:solidFill>
                <a:cs typeface="Arial"/>
              </a:rPr>
              <a:t>By end of this session students will be able to: </a:t>
            </a:r>
          </a:p>
        </p:txBody>
      </p:sp>
    </p:spTree>
    <p:extLst>
      <p:ext uri="{BB962C8B-B14F-4D97-AF65-F5344CB8AC3E}">
        <p14:creationId xmlns:p14="http://schemas.microsoft.com/office/powerpoint/2010/main" val="400819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F10587F-EFD8-3B4A-84C0-95B1F203D5C4}"/>
              </a:ext>
            </a:extLst>
          </p:cNvPr>
          <p:cNvGraphicFramePr>
            <a:graphicFrameLocks noGrp="1"/>
          </p:cNvGraphicFramePr>
          <p:nvPr>
            <p:extLst>
              <p:ext uri="{D42A27DB-BD31-4B8C-83A1-F6EECF244321}">
                <p14:modId xmlns:p14="http://schemas.microsoft.com/office/powerpoint/2010/main" val="4280589102"/>
              </p:ext>
            </p:extLst>
          </p:nvPr>
        </p:nvGraphicFramePr>
        <p:xfrm>
          <a:off x="1166771" y="382772"/>
          <a:ext cx="6534012" cy="1756128"/>
        </p:xfrm>
        <a:graphic>
          <a:graphicData uri="http://schemas.openxmlformats.org/drawingml/2006/table">
            <a:tbl>
              <a:tblPr firstRow="1" bandRow="1">
                <a:tableStyleId>{5940675A-B579-460E-94D1-54222C63F5DA}</a:tableStyleId>
              </a:tblPr>
              <a:tblGrid>
                <a:gridCol w="1633503">
                  <a:extLst>
                    <a:ext uri="{9D8B030D-6E8A-4147-A177-3AD203B41FA5}">
                      <a16:colId xmlns:a16="http://schemas.microsoft.com/office/drawing/2014/main" val="3057044240"/>
                    </a:ext>
                  </a:extLst>
                </a:gridCol>
                <a:gridCol w="1633503">
                  <a:extLst>
                    <a:ext uri="{9D8B030D-6E8A-4147-A177-3AD203B41FA5}">
                      <a16:colId xmlns:a16="http://schemas.microsoft.com/office/drawing/2014/main" val="3241885382"/>
                    </a:ext>
                  </a:extLst>
                </a:gridCol>
                <a:gridCol w="1633503">
                  <a:extLst>
                    <a:ext uri="{9D8B030D-6E8A-4147-A177-3AD203B41FA5}">
                      <a16:colId xmlns:a16="http://schemas.microsoft.com/office/drawing/2014/main" val="2709231797"/>
                    </a:ext>
                  </a:extLst>
                </a:gridCol>
                <a:gridCol w="1633503">
                  <a:extLst>
                    <a:ext uri="{9D8B030D-6E8A-4147-A177-3AD203B41FA5}">
                      <a16:colId xmlns:a16="http://schemas.microsoft.com/office/drawing/2014/main" val="446766805"/>
                    </a:ext>
                  </a:extLst>
                </a:gridCol>
              </a:tblGrid>
              <a:tr h="314725">
                <a:tc>
                  <a:txBody>
                    <a:bodyPr/>
                    <a:lstStyle/>
                    <a:p>
                      <a:endParaRPr lang="en-US" b="1" dirty="0"/>
                    </a:p>
                  </a:txBody>
                  <a:tcPr/>
                </a:tc>
                <a:tc>
                  <a:txBody>
                    <a:bodyPr/>
                    <a:lstStyle/>
                    <a:p>
                      <a:r>
                        <a:rPr lang="en-US" b="1" dirty="0"/>
                        <a:t>cases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controls</a:t>
                      </a:r>
                    </a:p>
                  </a:txBody>
                  <a:tcPr/>
                </a:tc>
                <a:tc>
                  <a:txBody>
                    <a:bodyPr/>
                    <a:lstStyle/>
                    <a:p>
                      <a:r>
                        <a:rPr lang="en-US" b="1" dirty="0"/>
                        <a:t>Total</a:t>
                      </a:r>
                    </a:p>
                  </a:txBody>
                  <a:tcPr/>
                </a:tc>
                <a:extLst>
                  <a:ext uri="{0D108BD9-81ED-4DB2-BD59-A6C34878D82A}">
                    <a16:rowId xmlns:a16="http://schemas.microsoft.com/office/drawing/2014/main" val="2149614325"/>
                  </a:ext>
                </a:extLst>
              </a:tr>
              <a:tr h="463456">
                <a:tc>
                  <a:txBody>
                    <a:bodyPr/>
                    <a:lstStyle/>
                    <a:p>
                      <a:r>
                        <a:rPr lang="en-US" b="1" dirty="0"/>
                        <a:t>vaping</a:t>
                      </a:r>
                    </a:p>
                  </a:txBody>
                  <a:tcPr/>
                </a:tc>
                <a:tc>
                  <a:txBody>
                    <a:bodyPr/>
                    <a:lstStyle/>
                    <a:p>
                      <a:r>
                        <a:rPr lang="en-US" dirty="0"/>
                        <a:t>60               </a:t>
                      </a:r>
                      <a:r>
                        <a:rPr lang="en-US" b="1" dirty="0">
                          <a:solidFill>
                            <a:srgbClr val="FF0000"/>
                          </a:solidFill>
                        </a:rPr>
                        <a:t>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100             </a:t>
                      </a:r>
                      <a:r>
                        <a:rPr lang="en-US" sz="1800" b="1" kern="1200" dirty="0">
                          <a:solidFill>
                            <a:srgbClr val="FF0000"/>
                          </a:solidFill>
                          <a:effectLst/>
                          <a:latin typeface="+mn-lt"/>
                          <a:ea typeface="+mn-ea"/>
                          <a:cs typeface="+mn-cs"/>
                        </a:rPr>
                        <a:t>b</a:t>
                      </a:r>
                      <a:endParaRPr lang="en-US" b="1" dirty="0">
                        <a:solidFill>
                          <a:srgbClr val="FF0000"/>
                        </a:solidFill>
                        <a:effectLst/>
                      </a:endParaRPr>
                    </a:p>
                  </a:txBody>
                  <a:tcPr/>
                </a:tc>
                <a:tc>
                  <a:txBody>
                    <a:bodyPr/>
                    <a:lstStyle/>
                    <a:p>
                      <a:r>
                        <a:rPr lang="en-US" dirty="0"/>
                        <a:t>160</a:t>
                      </a:r>
                    </a:p>
                  </a:txBody>
                  <a:tcPr/>
                </a:tc>
                <a:extLst>
                  <a:ext uri="{0D108BD9-81ED-4DB2-BD59-A6C34878D82A}">
                    <a16:rowId xmlns:a16="http://schemas.microsoft.com/office/drawing/2014/main" val="2900926927"/>
                  </a:ext>
                </a:extLst>
              </a:tr>
              <a:tr h="463456">
                <a:tc>
                  <a:txBody>
                    <a:bodyPr/>
                    <a:lstStyle/>
                    <a:p>
                      <a:r>
                        <a:rPr lang="en-US" b="1" dirty="0"/>
                        <a:t>No vaping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40               </a:t>
                      </a:r>
                      <a:r>
                        <a:rPr lang="en-US" b="1" dirty="0">
                          <a:solidFill>
                            <a:srgbClr val="FF0000"/>
                          </a:solidFill>
                        </a:rPr>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300             </a:t>
                      </a:r>
                      <a:r>
                        <a:rPr lang="en-US" sz="1800" b="1" kern="1200" dirty="0">
                          <a:solidFill>
                            <a:srgbClr val="FF0000"/>
                          </a:solidFill>
                          <a:effectLst/>
                          <a:latin typeface="+mn-lt"/>
                          <a:ea typeface="+mn-ea"/>
                          <a:cs typeface="+mn-cs"/>
                        </a:rPr>
                        <a:t>d</a:t>
                      </a:r>
                      <a:endParaRPr lang="en-US" b="1" dirty="0">
                        <a:solidFill>
                          <a:srgbClr val="FF0000"/>
                        </a:solidFill>
                        <a:effectLst/>
                      </a:endParaRPr>
                    </a:p>
                  </a:txBody>
                  <a:tcPr/>
                </a:tc>
                <a:tc>
                  <a:txBody>
                    <a:bodyPr/>
                    <a:lstStyle/>
                    <a:p>
                      <a:r>
                        <a:rPr lang="en-US" dirty="0"/>
                        <a:t>340</a:t>
                      </a:r>
                    </a:p>
                  </a:txBody>
                  <a:tcPr/>
                </a:tc>
                <a:extLst>
                  <a:ext uri="{0D108BD9-81ED-4DB2-BD59-A6C34878D82A}">
                    <a16:rowId xmlns:a16="http://schemas.microsoft.com/office/drawing/2014/main" val="4100980961"/>
                  </a:ext>
                </a:extLst>
              </a:tr>
              <a:tr h="463456">
                <a:tc>
                  <a:txBody>
                    <a:bodyPr/>
                    <a:lstStyle/>
                    <a:p>
                      <a:r>
                        <a:rPr lang="en-US" b="1" dirty="0"/>
                        <a:t>Total</a:t>
                      </a:r>
                    </a:p>
                  </a:txBody>
                  <a:tcPr/>
                </a:tc>
                <a:tc>
                  <a:txBody>
                    <a:bodyPr/>
                    <a:lstStyle/>
                    <a:p>
                      <a:r>
                        <a:rPr lang="en-US" dirty="0"/>
                        <a:t>100</a:t>
                      </a:r>
                    </a:p>
                  </a:txBody>
                  <a:tcPr/>
                </a:tc>
                <a:tc>
                  <a:txBody>
                    <a:bodyPr/>
                    <a:lstStyle/>
                    <a:p>
                      <a:r>
                        <a:rPr lang="en-US" dirty="0"/>
                        <a:t>400</a:t>
                      </a:r>
                    </a:p>
                  </a:txBody>
                  <a:tcPr/>
                </a:tc>
                <a:tc>
                  <a:txBody>
                    <a:bodyPr/>
                    <a:lstStyle/>
                    <a:p>
                      <a:r>
                        <a:rPr lang="en-US" dirty="0"/>
                        <a:t>500</a:t>
                      </a:r>
                    </a:p>
                  </a:txBody>
                  <a:tcPr/>
                </a:tc>
                <a:extLst>
                  <a:ext uri="{0D108BD9-81ED-4DB2-BD59-A6C34878D82A}">
                    <a16:rowId xmlns:a16="http://schemas.microsoft.com/office/drawing/2014/main" val="993977385"/>
                  </a:ext>
                </a:extLst>
              </a:tr>
            </a:tbl>
          </a:graphicData>
        </a:graphic>
      </p:graphicFrame>
      <p:sp>
        <p:nvSpPr>
          <p:cNvPr id="8" name="TextBox 7">
            <a:extLst>
              <a:ext uri="{FF2B5EF4-FFF2-40B4-BE49-F238E27FC236}">
                <a16:creationId xmlns:a16="http://schemas.microsoft.com/office/drawing/2014/main" id="{1C98C2FC-96C8-5F4A-8477-B5D7E1A8FB24}"/>
              </a:ext>
            </a:extLst>
          </p:cNvPr>
          <p:cNvSpPr txBox="1"/>
          <p:nvPr/>
        </p:nvSpPr>
        <p:spPr>
          <a:xfrm>
            <a:off x="1166771" y="2381693"/>
            <a:ext cx="8070110" cy="1661993"/>
          </a:xfrm>
          <a:prstGeom prst="rect">
            <a:avLst/>
          </a:prstGeom>
          <a:noFill/>
        </p:spPr>
        <p:txBody>
          <a:bodyPr wrap="square" rtlCol="0">
            <a:spAutoFit/>
          </a:bodyPr>
          <a:lstStyle/>
          <a:p>
            <a:endParaRPr lang="en-US" b="1" dirty="0"/>
          </a:p>
          <a:p>
            <a:r>
              <a:rPr lang="en-US" b="1" dirty="0"/>
              <a:t>OR = </a:t>
            </a:r>
            <a:r>
              <a:rPr lang="en-US" sz="1600" u="sng" dirty="0"/>
              <a:t>Odds of exposure among cases (a/c)</a:t>
            </a:r>
            <a:endParaRPr lang="en-US" u="sng" dirty="0">
              <a:solidFill>
                <a:srgbClr val="FF0000"/>
              </a:solidFill>
            </a:endParaRPr>
          </a:p>
          <a:p>
            <a:r>
              <a:rPr lang="en-US" sz="1600" dirty="0"/>
              <a:t>	</a:t>
            </a:r>
            <a:r>
              <a:rPr lang="ar-SA" sz="1600" dirty="0"/>
              <a:t> </a:t>
            </a:r>
            <a:r>
              <a:rPr lang="en-US" sz="1600" dirty="0"/>
              <a:t> Odds of exposure among controls(b/d)</a:t>
            </a:r>
          </a:p>
          <a:p>
            <a:r>
              <a:rPr lang="en-US" sz="1600" dirty="0"/>
              <a:t>        = </a:t>
            </a:r>
            <a:r>
              <a:rPr lang="en-US" sz="1600" b="1" dirty="0">
                <a:solidFill>
                  <a:srgbClr val="FF0000"/>
                </a:solidFill>
              </a:rPr>
              <a:t>ad / </a:t>
            </a:r>
            <a:r>
              <a:rPr lang="en-US" sz="1600" b="1" dirty="0" err="1">
                <a:solidFill>
                  <a:srgbClr val="FF0000"/>
                </a:solidFill>
              </a:rPr>
              <a:t>bc</a:t>
            </a:r>
            <a:endParaRPr lang="en-US" sz="1600" b="1" dirty="0">
              <a:solidFill>
                <a:srgbClr val="FF0000"/>
              </a:solidFill>
            </a:endParaRPr>
          </a:p>
          <a:p>
            <a:r>
              <a:rPr lang="en-US" sz="1600" dirty="0"/>
              <a:t>        = (60X300) / (100X40) = 4.5</a:t>
            </a:r>
            <a:endParaRPr lang="en-US" b="1" dirty="0"/>
          </a:p>
          <a:p>
            <a:endParaRPr lang="en-US" b="1" u="sng" dirty="0"/>
          </a:p>
        </p:txBody>
      </p:sp>
      <p:sp>
        <p:nvSpPr>
          <p:cNvPr id="9" name="Rectangle 8">
            <a:extLst>
              <a:ext uri="{FF2B5EF4-FFF2-40B4-BE49-F238E27FC236}">
                <a16:creationId xmlns:a16="http://schemas.microsoft.com/office/drawing/2014/main" id="{E63CF3D3-B7D3-074E-836E-C5B65993CC4F}"/>
              </a:ext>
            </a:extLst>
          </p:cNvPr>
          <p:cNvSpPr/>
          <p:nvPr/>
        </p:nvSpPr>
        <p:spPr>
          <a:xfrm>
            <a:off x="3955312" y="4194066"/>
            <a:ext cx="5188688" cy="461665"/>
          </a:xfrm>
          <a:prstGeom prst="rect">
            <a:avLst/>
          </a:prstGeom>
          <a:noFill/>
        </p:spPr>
        <p:txBody>
          <a:bodyPr wrap="square" lIns="91440" tIns="45720" rIns="91440" bIns="45720">
            <a:spAutoFit/>
          </a:bodyPr>
          <a:lstStyle/>
          <a:p>
            <a:pPr algn="ctr"/>
            <a:r>
              <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What does 4.5 mean??</a:t>
            </a:r>
            <a:endParaRPr lang="en-U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36671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5F13A3-EEB7-5440-89DD-70FE6B745ABC}"/>
              </a:ext>
            </a:extLst>
          </p:cNvPr>
          <p:cNvSpPr>
            <a:spLocks noGrp="1"/>
          </p:cNvSpPr>
          <p:nvPr>
            <p:ph type="body" sz="quarter" idx="10"/>
          </p:nvPr>
        </p:nvSpPr>
        <p:spPr>
          <a:xfrm>
            <a:off x="679507" y="1679379"/>
            <a:ext cx="8099357" cy="989394"/>
          </a:xfrm>
        </p:spPr>
        <p:txBody>
          <a:bodyPr/>
          <a:lstStyle/>
          <a:p>
            <a:pPr algn="ctr"/>
            <a:r>
              <a:rPr lang="en-US" sz="2800" b="1" dirty="0">
                <a:latin typeface="Helvetica" pitchFamily="2" charset="0"/>
              </a:rPr>
              <a:t>Those who vape are 4.5 times more likely to develop pulmonary illness than non-vaping</a:t>
            </a:r>
          </a:p>
        </p:txBody>
      </p:sp>
    </p:spTree>
    <p:extLst>
      <p:ext uri="{BB962C8B-B14F-4D97-AF65-F5344CB8AC3E}">
        <p14:creationId xmlns:p14="http://schemas.microsoft.com/office/powerpoint/2010/main" val="1936420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3</a:t>
            </a:r>
          </a:p>
        </p:txBody>
      </p:sp>
      <p:sp>
        <p:nvSpPr>
          <p:cNvPr id="3" name="Text Placeholder 2"/>
          <p:cNvSpPr>
            <a:spLocks noGrp="1"/>
          </p:cNvSpPr>
          <p:nvPr>
            <p:ph type="body" sz="quarter" idx="18"/>
          </p:nvPr>
        </p:nvSpPr>
        <p:spPr>
          <a:xfrm>
            <a:off x="2319120" y="1747098"/>
            <a:ext cx="6005073" cy="1347788"/>
          </a:xfrm>
        </p:spPr>
        <p:txBody>
          <a:bodyPr/>
          <a:lstStyle/>
          <a:p>
            <a:pPr>
              <a:lnSpc>
                <a:spcPct val="120000"/>
              </a:lnSpc>
            </a:pPr>
            <a:r>
              <a:rPr lang="en-US" sz="3200" dirty="0">
                <a:solidFill>
                  <a:schemeClr val="tx1">
                    <a:lumMod val="75000"/>
                  </a:schemeClr>
                </a:solidFill>
                <a:latin typeface="Arial"/>
                <a:cs typeface="Arial"/>
              </a:rPr>
              <a:t>Issues in the design of case-control studies</a:t>
            </a:r>
          </a:p>
        </p:txBody>
      </p:sp>
    </p:spTree>
    <p:extLst>
      <p:ext uri="{BB962C8B-B14F-4D97-AF65-F5344CB8AC3E}">
        <p14:creationId xmlns:p14="http://schemas.microsoft.com/office/powerpoint/2010/main" val="393959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E6F98-84DC-4140-892B-779E40887EA0}"/>
              </a:ext>
            </a:extLst>
          </p:cNvPr>
          <p:cNvSpPr>
            <a:spLocks noGrp="1"/>
          </p:cNvSpPr>
          <p:nvPr>
            <p:ph type="body" sz="quarter" idx="10"/>
          </p:nvPr>
        </p:nvSpPr>
        <p:spPr>
          <a:xfrm>
            <a:off x="548663" y="865218"/>
            <a:ext cx="7788275" cy="3996713"/>
          </a:xfrm>
        </p:spPr>
        <p:txBody>
          <a:bodyPr>
            <a:normAutofit fontScale="70000" lnSpcReduction="20000"/>
          </a:bodyPr>
          <a:lstStyle/>
          <a:p>
            <a:pPr marL="457200" indent="-457200" algn="l">
              <a:buFont typeface="Arial" panose="020B0604020202020204" pitchFamily="34" charset="0"/>
              <a:buChar char="•"/>
            </a:pPr>
            <a:r>
              <a:rPr lang="en-US" b="1" dirty="0"/>
              <a:t>Clearly defined hypothesis: </a:t>
            </a:r>
            <a:r>
              <a:rPr lang="en-US" dirty="0"/>
              <a:t>a case-control study should begin with the formulation of a clearly defined hypothesis.</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b="1" dirty="0"/>
              <a:t>Case definition:</a:t>
            </a:r>
            <a:r>
              <a:rPr lang="en-US" dirty="0"/>
              <a:t> It is essential that the case definition is clearly defined at the outset of the investigation to ensure that all cases included in the study are based on the same diagnostic criteria. </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b="1" dirty="0"/>
              <a:t>Source of cases:</a:t>
            </a:r>
            <a:r>
              <a:rPr lang="en-US" dirty="0"/>
              <a:t> The source of cases needs to be clearly defined.</a:t>
            </a:r>
          </a:p>
        </p:txBody>
      </p:sp>
      <p:sp>
        <p:nvSpPr>
          <p:cNvPr id="3" name="TextBox 2">
            <a:extLst>
              <a:ext uri="{FF2B5EF4-FFF2-40B4-BE49-F238E27FC236}">
                <a16:creationId xmlns:a16="http://schemas.microsoft.com/office/drawing/2014/main" id="{64A14010-A73E-284D-8FFA-8A4BDE3C60C6}"/>
              </a:ext>
            </a:extLst>
          </p:cNvPr>
          <p:cNvSpPr txBox="1"/>
          <p:nvPr/>
        </p:nvSpPr>
        <p:spPr>
          <a:xfrm>
            <a:off x="294290" y="136634"/>
            <a:ext cx="8849710" cy="400110"/>
          </a:xfrm>
          <a:prstGeom prst="rect">
            <a:avLst/>
          </a:prstGeom>
          <a:noFill/>
        </p:spPr>
        <p:txBody>
          <a:bodyPr wrap="square" rtlCol="0">
            <a:spAutoFit/>
          </a:bodyPr>
          <a:lstStyle/>
          <a:p>
            <a:r>
              <a:rPr lang="en-US" sz="2000" b="1" dirty="0"/>
              <a:t>Formulation of a clearly defined hypothesis, case, and sources</a:t>
            </a:r>
            <a:endParaRPr lang="en-US" sz="2800" dirty="0"/>
          </a:p>
        </p:txBody>
      </p:sp>
    </p:spTree>
    <p:extLst>
      <p:ext uri="{BB962C8B-B14F-4D97-AF65-F5344CB8AC3E}">
        <p14:creationId xmlns:p14="http://schemas.microsoft.com/office/powerpoint/2010/main" val="39384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E6F98-84DC-4140-892B-779E40887EA0}"/>
              </a:ext>
            </a:extLst>
          </p:cNvPr>
          <p:cNvSpPr>
            <a:spLocks noGrp="1"/>
          </p:cNvSpPr>
          <p:nvPr>
            <p:ph type="body" sz="quarter" idx="10"/>
          </p:nvPr>
        </p:nvSpPr>
        <p:spPr>
          <a:xfrm>
            <a:off x="294290" y="723014"/>
            <a:ext cx="8612372" cy="4178596"/>
          </a:xfrm>
        </p:spPr>
        <p:txBody>
          <a:bodyPr>
            <a:normAutofit fontScale="70000" lnSpcReduction="20000"/>
          </a:bodyPr>
          <a:lstStyle/>
          <a:p>
            <a:pPr marL="457200" indent="-457200" algn="l">
              <a:buFont typeface="Arial" panose="020B0604020202020204" pitchFamily="34" charset="0"/>
              <a:buChar char="•"/>
            </a:pPr>
            <a:r>
              <a:rPr lang="en-US" sz="3100" dirty="0"/>
              <a:t>In case-control studies, the measurement of exposure is established </a:t>
            </a:r>
            <a:r>
              <a:rPr lang="en-US" sz="3100" b="1" u="sng" dirty="0"/>
              <a:t>after</a:t>
            </a:r>
            <a:r>
              <a:rPr lang="en-US" sz="3100" dirty="0"/>
              <a:t> the development of disease.</a:t>
            </a:r>
          </a:p>
          <a:p>
            <a:pPr marL="457200" indent="-457200" algn="l">
              <a:buFont typeface="Arial" panose="020B0604020202020204" pitchFamily="34" charset="0"/>
              <a:buChar char="•"/>
            </a:pPr>
            <a:r>
              <a:rPr lang="en-US" sz="3100" dirty="0"/>
              <a:t>As a result is prone to both </a:t>
            </a:r>
            <a:r>
              <a:rPr lang="en-US" sz="3100" b="1" u="sng" dirty="0"/>
              <a:t>recall</a:t>
            </a:r>
            <a:r>
              <a:rPr lang="en-US" sz="3100" dirty="0"/>
              <a:t> and </a:t>
            </a:r>
            <a:r>
              <a:rPr lang="en-US" sz="3100" b="1" u="sng" dirty="0"/>
              <a:t>observer bias</a:t>
            </a:r>
            <a:r>
              <a:rPr lang="en-US" sz="3100" dirty="0"/>
              <a:t>.</a:t>
            </a:r>
          </a:p>
          <a:p>
            <a:pPr marL="457200" indent="-457200" algn="l">
              <a:buFont typeface="Arial" panose="020B0604020202020204" pitchFamily="34" charset="0"/>
              <a:buChar char="•"/>
            </a:pPr>
            <a:r>
              <a:rPr lang="en-US" sz="3100" dirty="0"/>
              <a:t>Various methods can be used </a:t>
            </a:r>
            <a:r>
              <a:rPr lang="en-US" sz="3100" b="1" u="sng" dirty="0"/>
              <a:t>to ascertain exposure status</a:t>
            </a:r>
            <a:r>
              <a:rPr lang="en-US" sz="3100" dirty="0"/>
              <a:t>, including:</a:t>
            </a:r>
          </a:p>
          <a:p>
            <a:pPr marL="1200150" lvl="1" indent="-457200"/>
            <a:r>
              <a:rPr lang="en-US" sz="2600" dirty="0"/>
              <a:t>Standardized questionnaires</a:t>
            </a:r>
          </a:p>
          <a:p>
            <a:pPr marL="1200150" lvl="1" indent="-457200"/>
            <a:r>
              <a:rPr lang="en-US" sz="2600" dirty="0"/>
              <a:t>Biological samples</a:t>
            </a:r>
          </a:p>
          <a:p>
            <a:pPr marL="1200150" lvl="1" indent="-457200"/>
            <a:r>
              <a:rPr lang="en-US" sz="2600" dirty="0"/>
              <a:t>Interviews with the subject</a:t>
            </a:r>
          </a:p>
          <a:p>
            <a:pPr marL="1200150" lvl="1" indent="-457200"/>
            <a:r>
              <a:rPr lang="en-US" sz="2600" dirty="0"/>
              <a:t>Interviews with spouse or other family members</a:t>
            </a:r>
          </a:p>
          <a:p>
            <a:pPr marL="1200150" lvl="1" indent="-457200"/>
            <a:r>
              <a:rPr lang="en-US" sz="2600" dirty="0"/>
              <a:t>Medical records</a:t>
            </a:r>
          </a:p>
          <a:p>
            <a:pPr marL="1200150" lvl="1" indent="-457200"/>
            <a:r>
              <a:rPr lang="en-US" sz="2600" dirty="0"/>
              <a:t>Employment records</a:t>
            </a:r>
          </a:p>
          <a:p>
            <a:pPr marL="1200150" lvl="1" indent="-457200"/>
            <a:r>
              <a:rPr lang="en-US" sz="2600" dirty="0"/>
              <a:t>Pharmacy records</a:t>
            </a:r>
            <a:endParaRPr lang="en-US" dirty="0"/>
          </a:p>
          <a:p>
            <a:pPr marL="457200" lvl="1" indent="-457200"/>
            <a:r>
              <a:rPr lang="en-US" sz="3100" dirty="0"/>
              <a:t>The procedures used for the collection of exposure data </a:t>
            </a:r>
            <a:r>
              <a:rPr lang="en-US" sz="3100" b="1" u="sng" dirty="0"/>
              <a:t>should be the same for cases and controls</a:t>
            </a:r>
            <a:r>
              <a:rPr lang="en-US" sz="3100" dirty="0"/>
              <a:t>.</a:t>
            </a:r>
          </a:p>
          <a:p>
            <a:pPr marL="457200" indent="-457200" algn="l">
              <a:buFont typeface="Arial" panose="020B0604020202020204" pitchFamily="34" charset="0"/>
              <a:buChar char="•"/>
            </a:pPr>
            <a:endParaRPr lang="en-US" sz="3300" dirty="0"/>
          </a:p>
          <a:p>
            <a:pPr marL="457200" indent="-457200" algn="l">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64A14010-A73E-284D-8FFA-8A4BDE3C60C6}"/>
              </a:ext>
            </a:extLst>
          </p:cNvPr>
          <p:cNvSpPr txBox="1"/>
          <p:nvPr/>
        </p:nvSpPr>
        <p:spPr>
          <a:xfrm>
            <a:off x="294290" y="136634"/>
            <a:ext cx="7451834" cy="461665"/>
          </a:xfrm>
          <a:prstGeom prst="rect">
            <a:avLst/>
          </a:prstGeom>
          <a:noFill/>
        </p:spPr>
        <p:txBody>
          <a:bodyPr wrap="square" rtlCol="0">
            <a:spAutoFit/>
          </a:bodyPr>
          <a:lstStyle/>
          <a:p>
            <a:r>
              <a:rPr lang="en-US" sz="2400" b="1" dirty="0"/>
              <a:t>Measuring exposure status</a:t>
            </a:r>
            <a:endParaRPr lang="en-US" sz="2400" dirty="0"/>
          </a:p>
        </p:txBody>
      </p:sp>
    </p:spTree>
    <p:extLst>
      <p:ext uri="{BB962C8B-B14F-4D97-AF65-F5344CB8AC3E}">
        <p14:creationId xmlns:p14="http://schemas.microsoft.com/office/powerpoint/2010/main" val="241811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E6F98-84DC-4140-892B-779E40887EA0}"/>
              </a:ext>
            </a:extLst>
          </p:cNvPr>
          <p:cNvSpPr>
            <a:spLocks noGrp="1"/>
          </p:cNvSpPr>
          <p:nvPr>
            <p:ph type="body" sz="quarter" idx="10"/>
          </p:nvPr>
        </p:nvSpPr>
        <p:spPr>
          <a:xfrm>
            <a:off x="452970" y="748260"/>
            <a:ext cx="8579518" cy="4046764"/>
          </a:xfrm>
        </p:spPr>
        <p:txBody>
          <a:bodyPr>
            <a:normAutofit/>
          </a:bodyPr>
          <a:lstStyle/>
          <a:p>
            <a:pPr marL="514350" indent="-514350" algn="l">
              <a:buFont typeface="+mj-lt"/>
              <a:buAutoNum type="arabicPeriod"/>
            </a:pPr>
            <a:r>
              <a:rPr lang="en-US" sz="2400" b="1" dirty="0"/>
              <a:t>Selection bias: Selection bias occurs when the persons in one group are different on some factor (other than disease) </a:t>
            </a:r>
          </a:p>
          <a:p>
            <a:pPr marL="514350" indent="-514350" algn="l">
              <a:buFont typeface="+mj-lt"/>
              <a:buAutoNum type="arabicPeriod"/>
            </a:pPr>
            <a:endParaRPr lang="en-US" sz="2400" b="1" dirty="0"/>
          </a:p>
          <a:p>
            <a:pPr marL="514350" indent="-514350" algn="l">
              <a:buFont typeface="+mj-lt"/>
              <a:buAutoNum type="arabicPeriod"/>
            </a:pPr>
            <a:r>
              <a:rPr lang="en-US" sz="2400" b="1" dirty="0"/>
              <a:t>Ascertainment bias: may arise because:</a:t>
            </a:r>
          </a:p>
          <a:p>
            <a:pPr marL="1257300" lvl="1" indent="-514350"/>
            <a:r>
              <a:rPr lang="en-US" sz="1800" b="1" dirty="0"/>
              <a:t>Cases may recall exposure better</a:t>
            </a:r>
          </a:p>
          <a:p>
            <a:pPr marL="1257300" lvl="1" indent="-514350"/>
            <a:r>
              <a:rPr lang="en-US" sz="1800" b="1" dirty="0"/>
              <a:t>Investigators may search for exposure more thoroughly in cases</a:t>
            </a:r>
          </a:p>
          <a:p>
            <a:pPr marL="1257300" lvl="1" indent="-514350"/>
            <a:r>
              <a:rPr lang="en-US" sz="1800" b="1" dirty="0"/>
              <a:t>Different data collection instrument may be used for the controls </a:t>
            </a:r>
          </a:p>
          <a:p>
            <a:pPr marL="1257300" lvl="1" indent="-514350"/>
            <a:endParaRPr lang="en-US" sz="2800" dirty="0"/>
          </a:p>
          <a:p>
            <a:pPr marL="514350" indent="-514350" algn="l">
              <a:buFont typeface="+mj-lt"/>
              <a:buAutoNum type="arabicPeriod"/>
            </a:pPr>
            <a:r>
              <a:rPr lang="en-US" sz="2400" b="1" dirty="0"/>
              <a:t>Confounding</a:t>
            </a:r>
          </a:p>
          <a:p>
            <a:pPr algn="l"/>
            <a:endParaRPr lang="en-US" sz="2400" b="1" u="sng" dirty="0"/>
          </a:p>
        </p:txBody>
      </p:sp>
      <p:sp>
        <p:nvSpPr>
          <p:cNvPr id="3" name="TextBox 2">
            <a:extLst>
              <a:ext uri="{FF2B5EF4-FFF2-40B4-BE49-F238E27FC236}">
                <a16:creationId xmlns:a16="http://schemas.microsoft.com/office/drawing/2014/main" id="{64A14010-A73E-284D-8FFA-8A4BDE3C60C6}"/>
              </a:ext>
            </a:extLst>
          </p:cNvPr>
          <p:cNvSpPr txBox="1"/>
          <p:nvPr/>
        </p:nvSpPr>
        <p:spPr>
          <a:xfrm>
            <a:off x="294290" y="136634"/>
            <a:ext cx="7451834" cy="461665"/>
          </a:xfrm>
          <a:prstGeom prst="rect">
            <a:avLst/>
          </a:prstGeom>
          <a:noFill/>
        </p:spPr>
        <p:txBody>
          <a:bodyPr wrap="square" rtlCol="0">
            <a:spAutoFit/>
          </a:bodyPr>
          <a:lstStyle/>
          <a:p>
            <a:r>
              <a:rPr lang="en-US" sz="2400" b="1" dirty="0"/>
              <a:t>Bias in Case-Control Studies</a:t>
            </a:r>
            <a:endParaRPr lang="en-US" sz="2400" dirty="0"/>
          </a:p>
        </p:txBody>
      </p:sp>
    </p:spTree>
    <p:extLst>
      <p:ext uri="{BB962C8B-B14F-4D97-AF65-F5344CB8AC3E}">
        <p14:creationId xmlns:p14="http://schemas.microsoft.com/office/powerpoint/2010/main" val="85459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E6F98-84DC-4140-892B-779E40887EA0}"/>
              </a:ext>
            </a:extLst>
          </p:cNvPr>
          <p:cNvSpPr>
            <a:spLocks noGrp="1"/>
          </p:cNvSpPr>
          <p:nvPr>
            <p:ph type="body" sz="quarter" idx="10"/>
          </p:nvPr>
        </p:nvSpPr>
        <p:spPr>
          <a:xfrm>
            <a:off x="368719" y="769524"/>
            <a:ext cx="8658324" cy="4642447"/>
          </a:xfrm>
        </p:spPr>
        <p:txBody>
          <a:bodyPr>
            <a:normAutofit fontScale="47500" lnSpcReduction="20000"/>
          </a:bodyPr>
          <a:lstStyle/>
          <a:p>
            <a:pPr marL="457200" indent="-457200" algn="l">
              <a:buFont typeface="Arial" panose="020B0604020202020204" pitchFamily="34" charset="0"/>
              <a:buChar char="•"/>
            </a:pPr>
            <a:r>
              <a:rPr lang="en-US" sz="3400" dirty="0"/>
              <a:t>The two groups differ in some characteristic which is associated with both the outcome and exposure being studied</a:t>
            </a:r>
          </a:p>
          <a:p>
            <a:pPr marL="457200" indent="-457200" algn="l">
              <a:buFont typeface="Arial" panose="020B0604020202020204" pitchFamily="34" charset="0"/>
              <a:buChar char="•"/>
            </a:pPr>
            <a:r>
              <a:rPr lang="en-US" sz="3400" dirty="0"/>
              <a:t>A confounding variable is one that </a:t>
            </a:r>
            <a:r>
              <a:rPr lang="en-US" sz="3400" b="1" u="sng" dirty="0"/>
              <a:t>can influence both the exposure and the outcome</a:t>
            </a:r>
          </a:p>
          <a:p>
            <a:pPr algn="l"/>
            <a:endParaRPr lang="en-US" sz="3400" dirty="0"/>
          </a:p>
          <a:p>
            <a:pPr algn="l"/>
            <a:r>
              <a:rPr lang="en-US" sz="3400" b="1" dirty="0">
                <a:solidFill>
                  <a:srgbClr val="FF0000"/>
                </a:solidFill>
              </a:rPr>
              <a:t>E.g. in relation between vaping and pulmonary illness, cigarette smoking is a likely confounder</a:t>
            </a:r>
          </a:p>
          <a:p>
            <a:pPr marL="457200" indent="-457200" algn="l">
              <a:buFont typeface="Arial" panose="020B0604020202020204" pitchFamily="34" charset="0"/>
              <a:buChar char="•"/>
            </a:pPr>
            <a:r>
              <a:rPr lang="en-US" sz="3400" dirty="0"/>
              <a:t>Males who use vapors are more likely to smoke, and smoking is strongly associated with pulmonary illness. </a:t>
            </a:r>
            <a:r>
              <a:rPr lang="en-US" sz="3400" b="1" u="sng" dirty="0">
                <a:solidFill>
                  <a:srgbClr val="FF0000"/>
                </a:solidFill>
              </a:rPr>
              <a:t>Age could be another confounder!</a:t>
            </a:r>
          </a:p>
          <a:p>
            <a:pPr marL="457200" indent="-457200" algn="l">
              <a:buFont typeface="Arial" panose="020B0604020202020204" pitchFamily="34" charset="0"/>
              <a:buChar char="•"/>
            </a:pPr>
            <a:endParaRPr lang="en-US" sz="3400" dirty="0">
              <a:solidFill>
                <a:srgbClr val="FF0000"/>
              </a:solidFill>
            </a:endParaRPr>
          </a:p>
          <a:p>
            <a:pPr marL="0" lvl="1" indent="0">
              <a:buNone/>
            </a:pPr>
            <a:r>
              <a:rPr lang="en-US" sz="3500" b="1" u="sng" dirty="0">
                <a:solidFill>
                  <a:schemeClr val="accent1"/>
                </a:solidFill>
              </a:rPr>
              <a:t>E.g., is vapors use associated with pulmonary illness?</a:t>
            </a:r>
          </a:p>
          <a:p>
            <a:pPr marL="1200150" lvl="1" indent="-457200"/>
            <a:r>
              <a:rPr lang="en-US" sz="2900" b="1" dirty="0">
                <a:solidFill>
                  <a:schemeClr val="accent1"/>
                </a:solidFill>
              </a:rPr>
              <a:t>Cases: all males admitted to hospital with pulmonary illness aged 20-49 in region X</a:t>
            </a:r>
          </a:p>
          <a:p>
            <a:pPr marL="1200150" lvl="1" indent="-457200"/>
            <a:r>
              <a:rPr lang="en-US" sz="2900" b="1" dirty="0">
                <a:solidFill>
                  <a:schemeClr val="accent1"/>
                </a:solidFill>
              </a:rPr>
              <a:t>Controls: a random sample of resident males in region X; age: 20-49 who have not had pulmonary illness</a:t>
            </a:r>
          </a:p>
          <a:p>
            <a:pPr marL="1200150" lvl="1" indent="-457200"/>
            <a:r>
              <a:rPr lang="en-US" sz="2900" b="1" dirty="0">
                <a:solidFill>
                  <a:schemeClr val="accent1"/>
                </a:solidFill>
              </a:rPr>
              <a:t>Exposure: vapors use during 3 months prior to interview</a:t>
            </a:r>
          </a:p>
          <a:p>
            <a:pPr marL="1200150" lvl="1" indent="-457200"/>
            <a:r>
              <a:rPr lang="en-US" sz="2900" b="1" dirty="0">
                <a:solidFill>
                  <a:schemeClr val="accent1"/>
                </a:solidFill>
              </a:rPr>
              <a:t>Data collection: personal interview of cases and controls – cases in hospital, controls telephone interview</a:t>
            </a:r>
          </a:p>
          <a:p>
            <a:pPr marL="1200150" lvl="1" indent="-457200"/>
            <a:r>
              <a:rPr lang="en-US" sz="2900" b="1" dirty="0">
                <a:solidFill>
                  <a:schemeClr val="accent1"/>
                </a:solidFill>
              </a:rPr>
              <a:t>Potential bias: cases are younger than controls. Age is related to both exposure (vapors use) and outcome (pulmonary illness)</a:t>
            </a:r>
          </a:p>
        </p:txBody>
      </p:sp>
      <p:sp>
        <p:nvSpPr>
          <p:cNvPr id="3" name="TextBox 2">
            <a:extLst>
              <a:ext uri="{FF2B5EF4-FFF2-40B4-BE49-F238E27FC236}">
                <a16:creationId xmlns:a16="http://schemas.microsoft.com/office/drawing/2014/main" id="{64A14010-A73E-284D-8FFA-8A4BDE3C60C6}"/>
              </a:ext>
            </a:extLst>
          </p:cNvPr>
          <p:cNvSpPr txBox="1"/>
          <p:nvPr/>
        </p:nvSpPr>
        <p:spPr>
          <a:xfrm>
            <a:off x="294290" y="136634"/>
            <a:ext cx="7451834" cy="461665"/>
          </a:xfrm>
          <a:prstGeom prst="rect">
            <a:avLst/>
          </a:prstGeom>
          <a:noFill/>
        </p:spPr>
        <p:txBody>
          <a:bodyPr wrap="square" rtlCol="0">
            <a:spAutoFit/>
          </a:bodyPr>
          <a:lstStyle/>
          <a:p>
            <a:r>
              <a:rPr lang="en-US" sz="2400" b="1" dirty="0"/>
              <a:t>Confounding in Case-Control Studies</a:t>
            </a:r>
            <a:endParaRPr lang="en-US" sz="2400" dirty="0"/>
          </a:p>
        </p:txBody>
      </p:sp>
    </p:spTree>
    <p:extLst>
      <p:ext uri="{BB962C8B-B14F-4D97-AF65-F5344CB8AC3E}">
        <p14:creationId xmlns:p14="http://schemas.microsoft.com/office/powerpoint/2010/main" val="394558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4</a:t>
            </a:r>
          </a:p>
        </p:txBody>
      </p:sp>
      <p:sp>
        <p:nvSpPr>
          <p:cNvPr id="3" name="Text Placeholder 2"/>
          <p:cNvSpPr>
            <a:spLocks noGrp="1"/>
          </p:cNvSpPr>
          <p:nvPr>
            <p:ph type="body" sz="quarter" idx="18"/>
          </p:nvPr>
        </p:nvSpPr>
        <p:spPr>
          <a:xfrm>
            <a:off x="2319120" y="1747098"/>
            <a:ext cx="6005073" cy="1347788"/>
          </a:xfrm>
        </p:spPr>
        <p:txBody>
          <a:bodyPr/>
          <a:lstStyle/>
          <a:p>
            <a:pPr>
              <a:lnSpc>
                <a:spcPct val="120000"/>
              </a:lnSpc>
            </a:pPr>
            <a:r>
              <a:rPr lang="en-US" sz="3200" dirty="0">
                <a:solidFill>
                  <a:schemeClr val="tx1">
                    <a:lumMod val="75000"/>
                  </a:schemeClr>
                </a:solidFill>
                <a:latin typeface="Arial"/>
                <a:cs typeface="Arial"/>
              </a:rPr>
              <a:t>Strengths &amp; Weaknesses</a:t>
            </a:r>
          </a:p>
        </p:txBody>
      </p:sp>
    </p:spTree>
    <p:extLst>
      <p:ext uri="{BB962C8B-B14F-4D97-AF65-F5344CB8AC3E}">
        <p14:creationId xmlns:p14="http://schemas.microsoft.com/office/powerpoint/2010/main" val="1696548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6507939-04FA-AA4F-A168-0B0D536B7F5E}"/>
              </a:ext>
            </a:extLst>
          </p:cNvPr>
          <p:cNvGraphicFramePr/>
          <p:nvPr>
            <p:extLst>
              <p:ext uri="{D42A27DB-BD31-4B8C-83A1-F6EECF244321}">
                <p14:modId xmlns:p14="http://schemas.microsoft.com/office/powerpoint/2010/main" val="1120809916"/>
              </p:ext>
            </p:extLst>
          </p:nvPr>
        </p:nvGraphicFramePr>
        <p:xfrm>
          <a:off x="382771" y="223283"/>
          <a:ext cx="8516679" cy="4486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6869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81358" y="3485727"/>
            <a:ext cx="3740994" cy="1743940"/>
          </a:xfrm>
        </p:spPr>
        <p:txBody>
          <a:bodyPr>
            <a:normAutofit/>
          </a:bodyPr>
          <a:lstStyle/>
          <a:p>
            <a:pPr>
              <a:lnSpc>
                <a:spcPct val="90000"/>
              </a:lnSpc>
            </a:pPr>
            <a:r>
              <a:rPr lang="en-US" sz="2100" dirty="0" err="1">
                <a:latin typeface="Arial"/>
                <a:cs typeface="Arial"/>
              </a:rPr>
              <a:t>nmalamro@ksu.edu.sa</a:t>
            </a:r>
            <a:endParaRPr lang="en-US" sz="2100" dirty="0">
              <a:latin typeface="Arial"/>
              <a:cs typeface="Arial"/>
            </a:endParaRPr>
          </a:p>
        </p:txBody>
      </p:sp>
      <p:sp>
        <p:nvSpPr>
          <p:cNvPr id="4" name="Text Placeholder 3"/>
          <p:cNvSpPr>
            <a:spLocks noGrp="1"/>
          </p:cNvSpPr>
          <p:nvPr>
            <p:ph type="body" sz="quarter" idx="13"/>
          </p:nvPr>
        </p:nvSpPr>
        <p:spPr>
          <a:xfrm>
            <a:off x="5068006" y="1499461"/>
            <a:ext cx="3847394" cy="1754102"/>
          </a:xfrm>
        </p:spPr>
        <p:txBody>
          <a:bodyPr>
            <a:normAutofit fontScale="77500" lnSpcReduction="20000"/>
          </a:bodyPr>
          <a:lstStyle/>
          <a:p>
            <a:r>
              <a:rPr lang="en-US" b="1" dirty="0">
                <a:solidFill>
                  <a:schemeClr val="accent4">
                    <a:lumMod val="60000"/>
                    <a:lumOff val="40000"/>
                  </a:schemeClr>
                </a:solidFill>
                <a:latin typeface="Arial"/>
                <a:cs typeface="Arial"/>
              </a:rPr>
              <a:t>Office Hours (by appointment via email): </a:t>
            </a:r>
          </a:p>
          <a:p>
            <a:r>
              <a:rPr lang="en-US" dirty="0">
                <a:latin typeface="Arial"/>
                <a:cs typeface="Arial"/>
              </a:rPr>
              <a:t>Mondays &amp; Wednesdays</a:t>
            </a:r>
          </a:p>
          <a:p>
            <a:r>
              <a:rPr lang="en-US" dirty="0">
                <a:latin typeface="Arial"/>
                <a:cs typeface="Arial"/>
              </a:rPr>
              <a:t>11 AM – 1 PM</a:t>
            </a:r>
          </a:p>
          <a:p>
            <a:r>
              <a:rPr lang="en-US" dirty="0">
                <a:latin typeface="Arial"/>
                <a:cs typeface="Arial"/>
              </a:rPr>
              <a:t>College of Medicine West Building </a:t>
            </a:r>
          </a:p>
          <a:p>
            <a:r>
              <a:rPr lang="en-US" dirty="0">
                <a:latin typeface="Arial"/>
                <a:cs typeface="Arial"/>
              </a:rPr>
              <a:t>Level 1 - Office 4011034</a:t>
            </a:r>
          </a:p>
        </p:txBody>
      </p:sp>
      <p:sp>
        <p:nvSpPr>
          <p:cNvPr id="5" name="Text Placeholder 4"/>
          <p:cNvSpPr>
            <a:spLocks noGrp="1"/>
          </p:cNvSpPr>
          <p:nvPr>
            <p:ph type="body" sz="quarter" idx="14"/>
          </p:nvPr>
        </p:nvSpPr>
        <p:spPr>
          <a:xfrm>
            <a:off x="5035618" y="712181"/>
            <a:ext cx="3566286" cy="467676"/>
          </a:xfrm>
        </p:spPr>
        <p:txBody>
          <a:bodyPr/>
          <a:lstStyle/>
          <a:p>
            <a:r>
              <a:rPr lang="en-US" b="1">
                <a:latin typeface="Microsoft Sans Serif"/>
                <a:cs typeface="Microsoft Sans Serif"/>
              </a:rPr>
              <a:t>Thank you!</a:t>
            </a:r>
          </a:p>
        </p:txBody>
      </p:sp>
    </p:spTree>
    <p:extLst>
      <p:ext uri="{BB962C8B-B14F-4D97-AF65-F5344CB8AC3E}">
        <p14:creationId xmlns:p14="http://schemas.microsoft.com/office/powerpoint/2010/main" val="597103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1</a:t>
            </a:r>
          </a:p>
        </p:txBody>
      </p:sp>
      <p:sp>
        <p:nvSpPr>
          <p:cNvPr id="3" name="Text Placeholder 2"/>
          <p:cNvSpPr>
            <a:spLocks noGrp="1"/>
          </p:cNvSpPr>
          <p:nvPr>
            <p:ph type="body" sz="quarter" idx="18"/>
          </p:nvPr>
        </p:nvSpPr>
        <p:spPr>
          <a:xfrm>
            <a:off x="2107631" y="1669912"/>
            <a:ext cx="6144271" cy="1347788"/>
          </a:xfrm>
        </p:spPr>
        <p:txBody>
          <a:bodyPr/>
          <a:lstStyle/>
          <a:p>
            <a:pPr>
              <a:lnSpc>
                <a:spcPct val="120000"/>
              </a:lnSpc>
            </a:pPr>
            <a:r>
              <a:rPr lang="en-US" dirty="0">
                <a:solidFill>
                  <a:schemeClr val="tx1">
                    <a:lumMod val="75000"/>
                  </a:schemeClr>
                </a:solidFill>
                <a:latin typeface="Arial"/>
                <a:cs typeface="Arial"/>
              </a:rPr>
              <a:t>Design of Case-Control Studies</a:t>
            </a:r>
            <a:endParaRPr lang="en-US" sz="2800" dirty="0">
              <a:latin typeface="Microsoft Sans Serif"/>
              <a:cs typeface="Microsoft Sans Serif"/>
            </a:endParaRPr>
          </a:p>
        </p:txBody>
      </p:sp>
    </p:spTree>
    <p:extLst>
      <p:ext uri="{BB962C8B-B14F-4D97-AF65-F5344CB8AC3E}">
        <p14:creationId xmlns:p14="http://schemas.microsoft.com/office/powerpoint/2010/main" val="4122532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9FCDCD-B40C-5447-BE01-2FD6A6EBBCE4}"/>
              </a:ext>
            </a:extLst>
          </p:cNvPr>
          <p:cNvSpPr>
            <a:spLocks noGrp="1"/>
          </p:cNvSpPr>
          <p:nvPr>
            <p:ph type="body" sz="quarter" idx="10"/>
          </p:nvPr>
        </p:nvSpPr>
        <p:spPr>
          <a:xfrm>
            <a:off x="301811" y="815736"/>
            <a:ext cx="8548935" cy="4012029"/>
          </a:xfrm>
        </p:spPr>
        <p:txBody>
          <a:bodyPr>
            <a:normAutofit fontScale="62500" lnSpcReduction="20000"/>
          </a:bodyPr>
          <a:lstStyle/>
          <a:p>
            <a:pPr algn="l"/>
            <a:r>
              <a:rPr lang="en-US" sz="2600" b="1" u="sng" dirty="0">
                <a:solidFill>
                  <a:schemeClr val="tx1"/>
                </a:solidFill>
              </a:rPr>
              <a:t>References:</a:t>
            </a:r>
          </a:p>
          <a:p>
            <a:pPr marL="457200" indent="-457200" algn="l">
              <a:buFont typeface="Arial" panose="020B0604020202020204" pitchFamily="34" charset="0"/>
              <a:buChar char="•"/>
            </a:pPr>
            <a:r>
              <a:rPr lang="en-US" sz="2600" dirty="0">
                <a:solidFill>
                  <a:schemeClr val="tx1"/>
                </a:solidFill>
              </a:rPr>
              <a:t>Celentano, David D., and </a:t>
            </a:r>
            <a:r>
              <a:rPr lang="en-US" sz="2600" dirty="0" err="1">
                <a:solidFill>
                  <a:schemeClr val="tx1"/>
                </a:solidFill>
              </a:rPr>
              <a:t>Scd</a:t>
            </a:r>
            <a:r>
              <a:rPr lang="en-US" sz="2600" dirty="0">
                <a:solidFill>
                  <a:schemeClr val="tx1"/>
                </a:solidFill>
              </a:rPr>
              <a:t> </a:t>
            </a:r>
            <a:r>
              <a:rPr lang="en-US" sz="2600" dirty="0" err="1">
                <a:solidFill>
                  <a:schemeClr val="tx1"/>
                </a:solidFill>
              </a:rPr>
              <a:t>Mhs</a:t>
            </a:r>
            <a:r>
              <a:rPr lang="en-US" sz="2600" dirty="0">
                <a:solidFill>
                  <a:schemeClr val="tx1"/>
                </a:solidFill>
              </a:rPr>
              <a:t>. </a:t>
            </a:r>
            <a:r>
              <a:rPr lang="en-US" sz="2600" dirty="0" err="1">
                <a:solidFill>
                  <a:schemeClr val="tx1"/>
                </a:solidFill>
              </a:rPr>
              <a:t>Gordis</a:t>
            </a:r>
            <a:r>
              <a:rPr lang="en-US" sz="2600" dirty="0">
                <a:solidFill>
                  <a:schemeClr val="tx1"/>
                </a:solidFill>
              </a:rPr>
              <a:t> Epidemiology. Elsevier, 2018.</a:t>
            </a:r>
          </a:p>
          <a:p>
            <a:pPr marL="457200" indent="-457200" algn="l">
              <a:buFont typeface="Arial" panose="020B0604020202020204" pitchFamily="34" charset="0"/>
              <a:buChar char="•"/>
            </a:pPr>
            <a:r>
              <a:rPr lang="en-US" sz="2600" dirty="0" err="1">
                <a:solidFill>
                  <a:schemeClr val="tx1"/>
                </a:solidFill>
              </a:rPr>
              <a:t>Hulley</a:t>
            </a:r>
            <a:r>
              <a:rPr lang="en-US" sz="2600" dirty="0">
                <a:solidFill>
                  <a:schemeClr val="tx1"/>
                </a:solidFill>
              </a:rPr>
              <a:t>, Stephen B., ed. Designing clinical research. Lippincott Williams &amp; Wilkins, 2007.</a:t>
            </a:r>
          </a:p>
          <a:p>
            <a:pPr marL="457200" indent="-457200" algn="l">
              <a:buFont typeface="Arial" panose="020B0604020202020204" pitchFamily="34" charset="0"/>
              <a:buChar char="•"/>
            </a:pPr>
            <a:r>
              <a:rPr lang="en-US" sz="2600" dirty="0">
                <a:solidFill>
                  <a:schemeClr val="tx1"/>
                </a:solidFill>
              </a:rPr>
              <a:t>Haynes, R. Brian. Clinical epidemiology: how to do clinical practice research. Lippincott </a:t>
            </a:r>
            <a:r>
              <a:rPr lang="en-US" sz="2600" dirty="0" err="1">
                <a:solidFill>
                  <a:schemeClr val="tx1"/>
                </a:solidFill>
              </a:rPr>
              <a:t>williams</a:t>
            </a:r>
            <a:r>
              <a:rPr lang="en-US" sz="2600" dirty="0">
                <a:solidFill>
                  <a:schemeClr val="tx1"/>
                </a:solidFill>
              </a:rPr>
              <a:t> &amp; </a:t>
            </a:r>
            <a:r>
              <a:rPr lang="en-US" sz="2600" dirty="0" err="1">
                <a:solidFill>
                  <a:schemeClr val="tx1"/>
                </a:solidFill>
              </a:rPr>
              <a:t>wilkins</a:t>
            </a:r>
            <a:r>
              <a:rPr lang="en-US" sz="2600" dirty="0">
                <a:solidFill>
                  <a:schemeClr val="tx1"/>
                </a:solidFill>
              </a:rPr>
              <a:t>, 2012.</a:t>
            </a:r>
          </a:p>
          <a:p>
            <a:pPr marL="457200" indent="-457200" algn="l">
              <a:buFont typeface="Arial" panose="020B0604020202020204" pitchFamily="34" charset="0"/>
              <a:buChar char="•"/>
            </a:pPr>
            <a:r>
              <a:rPr lang="en-US" sz="2600" dirty="0">
                <a:solidFill>
                  <a:schemeClr val="tx1"/>
                </a:solidFill>
              </a:rPr>
              <a:t>Carlson, Melissa DA, and R. Sean Morrison. "Study design, precision, and validity in observational studies." Journal of palliative medicine 12.1 (2009): 77-82.</a:t>
            </a:r>
          </a:p>
          <a:p>
            <a:pPr marL="457200" indent="-457200" algn="l">
              <a:buFont typeface="Arial" panose="020B0604020202020204" pitchFamily="34" charset="0"/>
              <a:buChar char="•"/>
            </a:pPr>
            <a:r>
              <a:rPr lang="en-US" sz="2600" dirty="0">
                <a:solidFill>
                  <a:schemeClr val="tx1"/>
                </a:solidFill>
              </a:rPr>
              <a:t>The Centre for Evidence-Based Medicine develops, promotes and disseminates better evidence for healthcare. Study Design. NA. Accessed September 13, 2019: https://www.cebm.net/2014/04/study-designs/</a:t>
            </a:r>
          </a:p>
          <a:p>
            <a:pPr marL="457200" indent="-457200" algn="l">
              <a:buFont typeface="Arial" panose="020B0604020202020204" pitchFamily="34" charset="0"/>
              <a:buChar char="•"/>
            </a:pPr>
            <a:r>
              <a:rPr lang="en-US" sz="2400" dirty="0"/>
              <a:t>Alexander, Lorraine K., </a:t>
            </a:r>
            <a:r>
              <a:rPr lang="en-US" sz="2400" dirty="0" err="1"/>
              <a:t>Brettania</a:t>
            </a:r>
            <a:r>
              <a:rPr lang="en-US" sz="2400" dirty="0"/>
              <a:t> Lopes, Kristen </a:t>
            </a:r>
            <a:r>
              <a:rPr lang="en-US" sz="2400" dirty="0" err="1"/>
              <a:t>Ricchetti</a:t>
            </a:r>
            <a:r>
              <a:rPr lang="en-US" sz="2400" dirty="0"/>
              <a:t>-Masterson, and Karin B. </a:t>
            </a:r>
            <a:r>
              <a:rPr lang="en-US" sz="2400" dirty="0" err="1"/>
              <a:t>Yeatts</a:t>
            </a:r>
            <a:r>
              <a:rPr lang="en-US" sz="2400" dirty="0"/>
              <a:t>. "ERIC notebook." 2014.</a:t>
            </a:r>
          </a:p>
          <a:p>
            <a:pPr marL="457200" indent="-457200" algn="l">
              <a:buFont typeface="Arial" panose="020B0604020202020204" pitchFamily="34" charset="0"/>
              <a:buChar char="•"/>
            </a:pPr>
            <a:r>
              <a:rPr lang="en-US" sz="2400" dirty="0"/>
              <a:t>Coggon, David, David Barker, and Geoffrey Rose. Epidemiology for the Uninitiated. John Wiley &amp; Sons, 2009.</a:t>
            </a:r>
          </a:p>
          <a:p>
            <a:pPr marL="457200" indent="-457200" algn="l">
              <a:buFont typeface="Arial" panose="020B0604020202020204" pitchFamily="34" charset="0"/>
              <a:buChar char="•"/>
            </a:pPr>
            <a:r>
              <a:rPr lang="en-US" sz="2400" dirty="0" err="1"/>
              <a:t>Hennekens</a:t>
            </a:r>
            <a:r>
              <a:rPr lang="en-US" sz="2400" dirty="0"/>
              <a:t>, Charles H., and J. E. </a:t>
            </a:r>
            <a:r>
              <a:rPr lang="en-US" sz="2400" dirty="0" err="1"/>
              <a:t>Buring</a:t>
            </a:r>
            <a:r>
              <a:rPr lang="en-US" sz="2400" dirty="0"/>
              <a:t>. "Case-control studies." Epidemiology in medicine (1987): 132-152.</a:t>
            </a:r>
          </a:p>
        </p:txBody>
      </p:sp>
    </p:spTree>
    <p:extLst>
      <p:ext uri="{BB962C8B-B14F-4D97-AF65-F5344CB8AC3E}">
        <p14:creationId xmlns:p14="http://schemas.microsoft.com/office/powerpoint/2010/main" val="36509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89ED7F8-1760-D44D-ACF4-2BE99FD6699B}"/>
              </a:ext>
            </a:extLst>
          </p:cNvPr>
          <p:cNvGrpSpPr/>
          <p:nvPr/>
        </p:nvGrpSpPr>
        <p:grpSpPr>
          <a:xfrm>
            <a:off x="1529524" y="77820"/>
            <a:ext cx="6495795" cy="4898211"/>
            <a:chOff x="663762" y="107003"/>
            <a:chExt cx="6495795" cy="4898211"/>
          </a:xfrm>
        </p:grpSpPr>
        <p:sp>
          <p:nvSpPr>
            <p:cNvPr id="6" name="Freeform 5">
              <a:extLst>
                <a:ext uri="{FF2B5EF4-FFF2-40B4-BE49-F238E27FC236}">
                  <a16:creationId xmlns:a16="http://schemas.microsoft.com/office/drawing/2014/main" id="{D25897BF-A837-8C4B-A18F-D98EC356A04B}"/>
                </a:ext>
              </a:extLst>
            </p:cNvPr>
            <p:cNvSpPr/>
            <p:nvPr/>
          </p:nvSpPr>
          <p:spPr>
            <a:xfrm>
              <a:off x="5703386" y="2813367"/>
              <a:ext cx="189934" cy="1934587"/>
            </a:xfrm>
            <a:custGeom>
              <a:avLst/>
              <a:gdLst/>
              <a:ahLst/>
              <a:cxnLst/>
              <a:rect l="0" t="0" r="0" b="0"/>
              <a:pathLst>
                <a:path>
                  <a:moveTo>
                    <a:pt x="0" y="0"/>
                  </a:moveTo>
                  <a:lnTo>
                    <a:pt x="0" y="1987547"/>
                  </a:lnTo>
                  <a:lnTo>
                    <a:pt x="158580" y="198754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a:extLst>
                <a:ext uri="{FF2B5EF4-FFF2-40B4-BE49-F238E27FC236}">
                  <a16:creationId xmlns:a16="http://schemas.microsoft.com/office/drawing/2014/main" id="{31DCCDED-0ED6-2D41-BBAA-FFC7E86519AB}"/>
                </a:ext>
              </a:extLst>
            </p:cNvPr>
            <p:cNvSpPr/>
            <p:nvPr/>
          </p:nvSpPr>
          <p:spPr>
            <a:xfrm>
              <a:off x="5703386" y="2813367"/>
              <a:ext cx="189934" cy="1203972"/>
            </a:xfrm>
            <a:custGeom>
              <a:avLst/>
              <a:gdLst/>
              <a:ahLst/>
              <a:cxnLst/>
              <a:rect l="0" t="0" r="0" b="0"/>
              <a:pathLst>
                <a:path>
                  <a:moveTo>
                    <a:pt x="0" y="0"/>
                  </a:moveTo>
                  <a:lnTo>
                    <a:pt x="0" y="1236931"/>
                  </a:lnTo>
                  <a:lnTo>
                    <a:pt x="158580" y="1236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a:extLst>
                <a:ext uri="{FF2B5EF4-FFF2-40B4-BE49-F238E27FC236}">
                  <a16:creationId xmlns:a16="http://schemas.microsoft.com/office/drawing/2014/main" id="{FF5B9209-0F60-7744-A7ED-01C33C02CC53}"/>
                </a:ext>
              </a:extLst>
            </p:cNvPr>
            <p:cNvSpPr/>
            <p:nvPr/>
          </p:nvSpPr>
          <p:spPr>
            <a:xfrm>
              <a:off x="5703386" y="2813367"/>
              <a:ext cx="189934" cy="473356"/>
            </a:xfrm>
            <a:custGeom>
              <a:avLst/>
              <a:gdLst/>
              <a:ahLst/>
              <a:cxnLst/>
              <a:rect l="0" t="0" r="0" b="0"/>
              <a:pathLst>
                <a:path>
                  <a:moveTo>
                    <a:pt x="0" y="0"/>
                  </a:moveTo>
                  <a:lnTo>
                    <a:pt x="0" y="486314"/>
                  </a:lnTo>
                  <a:lnTo>
                    <a:pt x="15858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a:extLst>
                <a:ext uri="{FF2B5EF4-FFF2-40B4-BE49-F238E27FC236}">
                  <a16:creationId xmlns:a16="http://schemas.microsoft.com/office/drawing/2014/main" id="{324E396F-0256-A740-B292-53821B06E4B8}"/>
                </a:ext>
              </a:extLst>
            </p:cNvPr>
            <p:cNvSpPr/>
            <p:nvPr/>
          </p:nvSpPr>
          <p:spPr>
            <a:xfrm>
              <a:off x="5443806" y="2082752"/>
              <a:ext cx="766073" cy="216097"/>
            </a:xfrm>
            <a:custGeom>
              <a:avLst/>
              <a:gdLst/>
              <a:ahLst/>
              <a:cxnLst/>
              <a:rect l="0" t="0" r="0" b="0"/>
              <a:pathLst>
                <a:path>
                  <a:moveTo>
                    <a:pt x="0" y="0"/>
                  </a:moveTo>
                  <a:lnTo>
                    <a:pt x="0" y="111006"/>
                  </a:lnTo>
                  <a:lnTo>
                    <a:pt x="639609" y="111006"/>
                  </a:lnTo>
                  <a:lnTo>
                    <a:pt x="639609"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a:extLst>
                <a:ext uri="{FF2B5EF4-FFF2-40B4-BE49-F238E27FC236}">
                  <a16:creationId xmlns:a16="http://schemas.microsoft.com/office/drawing/2014/main" id="{4EB66730-AFEB-7B4F-A938-295CFD22EB35}"/>
                </a:ext>
              </a:extLst>
            </p:cNvPr>
            <p:cNvSpPr/>
            <p:nvPr/>
          </p:nvSpPr>
          <p:spPr>
            <a:xfrm>
              <a:off x="4171238" y="2813367"/>
              <a:ext cx="189934" cy="473356"/>
            </a:xfrm>
            <a:custGeom>
              <a:avLst/>
              <a:gdLst/>
              <a:ahLst/>
              <a:cxnLst/>
              <a:rect l="0" t="0" r="0" b="0"/>
              <a:pathLst>
                <a:path>
                  <a:moveTo>
                    <a:pt x="0" y="0"/>
                  </a:moveTo>
                  <a:lnTo>
                    <a:pt x="0" y="486314"/>
                  </a:lnTo>
                  <a:lnTo>
                    <a:pt x="15858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a:extLst>
                <a:ext uri="{FF2B5EF4-FFF2-40B4-BE49-F238E27FC236}">
                  <a16:creationId xmlns:a16="http://schemas.microsoft.com/office/drawing/2014/main" id="{994B0358-A3E8-5648-B9BF-45DA34531466}"/>
                </a:ext>
              </a:extLst>
            </p:cNvPr>
            <p:cNvSpPr/>
            <p:nvPr/>
          </p:nvSpPr>
          <p:spPr>
            <a:xfrm>
              <a:off x="4677734" y="2082752"/>
              <a:ext cx="766073" cy="216097"/>
            </a:xfrm>
            <a:custGeom>
              <a:avLst/>
              <a:gdLst/>
              <a:ahLst/>
              <a:cxnLst/>
              <a:rect l="0" t="0" r="0" b="0"/>
              <a:pathLst>
                <a:path>
                  <a:moveTo>
                    <a:pt x="639609" y="0"/>
                  </a:moveTo>
                  <a:lnTo>
                    <a:pt x="639609" y="111006"/>
                  </a:lnTo>
                  <a:lnTo>
                    <a:pt x="0" y="111006"/>
                  </a:lnTo>
                  <a:lnTo>
                    <a:pt x="0"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a:extLst>
                <a:ext uri="{FF2B5EF4-FFF2-40B4-BE49-F238E27FC236}">
                  <a16:creationId xmlns:a16="http://schemas.microsoft.com/office/drawing/2014/main" id="{687EED5D-0D24-B64C-9544-38DBE6D7BA7E}"/>
                </a:ext>
              </a:extLst>
            </p:cNvPr>
            <p:cNvSpPr/>
            <p:nvPr/>
          </p:nvSpPr>
          <p:spPr>
            <a:xfrm>
              <a:off x="4136417" y="1352136"/>
              <a:ext cx="1307389" cy="216097"/>
            </a:xfrm>
            <a:custGeom>
              <a:avLst/>
              <a:gdLst/>
              <a:ahLst/>
              <a:cxnLst/>
              <a:rect l="0" t="0" r="0" b="0"/>
              <a:pathLst>
                <a:path>
                  <a:moveTo>
                    <a:pt x="0" y="0"/>
                  </a:moveTo>
                  <a:lnTo>
                    <a:pt x="0" y="111006"/>
                  </a:lnTo>
                  <a:lnTo>
                    <a:pt x="1091565" y="111006"/>
                  </a:lnTo>
                  <a:lnTo>
                    <a:pt x="1091565"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a:extLst>
                <a:ext uri="{FF2B5EF4-FFF2-40B4-BE49-F238E27FC236}">
                  <a16:creationId xmlns:a16="http://schemas.microsoft.com/office/drawing/2014/main" id="{4E05445E-F480-4C45-B86C-95E423283C43}"/>
                </a:ext>
              </a:extLst>
            </p:cNvPr>
            <p:cNvSpPr/>
            <p:nvPr/>
          </p:nvSpPr>
          <p:spPr>
            <a:xfrm>
              <a:off x="2322532" y="2082752"/>
              <a:ext cx="189934" cy="473356"/>
            </a:xfrm>
            <a:custGeom>
              <a:avLst/>
              <a:gdLst/>
              <a:ahLst/>
              <a:cxnLst/>
              <a:rect l="0" t="0" r="0" b="0"/>
              <a:pathLst>
                <a:path>
                  <a:moveTo>
                    <a:pt x="0" y="0"/>
                  </a:moveTo>
                  <a:lnTo>
                    <a:pt x="0" y="486314"/>
                  </a:lnTo>
                  <a:lnTo>
                    <a:pt x="15858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a:extLst>
                <a:ext uri="{FF2B5EF4-FFF2-40B4-BE49-F238E27FC236}">
                  <a16:creationId xmlns:a16="http://schemas.microsoft.com/office/drawing/2014/main" id="{1B67C726-E498-FF47-9CF1-1EB8EBDEA7B5}"/>
                </a:ext>
              </a:extLst>
            </p:cNvPr>
            <p:cNvSpPr/>
            <p:nvPr/>
          </p:nvSpPr>
          <p:spPr>
            <a:xfrm>
              <a:off x="2829028" y="1352136"/>
              <a:ext cx="1307389" cy="216097"/>
            </a:xfrm>
            <a:custGeom>
              <a:avLst/>
              <a:gdLst/>
              <a:ahLst/>
              <a:cxnLst/>
              <a:rect l="0" t="0" r="0" b="0"/>
              <a:pathLst>
                <a:path>
                  <a:moveTo>
                    <a:pt x="1091565" y="0"/>
                  </a:moveTo>
                  <a:lnTo>
                    <a:pt x="1091565" y="111006"/>
                  </a:lnTo>
                  <a:lnTo>
                    <a:pt x="0" y="111006"/>
                  </a:lnTo>
                  <a:lnTo>
                    <a:pt x="0"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a:extLst>
                <a:ext uri="{FF2B5EF4-FFF2-40B4-BE49-F238E27FC236}">
                  <a16:creationId xmlns:a16="http://schemas.microsoft.com/office/drawing/2014/main" id="{77C19F14-D6E0-9640-8EE0-80911AE21742}"/>
                </a:ext>
              </a:extLst>
            </p:cNvPr>
            <p:cNvSpPr/>
            <p:nvPr/>
          </p:nvSpPr>
          <p:spPr>
            <a:xfrm>
              <a:off x="2874929" y="621521"/>
              <a:ext cx="1261488" cy="216097"/>
            </a:xfrm>
            <a:custGeom>
              <a:avLst/>
              <a:gdLst/>
              <a:ahLst/>
              <a:cxnLst/>
              <a:rect l="0" t="0" r="0" b="0"/>
              <a:pathLst>
                <a:path>
                  <a:moveTo>
                    <a:pt x="0" y="0"/>
                  </a:moveTo>
                  <a:lnTo>
                    <a:pt x="0" y="111006"/>
                  </a:lnTo>
                  <a:lnTo>
                    <a:pt x="1053241" y="111006"/>
                  </a:lnTo>
                  <a:lnTo>
                    <a:pt x="1053241" y="2220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a:extLst>
                <a:ext uri="{FF2B5EF4-FFF2-40B4-BE49-F238E27FC236}">
                  <a16:creationId xmlns:a16="http://schemas.microsoft.com/office/drawing/2014/main" id="{84237A41-F1EB-5B4B-9A3E-E6D587F7C80F}"/>
                </a:ext>
              </a:extLst>
            </p:cNvPr>
            <p:cNvSpPr/>
            <p:nvPr/>
          </p:nvSpPr>
          <p:spPr>
            <a:xfrm>
              <a:off x="1930000" y="1352136"/>
              <a:ext cx="190466" cy="2665202"/>
            </a:xfrm>
            <a:custGeom>
              <a:avLst/>
              <a:gdLst/>
              <a:ahLst/>
              <a:cxnLst/>
              <a:rect l="0" t="0" r="0" b="0"/>
              <a:pathLst>
                <a:path>
                  <a:moveTo>
                    <a:pt x="159024" y="0"/>
                  </a:moveTo>
                  <a:lnTo>
                    <a:pt x="159024" y="2738163"/>
                  </a:lnTo>
                  <a:lnTo>
                    <a:pt x="0" y="27381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a:extLst>
                <a:ext uri="{FF2B5EF4-FFF2-40B4-BE49-F238E27FC236}">
                  <a16:creationId xmlns:a16="http://schemas.microsoft.com/office/drawing/2014/main" id="{28845FD3-FE58-0A4D-9883-AFBE9DA98AEF}"/>
                </a:ext>
              </a:extLst>
            </p:cNvPr>
            <p:cNvSpPr/>
            <p:nvPr/>
          </p:nvSpPr>
          <p:spPr>
            <a:xfrm>
              <a:off x="1930000" y="1352136"/>
              <a:ext cx="190466" cy="1934587"/>
            </a:xfrm>
            <a:custGeom>
              <a:avLst/>
              <a:gdLst/>
              <a:ahLst/>
              <a:cxnLst/>
              <a:rect l="0" t="0" r="0" b="0"/>
              <a:pathLst>
                <a:path>
                  <a:moveTo>
                    <a:pt x="159024" y="0"/>
                  </a:moveTo>
                  <a:lnTo>
                    <a:pt x="159024" y="1987547"/>
                  </a:lnTo>
                  <a:lnTo>
                    <a:pt x="0" y="198754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a:extLst>
                <a:ext uri="{FF2B5EF4-FFF2-40B4-BE49-F238E27FC236}">
                  <a16:creationId xmlns:a16="http://schemas.microsoft.com/office/drawing/2014/main" id="{6F2F6370-975A-804C-A98E-6761578F4EE9}"/>
                </a:ext>
              </a:extLst>
            </p:cNvPr>
            <p:cNvSpPr/>
            <p:nvPr/>
          </p:nvSpPr>
          <p:spPr>
            <a:xfrm>
              <a:off x="1930000" y="1352136"/>
              <a:ext cx="190466" cy="1203972"/>
            </a:xfrm>
            <a:custGeom>
              <a:avLst/>
              <a:gdLst/>
              <a:ahLst/>
              <a:cxnLst/>
              <a:rect l="0" t="0" r="0" b="0"/>
              <a:pathLst>
                <a:path>
                  <a:moveTo>
                    <a:pt x="159024" y="0"/>
                  </a:moveTo>
                  <a:lnTo>
                    <a:pt x="159024" y="1236931"/>
                  </a:lnTo>
                  <a:lnTo>
                    <a:pt x="0" y="1236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a:extLst>
                <a:ext uri="{FF2B5EF4-FFF2-40B4-BE49-F238E27FC236}">
                  <a16:creationId xmlns:a16="http://schemas.microsoft.com/office/drawing/2014/main" id="{A36EFB12-02F3-C249-B21C-6A5596F5B784}"/>
                </a:ext>
              </a:extLst>
            </p:cNvPr>
            <p:cNvSpPr/>
            <p:nvPr/>
          </p:nvSpPr>
          <p:spPr>
            <a:xfrm>
              <a:off x="1930000" y="1352136"/>
              <a:ext cx="190466" cy="473356"/>
            </a:xfrm>
            <a:custGeom>
              <a:avLst/>
              <a:gdLst/>
              <a:ahLst/>
              <a:cxnLst/>
              <a:rect l="0" t="0" r="0" b="0"/>
              <a:pathLst>
                <a:path>
                  <a:moveTo>
                    <a:pt x="159024" y="0"/>
                  </a:moveTo>
                  <a:lnTo>
                    <a:pt x="159024" y="486314"/>
                  </a:lnTo>
                  <a:lnTo>
                    <a:pt x="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id="{2F544C0A-B02C-924F-943E-B49FF08C7EDE}"/>
                </a:ext>
              </a:extLst>
            </p:cNvPr>
            <p:cNvSpPr/>
            <p:nvPr/>
          </p:nvSpPr>
          <p:spPr>
            <a:xfrm>
              <a:off x="1613972" y="621521"/>
              <a:ext cx="1260956" cy="216097"/>
            </a:xfrm>
            <a:custGeom>
              <a:avLst/>
              <a:gdLst/>
              <a:ahLst/>
              <a:cxnLst/>
              <a:rect l="0" t="0" r="0" b="0"/>
              <a:pathLst>
                <a:path>
                  <a:moveTo>
                    <a:pt x="1052797" y="0"/>
                  </a:moveTo>
                  <a:lnTo>
                    <a:pt x="1052797" y="111006"/>
                  </a:lnTo>
                  <a:lnTo>
                    <a:pt x="0" y="111006"/>
                  </a:lnTo>
                  <a:lnTo>
                    <a:pt x="0" y="2220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a:extLst>
                <a:ext uri="{FF2B5EF4-FFF2-40B4-BE49-F238E27FC236}">
                  <a16:creationId xmlns:a16="http://schemas.microsoft.com/office/drawing/2014/main" id="{6E6CF542-3C9E-A946-89AA-BF360DD13934}"/>
                </a:ext>
              </a:extLst>
            </p:cNvPr>
            <p:cNvSpPr/>
            <p:nvPr/>
          </p:nvSpPr>
          <p:spPr>
            <a:xfrm>
              <a:off x="2241810" y="107003"/>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All Studies</a:t>
              </a:r>
            </a:p>
          </p:txBody>
        </p:sp>
        <p:sp>
          <p:nvSpPr>
            <p:cNvPr id="22" name="Freeform 21">
              <a:extLst>
                <a:ext uri="{FF2B5EF4-FFF2-40B4-BE49-F238E27FC236}">
                  <a16:creationId xmlns:a16="http://schemas.microsoft.com/office/drawing/2014/main" id="{6578E1B8-CEC2-D747-B152-22A08B85D155}"/>
                </a:ext>
              </a:extLst>
            </p:cNvPr>
            <p:cNvSpPr/>
            <p:nvPr/>
          </p:nvSpPr>
          <p:spPr>
            <a:xfrm>
              <a:off x="980854" y="837618"/>
              <a:ext cx="1341678"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F3EB39"/>
                  </a:solidFill>
                  <a:effectLst/>
                  <a:uLnTx/>
                  <a:uFillTx/>
                  <a:latin typeface="Arial"/>
                  <a:ea typeface="+mn-ea"/>
                  <a:cs typeface="+mn-cs"/>
                </a:rPr>
                <a:t>Descriptive (PO)</a:t>
              </a:r>
            </a:p>
          </p:txBody>
        </p:sp>
        <p:sp>
          <p:nvSpPr>
            <p:cNvPr id="23" name="Freeform 22">
              <a:extLst>
                <a:ext uri="{FF2B5EF4-FFF2-40B4-BE49-F238E27FC236}">
                  <a16:creationId xmlns:a16="http://schemas.microsoft.com/office/drawing/2014/main" id="{27F9E28B-7EB9-9646-9A6D-6181F35F37FE}"/>
                </a:ext>
              </a:extLst>
            </p:cNvPr>
            <p:cNvSpPr/>
            <p:nvPr/>
          </p:nvSpPr>
          <p:spPr>
            <a:xfrm>
              <a:off x="663762" y="1568234"/>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Case report</a:t>
              </a:r>
            </a:p>
          </p:txBody>
        </p:sp>
        <p:sp>
          <p:nvSpPr>
            <p:cNvPr id="24" name="Freeform 23">
              <a:extLst>
                <a:ext uri="{FF2B5EF4-FFF2-40B4-BE49-F238E27FC236}">
                  <a16:creationId xmlns:a16="http://schemas.microsoft.com/office/drawing/2014/main" id="{FDA71213-C6C3-704F-8CF5-AF890275CC92}"/>
                </a:ext>
              </a:extLst>
            </p:cNvPr>
            <p:cNvSpPr/>
            <p:nvPr/>
          </p:nvSpPr>
          <p:spPr>
            <a:xfrm>
              <a:off x="663762"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Case series</a:t>
              </a:r>
            </a:p>
          </p:txBody>
        </p:sp>
        <p:sp>
          <p:nvSpPr>
            <p:cNvPr id="25" name="Freeform 24">
              <a:extLst>
                <a:ext uri="{FF2B5EF4-FFF2-40B4-BE49-F238E27FC236}">
                  <a16:creationId xmlns:a16="http://schemas.microsoft.com/office/drawing/2014/main" id="{BD0CFCF9-DF98-544A-BA85-52D1A0EC7099}"/>
                </a:ext>
              </a:extLst>
            </p:cNvPr>
            <p:cNvSpPr/>
            <p:nvPr/>
          </p:nvSpPr>
          <p:spPr>
            <a:xfrm>
              <a:off x="663762" y="3029465"/>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chemeClr val="accent1">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srgbClr val="112025"/>
                  </a:solidFill>
                  <a:effectLst/>
                  <a:uLnTx/>
                  <a:uFillTx/>
                  <a:latin typeface="Arial"/>
                  <a:ea typeface="+mn-ea"/>
                  <a:cs typeface="+mn-cs"/>
                </a:rPr>
                <a:t>Cross-sectional (survey)</a:t>
              </a:r>
              <a:endParaRPr kumimoji="0" lang="en-US" sz="1200" b="0" i="0" u="none" strike="noStrike" kern="1200" cap="none" spc="0" normalizeH="0" baseline="0" noProof="0" dirty="0">
                <a:ln>
                  <a:noFill/>
                </a:ln>
                <a:solidFill>
                  <a:srgbClr val="112025"/>
                </a:solidFill>
                <a:effectLst/>
                <a:uLnTx/>
                <a:uFillTx/>
                <a:latin typeface="Arial"/>
                <a:ea typeface="+mn-ea"/>
                <a:cs typeface="+mn-cs"/>
              </a:endParaRPr>
            </a:p>
          </p:txBody>
        </p:sp>
        <p:sp>
          <p:nvSpPr>
            <p:cNvPr id="26" name="Freeform 25">
              <a:extLst>
                <a:ext uri="{FF2B5EF4-FFF2-40B4-BE49-F238E27FC236}">
                  <a16:creationId xmlns:a16="http://schemas.microsoft.com/office/drawing/2014/main" id="{ACE0D7C5-E2BA-C246-81E6-47FD598CE34C}"/>
                </a:ext>
              </a:extLst>
            </p:cNvPr>
            <p:cNvSpPr/>
            <p:nvPr/>
          </p:nvSpPr>
          <p:spPr>
            <a:xfrm>
              <a:off x="663762" y="3760081"/>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Qualitative</a:t>
              </a:r>
            </a:p>
          </p:txBody>
        </p:sp>
        <p:sp>
          <p:nvSpPr>
            <p:cNvPr id="27" name="Freeform 26">
              <a:extLst>
                <a:ext uri="{FF2B5EF4-FFF2-40B4-BE49-F238E27FC236}">
                  <a16:creationId xmlns:a16="http://schemas.microsoft.com/office/drawing/2014/main" id="{0992B724-FD24-9243-8E3C-EC91734DA887}"/>
                </a:ext>
              </a:extLst>
            </p:cNvPr>
            <p:cNvSpPr/>
            <p:nvPr/>
          </p:nvSpPr>
          <p:spPr>
            <a:xfrm>
              <a:off x="3456865" y="837618"/>
              <a:ext cx="1388114"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F3EB39"/>
                  </a:solidFill>
                  <a:effectLst/>
                  <a:uLnTx/>
                  <a:uFillTx/>
                  <a:latin typeface="Arial"/>
                  <a:ea typeface="+mn-ea"/>
                  <a:cs typeface="+mn-cs"/>
                </a:rPr>
                <a:t>Analytical (PICO)</a:t>
              </a:r>
            </a:p>
          </p:txBody>
        </p:sp>
        <p:sp>
          <p:nvSpPr>
            <p:cNvPr id="28" name="Freeform 27">
              <a:extLst>
                <a:ext uri="{FF2B5EF4-FFF2-40B4-BE49-F238E27FC236}">
                  <a16:creationId xmlns:a16="http://schemas.microsoft.com/office/drawing/2014/main" id="{A8605B5F-6871-8847-A4D7-922498ED5107}"/>
                </a:ext>
              </a:extLst>
            </p:cNvPr>
            <p:cNvSpPr/>
            <p:nvPr/>
          </p:nvSpPr>
          <p:spPr>
            <a:xfrm>
              <a:off x="2195909" y="1568234"/>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Experimental</a:t>
              </a:r>
            </a:p>
          </p:txBody>
        </p:sp>
        <p:sp>
          <p:nvSpPr>
            <p:cNvPr id="29" name="Freeform 28">
              <a:extLst>
                <a:ext uri="{FF2B5EF4-FFF2-40B4-BE49-F238E27FC236}">
                  <a16:creationId xmlns:a16="http://schemas.microsoft.com/office/drawing/2014/main" id="{18DBCA25-1F34-634A-A776-60F609E28405}"/>
                </a:ext>
              </a:extLst>
            </p:cNvPr>
            <p:cNvSpPr/>
            <p:nvPr/>
          </p:nvSpPr>
          <p:spPr>
            <a:xfrm>
              <a:off x="2512468"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Randomized Clinical Trials (RCTs)</a:t>
              </a:r>
            </a:p>
          </p:txBody>
        </p:sp>
        <p:sp>
          <p:nvSpPr>
            <p:cNvPr id="30" name="Freeform 29">
              <a:extLst>
                <a:ext uri="{FF2B5EF4-FFF2-40B4-BE49-F238E27FC236}">
                  <a16:creationId xmlns:a16="http://schemas.microsoft.com/office/drawing/2014/main" id="{6A306EB7-1D02-A445-BA3D-8ABCEC292362}"/>
                </a:ext>
              </a:extLst>
            </p:cNvPr>
            <p:cNvSpPr/>
            <p:nvPr/>
          </p:nvSpPr>
          <p:spPr>
            <a:xfrm>
              <a:off x="4810688" y="1568234"/>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Observational </a:t>
              </a:r>
            </a:p>
          </p:txBody>
        </p:sp>
        <p:sp>
          <p:nvSpPr>
            <p:cNvPr id="31" name="Freeform 30">
              <a:extLst>
                <a:ext uri="{FF2B5EF4-FFF2-40B4-BE49-F238E27FC236}">
                  <a16:creationId xmlns:a16="http://schemas.microsoft.com/office/drawing/2014/main" id="{BEE3EE4E-3F53-1F44-A15D-C70829982186}"/>
                </a:ext>
              </a:extLst>
            </p:cNvPr>
            <p:cNvSpPr/>
            <p:nvPr/>
          </p:nvSpPr>
          <p:spPr>
            <a:xfrm>
              <a:off x="4044615"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Group data</a:t>
              </a:r>
            </a:p>
          </p:txBody>
        </p:sp>
        <p:sp>
          <p:nvSpPr>
            <p:cNvPr id="32" name="Freeform 31">
              <a:extLst>
                <a:ext uri="{FF2B5EF4-FFF2-40B4-BE49-F238E27FC236}">
                  <a16:creationId xmlns:a16="http://schemas.microsoft.com/office/drawing/2014/main" id="{3C04FE72-DC6A-694C-91A3-6634CF7BF557}"/>
                </a:ext>
              </a:extLst>
            </p:cNvPr>
            <p:cNvSpPr/>
            <p:nvPr/>
          </p:nvSpPr>
          <p:spPr>
            <a:xfrm>
              <a:off x="4361174" y="3029465"/>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Ecological  study</a:t>
              </a:r>
            </a:p>
          </p:txBody>
        </p:sp>
        <p:sp>
          <p:nvSpPr>
            <p:cNvPr id="33" name="Freeform 32">
              <a:extLst>
                <a:ext uri="{FF2B5EF4-FFF2-40B4-BE49-F238E27FC236}">
                  <a16:creationId xmlns:a16="http://schemas.microsoft.com/office/drawing/2014/main" id="{306133D7-BE79-FF46-B7B2-AB512751B7FF}"/>
                </a:ext>
              </a:extLst>
            </p:cNvPr>
            <p:cNvSpPr/>
            <p:nvPr/>
          </p:nvSpPr>
          <p:spPr>
            <a:xfrm>
              <a:off x="5576762"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rgbClr val="1C35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Individual</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4" name="Freeform 33">
              <a:extLst>
                <a:ext uri="{FF2B5EF4-FFF2-40B4-BE49-F238E27FC236}">
                  <a16:creationId xmlns:a16="http://schemas.microsoft.com/office/drawing/2014/main" id="{E0C8FEE9-3137-A74D-A760-E66D691BDA8F}"/>
                </a:ext>
              </a:extLst>
            </p:cNvPr>
            <p:cNvSpPr/>
            <p:nvPr/>
          </p:nvSpPr>
          <p:spPr>
            <a:xfrm>
              <a:off x="5893320" y="3029465"/>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chemeClr val="accent1">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srgbClr val="112025"/>
                  </a:solidFill>
                  <a:effectLst/>
                  <a:uLnTx/>
                  <a:uFillTx/>
                  <a:latin typeface="Arial"/>
                  <a:ea typeface="+mn-ea"/>
                  <a:cs typeface="+mn-cs"/>
                </a:rPr>
                <a:t>Cross-sectional (analytical)</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5" name="Freeform 34">
              <a:extLst>
                <a:ext uri="{FF2B5EF4-FFF2-40B4-BE49-F238E27FC236}">
                  <a16:creationId xmlns:a16="http://schemas.microsoft.com/office/drawing/2014/main" id="{543EE9FA-F980-B244-8E8E-CD2FF0FF9876}"/>
                </a:ext>
              </a:extLst>
            </p:cNvPr>
            <p:cNvSpPr/>
            <p:nvPr/>
          </p:nvSpPr>
          <p:spPr>
            <a:xfrm>
              <a:off x="5893320" y="3760081"/>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rgbClr val="1C35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Cohort</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6" name="Freeform 35">
              <a:extLst>
                <a:ext uri="{FF2B5EF4-FFF2-40B4-BE49-F238E27FC236}">
                  <a16:creationId xmlns:a16="http://schemas.microsoft.com/office/drawing/2014/main" id="{F038B959-76AD-9540-996C-A19DE4EF9EF3}"/>
                </a:ext>
              </a:extLst>
            </p:cNvPr>
            <p:cNvSpPr/>
            <p:nvPr/>
          </p:nvSpPr>
          <p:spPr>
            <a:xfrm>
              <a:off x="5893320" y="4490696"/>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rgbClr val="1C35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Case-Control</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3" name="Left Brace 2">
            <a:extLst>
              <a:ext uri="{FF2B5EF4-FFF2-40B4-BE49-F238E27FC236}">
                <a16:creationId xmlns:a16="http://schemas.microsoft.com/office/drawing/2014/main" id="{CC2AB15B-B3E1-9644-8633-30C0CC90CA83}"/>
              </a:ext>
            </a:extLst>
          </p:cNvPr>
          <p:cNvSpPr/>
          <p:nvPr/>
        </p:nvSpPr>
        <p:spPr>
          <a:xfrm>
            <a:off x="1128450" y="808435"/>
            <a:ext cx="359923" cy="3653078"/>
          </a:xfrm>
          <a:prstGeom prst="leftBrace">
            <a:avLst/>
          </a:prstGeom>
          <a:ln w="254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sp>
        <p:nvSpPr>
          <p:cNvPr id="4" name="TextBox 3">
            <a:extLst>
              <a:ext uri="{FF2B5EF4-FFF2-40B4-BE49-F238E27FC236}">
                <a16:creationId xmlns:a16="http://schemas.microsoft.com/office/drawing/2014/main" id="{73A1AD1F-B20B-BB4C-A0D3-0FA3F9988573}"/>
              </a:ext>
            </a:extLst>
          </p:cNvPr>
          <p:cNvSpPr txBox="1"/>
          <p:nvPr/>
        </p:nvSpPr>
        <p:spPr>
          <a:xfrm>
            <a:off x="527112" y="808435"/>
            <a:ext cx="461665" cy="3653078"/>
          </a:xfrm>
          <a:prstGeom prst="rect">
            <a:avLst/>
          </a:prstGeom>
          <a:noFill/>
          <a:ln w="15875">
            <a:solidFill>
              <a:srgbClr val="112025"/>
            </a:solidFill>
          </a:ln>
        </p:spPr>
        <p:txBody>
          <a:bodyPr vert="vert270"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414141"/>
                </a:solidFill>
                <a:effectLst/>
                <a:uLnTx/>
                <a:uFillTx/>
                <a:latin typeface="Arial"/>
                <a:ea typeface="+mn-ea"/>
                <a:cs typeface="+mn-cs"/>
              </a:rPr>
              <a:t>Generates</a:t>
            </a:r>
            <a:r>
              <a:rPr kumimoji="0" lang="en-US" sz="1800" b="1" i="0" u="none" strike="noStrike" kern="1200" cap="none" spc="0" normalizeH="0" baseline="0" noProof="0" dirty="0">
                <a:ln>
                  <a:noFill/>
                </a:ln>
                <a:solidFill>
                  <a:srgbClr val="414141"/>
                </a:solidFill>
                <a:effectLst/>
                <a:uLnTx/>
                <a:uFillTx/>
                <a:latin typeface="Arial"/>
                <a:ea typeface="+mn-ea"/>
                <a:cs typeface="+mn-cs"/>
              </a:rPr>
              <a:t> Hypotheses</a:t>
            </a:r>
          </a:p>
        </p:txBody>
      </p:sp>
      <p:sp>
        <p:nvSpPr>
          <p:cNvPr id="5" name="Right Brace 4">
            <a:extLst>
              <a:ext uri="{FF2B5EF4-FFF2-40B4-BE49-F238E27FC236}">
                <a16:creationId xmlns:a16="http://schemas.microsoft.com/office/drawing/2014/main" id="{A014E009-E3C0-7848-BF67-5EF47E837E58}"/>
              </a:ext>
            </a:extLst>
          </p:cNvPr>
          <p:cNvSpPr/>
          <p:nvPr/>
        </p:nvSpPr>
        <p:spPr>
          <a:xfrm>
            <a:off x="8027310" y="1322953"/>
            <a:ext cx="400151" cy="3725702"/>
          </a:xfrm>
          <a:prstGeom prst="rightBrace">
            <a:avLst>
              <a:gd name="adj1" fmla="val 8333"/>
              <a:gd name="adj2" fmla="val 50436"/>
            </a:avLst>
          </a:prstGeom>
          <a:ln w="254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sp>
        <p:nvSpPr>
          <p:cNvPr id="37" name="TextBox 36">
            <a:extLst>
              <a:ext uri="{FF2B5EF4-FFF2-40B4-BE49-F238E27FC236}">
                <a16:creationId xmlns:a16="http://schemas.microsoft.com/office/drawing/2014/main" id="{F7CF76FC-56D1-CB40-80D4-76B167694D05}"/>
              </a:ext>
            </a:extLst>
          </p:cNvPr>
          <p:cNvSpPr txBox="1"/>
          <p:nvPr/>
        </p:nvSpPr>
        <p:spPr>
          <a:xfrm>
            <a:off x="8515323" y="1322953"/>
            <a:ext cx="461665" cy="3653078"/>
          </a:xfrm>
          <a:prstGeom prst="rect">
            <a:avLst/>
          </a:prstGeom>
          <a:noFill/>
          <a:ln w="19050">
            <a:solidFill>
              <a:srgbClr val="112025"/>
            </a:solidFill>
          </a:ln>
        </p:spPr>
        <p:txBody>
          <a:bodyPr vert="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414141"/>
                </a:solidFill>
                <a:effectLst/>
                <a:uLnTx/>
                <a:uFillTx/>
                <a:latin typeface="Arial"/>
                <a:ea typeface="+mn-ea"/>
                <a:cs typeface="+mn-cs"/>
              </a:rPr>
              <a:t>Tests</a:t>
            </a:r>
            <a:r>
              <a:rPr kumimoji="0" lang="en-US" sz="1800" b="1" i="0" u="none" strike="noStrike" kern="1200" cap="none" spc="0" normalizeH="0" baseline="0" noProof="0" dirty="0">
                <a:ln>
                  <a:noFill/>
                </a:ln>
                <a:solidFill>
                  <a:srgbClr val="414141"/>
                </a:solidFill>
                <a:effectLst/>
                <a:uLnTx/>
                <a:uFillTx/>
                <a:latin typeface="Arial"/>
                <a:ea typeface="+mn-ea"/>
                <a:cs typeface="+mn-cs"/>
              </a:rPr>
              <a:t> Hypotheses</a:t>
            </a:r>
          </a:p>
        </p:txBody>
      </p:sp>
    </p:spTree>
    <p:extLst>
      <p:ext uri="{BB962C8B-B14F-4D97-AF65-F5344CB8AC3E}">
        <p14:creationId xmlns:p14="http://schemas.microsoft.com/office/powerpoint/2010/main" val="1920588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B069D07-B29E-6844-9AD4-3DD5DBC7A810}"/>
              </a:ext>
            </a:extLst>
          </p:cNvPr>
          <p:cNvSpPr>
            <a:spLocks noGrp="1"/>
          </p:cNvSpPr>
          <p:nvPr>
            <p:ph type="body" sz="quarter" idx="10"/>
          </p:nvPr>
        </p:nvSpPr>
        <p:spPr>
          <a:xfrm>
            <a:off x="977218" y="1018085"/>
            <a:ext cx="7397555" cy="1116013"/>
          </a:xfrm>
        </p:spPr>
        <p:txBody>
          <a:bodyPr/>
          <a:lstStyle/>
          <a:p>
            <a:r>
              <a:rPr lang="en-US" sz="2400" dirty="0"/>
              <a:t>A case-control study is a study that </a:t>
            </a:r>
            <a:r>
              <a:rPr lang="en-US" sz="2400" b="1" u="sng" dirty="0"/>
              <a:t>compares </a:t>
            </a:r>
            <a:r>
              <a:rPr lang="en-US" sz="2400" i="1" dirty="0"/>
              <a:t>patients</a:t>
            </a:r>
            <a:r>
              <a:rPr lang="en-US" sz="2400" dirty="0"/>
              <a:t> who have a disease or outcome of interest </a:t>
            </a:r>
            <a:r>
              <a:rPr lang="en-US" sz="2400" b="1" u="sng" dirty="0"/>
              <a:t>(cases) </a:t>
            </a:r>
            <a:r>
              <a:rPr lang="en-US" sz="2400" dirty="0"/>
              <a:t>with </a:t>
            </a:r>
            <a:r>
              <a:rPr lang="en-US" sz="2400" i="1" dirty="0"/>
              <a:t>patients</a:t>
            </a:r>
            <a:r>
              <a:rPr lang="en-US" sz="2400" dirty="0"/>
              <a:t> who do not have the disease or outcome </a:t>
            </a:r>
            <a:r>
              <a:rPr lang="en-US" sz="2400" b="1" u="sng" dirty="0"/>
              <a:t>(controls</a:t>
            </a:r>
            <a:r>
              <a:rPr lang="en-US" sz="2400" dirty="0"/>
              <a:t>), and </a:t>
            </a:r>
            <a:r>
              <a:rPr lang="en-US" sz="2400" b="1" u="sng" dirty="0"/>
              <a:t>looks back retrospectively </a:t>
            </a:r>
            <a:r>
              <a:rPr lang="en-US" sz="2400" dirty="0"/>
              <a:t>to compare how </a:t>
            </a:r>
            <a:r>
              <a:rPr lang="en-US" sz="2400" u="sng" dirty="0"/>
              <a:t>frequently the exposure to a risk factor </a:t>
            </a:r>
            <a:r>
              <a:rPr lang="en-US" sz="2400" dirty="0"/>
              <a:t>is present in each group </a:t>
            </a:r>
            <a:r>
              <a:rPr lang="en-US" sz="2400" u="sng" dirty="0"/>
              <a:t>to determine the relationship between the risk factor and the disease.</a:t>
            </a:r>
          </a:p>
        </p:txBody>
      </p:sp>
    </p:spTree>
    <p:extLst>
      <p:ext uri="{BB962C8B-B14F-4D97-AF65-F5344CB8AC3E}">
        <p14:creationId xmlns:p14="http://schemas.microsoft.com/office/powerpoint/2010/main" val="2477760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95408C-7B6E-1A4E-ACEE-680FF1C752A4}"/>
              </a:ext>
            </a:extLst>
          </p:cNvPr>
          <p:cNvSpPr>
            <a:spLocks noGrp="1"/>
          </p:cNvSpPr>
          <p:nvPr>
            <p:ph type="body" sz="quarter" idx="10"/>
          </p:nvPr>
        </p:nvSpPr>
        <p:spPr>
          <a:xfrm>
            <a:off x="280160" y="870352"/>
            <a:ext cx="8470435" cy="1777156"/>
          </a:xfrm>
        </p:spPr>
        <p:txBody>
          <a:bodyPr numCol="1">
            <a:normAutofit/>
          </a:bodyPr>
          <a:lstStyle/>
          <a:p>
            <a:pPr marL="457200" indent="-457200" algn="l">
              <a:buFont typeface="Arial" panose="020B0604020202020204" pitchFamily="34" charset="0"/>
              <a:buChar char="•"/>
            </a:pPr>
            <a:r>
              <a:rPr lang="en-US" sz="2400" dirty="0"/>
              <a:t>The outcome of interest is rare </a:t>
            </a:r>
          </a:p>
          <a:p>
            <a:pPr marL="457200" indent="-457200" algn="l">
              <a:buFont typeface="Arial" panose="020B0604020202020204" pitchFamily="34" charset="0"/>
              <a:buChar char="•"/>
            </a:pPr>
            <a:r>
              <a:rPr lang="en-US" sz="2400" dirty="0"/>
              <a:t>Multiple exposures may be associated with a single outcome </a:t>
            </a:r>
          </a:p>
          <a:p>
            <a:pPr marL="457200" indent="-457200" algn="l">
              <a:buFont typeface="Arial" panose="020B0604020202020204" pitchFamily="34" charset="0"/>
              <a:buChar char="•"/>
            </a:pPr>
            <a:r>
              <a:rPr lang="en-US" sz="2400" dirty="0"/>
              <a:t>Funding or time is limited </a:t>
            </a:r>
          </a:p>
        </p:txBody>
      </p:sp>
      <p:sp>
        <p:nvSpPr>
          <p:cNvPr id="3" name="Rectangle 2">
            <a:extLst>
              <a:ext uri="{FF2B5EF4-FFF2-40B4-BE49-F238E27FC236}">
                <a16:creationId xmlns:a16="http://schemas.microsoft.com/office/drawing/2014/main" id="{61204D13-339B-C545-B40C-C143C7C3CA97}"/>
              </a:ext>
            </a:extLst>
          </p:cNvPr>
          <p:cNvSpPr/>
          <p:nvPr/>
        </p:nvSpPr>
        <p:spPr>
          <a:xfrm>
            <a:off x="152568" y="0"/>
            <a:ext cx="8598027" cy="523220"/>
          </a:xfrm>
          <a:prstGeom prst="rect">
            <a:avLst/>
          </a:prstGeom>
        </p:spPr>
        <p:txBody>
          <a:bodyPr wrap="square">
            <a:spAutoFit/>
          </a:bodyPr>
          <a:lstStyle/>
          <a:p>
            <a:r>
              <a:rPr lang="en-US" sz="2800" b="1" dirty="0"/>
              <a:t>When to Conduct a Case-Control Study </a:t>
            </a:r>
            <a:endParaRPr lang="en-US" sz="2800" dirty="0"/>
          </a:p>
        </p:txBody>
      </p:sp>
      <p:sp>
        <p:nvSpPr>
          <p:cNvPr id="4" name="TextBox 3">
            <a:extLst>
              <a:ext uri="{FF2B5EF4-FFF2-40B4-BE49-F238E27FC236}">
                <a16:creationId xmlns:a16="http://schemas.microsoft.com/office/drawing/2014/main" id="{2C3313A5-3BB3-8A40-A480-E568A39D1A0E}"/>
              </a:ext>
            </a:extLst>
          </p:cNvPr>
          <p:cNvSpPr txBox="1"/>
          <p:nvPr/>
        </p:nvSpPr>
        <p:spPr>
          <a:xfrm>
            <a:off x="358047" y="2792621"/>
            <a:ext cx="8314660" cy="1938992"/>
          </a:xfrm>
          <a:prstGeom prst="rect">
            <a:avLst/>
          </a:prstGeom>
          <a:noFill/>
        </p:spPr>
        <p:txBody>
          <a:bodyPr wrap="square" numCol="2" rtlCol="0">
            <a:spAutoFit/>
          </a:bodyPr>
          <a:lstStyle/>
          <a:p>
            <a:pPr marL="179388"/>
            <a:r>
              <a:rPr lang="en-US" sz="2000" dirty="0">
                <a:latin typeface="Helvetica" pitchFamily="2" charset="0"/>
              </a:rPr>
              <a:t>(1) To </a:t>
            </a:r>
            <a:r>
              <a:rPr lang="en-US" sz="2000" u="sng" dirty="0">
                <a:latin typeface="Helvetica" pitchFamily="2" charset="0"/>
              </a:rPr>
              <a:t>investigate cause-effect </a:t>
            </a:r>
            <a:r>
              <a:rPr lang="en-US" sz="2000" dirty="0">
                <a:latin typeface="Helvetica" pitchFamily="2" charset="0"/>
              </a:rPr>
              <a:t>when </a:t>
            </a:r>
            <a:r>
              <a:rPr lang="en-US" sz="2000" dirty="0">
                <a:solidFill>
                  <a:srgbClr val="FF0000"/>
                </a:solidFill>
                <a:latin typeface="Helvetica" pitchFamily="2" charset="0"/>
              </a:rPr>
              <a:t>experimental trials (e.g. RCT) are not ethical or feasible</a:t>
            </a:r>
            <a:r>
              <a:rPr lang="en-US" sz="2000" dirty="0">
                <a:latin typeface="Helvetica" pitchFamily="2" charset="0"/>
              </a:rPr>
              <a:t>, (lung cancer and smoking)</a:t>
            </a:r>
          </a:p>
          <a:p>
            <a:pPr marL="179388"/>
            <a:endParaRPr lang="en-US" sz="2000" dirty="0">
              <a:latin typeface="Helvetica" pitchFamily="2" charset="0"/>
            </a:endParaRPr>
          </a:p>
          <a:p>
            <a:pPr marL="179388"/>
            <a:endParaRPr lang="en-US" sz="2000" dirty="0">
              <a:latin typeface="Helvetica" pitchFamily="2" charset="0"/>
            </a:endParaRPr>
          </a:p>
          <a:p>
            <a:pPr marL="179388"/>
            <a:r>
              <a:rPr lang="en-US" sz="2000" dirty="0">
                <a:latin typeface="Helvetica" pitchFamily="2" charset="0"/>
              </a:rPr>
              <a:t>(2) To </a:t>
            </a:r>
            <a:r>
              <a:rPr lang="en-US" sz="2000" u="sng" dirty="0">
                <a:latin typeface="Helvetica" pitchFamily="2" charset="0"/>
              </a:rPr>
              <a:t>investigate cause-effect </a:t>
            </a:r>
            <a:r>
              <a:rPr lang="en-US" sz="2000" dirty="0">
                <a:latin typeface="Helvetica" pitchFamily="2" charset="0"/>
              </a:rPr>
              <a:t>when </a:t>
            </a:r>
            <a:r>
              <a:rPr lang="en-US" sz="2000" dirty="0">
                <a:solidFill>
                  <a:srgbClr val="FF0000"/>
                </a:solidFill>
                <a:latin typeface="Helvetica" pitchFamily="2" charset="0"/>
              </a:rPr>
              <a:t>cohort studies are expensive or non-feasible</a:t>
            </a:r>
            <a:r>
              <a:rPr lang="en-US" sz="2000" dirty="0">
                <a:latin typeface="Helvetica" pitchFamily="2" charset="0"/>
              </a:rPr>
              <a:t> e.g. (to investigate etiology of rare disease e.g. cancer)  </a:t>
            </a:r>
          </a:p>
          <a:p>
            <a:endParaRPr lang="en-US" dirty="0"/>
          </a:p>
        </p:txBody>
      </p:sp>
    </p:spTree>
    <p:extLst>
      <p:ext uri="{BB962C8B-B14F-4D97-AF65-F5344CB8AC3E}">
        <p14:creationId xmlns:p14="http://schemas.microsoft.com/office/powerpoint/2010/main" val="34732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2</a:t>
            </a:r>
          </a:p>
        </p:txBody>
      </p:sp>
      <p:sp>
        <p:nvSpPr>
          <p:cNvPr id="3" name="Text Placeholder 2"/>
          <p:cNvSpPr>
            <a:spLocks noGrp="1"/>
          </p:cNvSpPr>
          <p:nvPr>
            <p:ph type="body" sz="quarter" idx="18"/>
          </p:nvPr>
        </p:nvSpPr>
        <p:spPr>
          <a:xfrm>
            <a:off x="2107631" y="1669912"/>
            <a:ext cx="6144271" cy="1347788"/>
          </a:xfrm>
        </p:spPr>
        <p:txBody>
          <a:bodyPr/>
          <a:lstStyle/>
          <a:p>
            <a:pPr>
              <a:lnSpc>
                <a:spcPct val="120000"/>
              </a:lnSpc>
            </a:pPr>
            <a:r>
              <a:rPr lang="en-US" dirty="0">
                <a:solidFill>
                  <a:schemeClr val="tx1">
                    <a:lumMod val="75000"/>
                  </a:schemeClr>
                </a:solidFill>
                <a:latin typeface="Arial"/>
                <a:cs typeface="Arial"/>
              </a:rPr>
              <a:t>How to conduct a case-control study?</a:t>
            </a:r>
            <a:endParaRPr lang="en-US" sz="2800" dirty="0">
              <a:latin typeface="Microsoft Sans Serif"/>
              <a:cs typeface="Microsoft Sans Serif"/>
            </a:endParaRPr>
          </a:p>
        </p:txBody>
      </p:sp>
    </p:spTree>
    <p:extLst>
      <p:ext uri="{BB962C8B-B14F-4D97-AF65-F5344CB8AC3E}">
        <p14:creationId xmlns:p14="http://schemas.microsoft.com/office/powerpoint/2010/main" val="2237480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9E28FE6-7295-1D43-800F-F12100204374}"/>
              </a:ext>
            </a:extLst>
          </p:cNvPr>
          <p:cNvGraphicFramePr/>
          <p:nvPr>
            <p:extLst>
              <p:ext uri="{D42A27DB-BD31-4B8C-83A1-F6EECF244321}">
                <p14:modId xmlns:p14="http://schemas.microsoft.com/office/powerpoint/2010/main" val="3918997968"/>
              </p:ext>
            </p:extLst>
          </p:nvPr>
        </p:nvGraphicFramePr>
        <p:xfrm>
          <a:off x="2488017" y="276445"/>
          <a:ext cx="6475229" cy="4529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A3BB3E2-DF13-2349-8A8D-B027C624916B}"/>
              </a:ext>
            </a:extLst>
          </p:cNvPr>
          <p:cNvSpPr txBox="1"/>
          <p:nvPr/>
        </p:nvSpPr>
        <p:spPr>
          <a:xfrm>
            <a:off x="315950" y="1583473"/>
            <a:ext cx="2427250" cy="1569660"/>
          </a:xfrm>
          <a:prstGeom prst="rect">
            <a:avLst/>
          </a:prstGeom>
          <a:noFill/>
        </p:spPr>
        <p:txBody>
          <a:bodyPr wrap="square" rtlCol="0">
            <a:spAutoFit/>
          </a:bodyPr>
          <a:lstStyle/>
          <a:p>
            <a:r>
              <a:rPr lang="en-US" sz="2400" b="1" dirty="0"/>
              <a:t>Steps in conducting a case-control study</a:t>
            </a:r>
          </a:p>
        </p:txBody>
      </p:sp>
      <p:sp>
        <p:nvSpPr>
          <p:cNvPr id="8" name="5-Point Star 7">
            <a:extLst>
              <a:ext uri="{FF2B5EF4-FFF2-40B4-BE49-F238E27FC236}">
                <a16:creationId xmlns:a16="http://schemas.microsoft.com/office/drawing/2014/main" id="{A24916ED-8CD6-5A47-A115-09B88C12C2D3}"/>
              </a:ext>
            </a:extLst>
          </p:cNvPr>
          <p:cNvSpPr/>
          <p:nvPr/>
        </p:nvSpPr>
        <p:spPr>
          <a:xfrm>
            <a:off x="2424220" y="1711842"/>
            <a:ext cx="457200" cy="47846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a:extLst>
              <a:ext uri="{FF2B5EF4-FFF2-40B4-BE49-F238E27FC236}">
                <a16:creationId xmlns:a16="http://schemas.microsoft.com/office/drawing/2014/main" id="{214789AA-60F3-DE48-9EF1-BC9522BC2013}"/>
              </a:ext>
            </a:extLst>
          </p:cNvPr>
          <p:cNvSpPr/>
          <p:nvPr/>
        </p:nvSpPr>
        <p:spPr>
          <a:xfrm>
            <a:off x="2780412" y="2913900"/>
            <a:ext cx="457200" cy="47846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EAD02564-0DA7-3544-B189-2A085F8DD031}"/>
              </a:ext>
            </a:extLst>
          </p:cNvPr>
          <p:cNvSpPr/>
          <p:nvPr/>
        </p:nvSpPr>
        <p:spPr>
          <a:xfrm>
            <a:off x="3211030" y="4115958"/>
            <a:ext cx="457200" cy="47846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04DF9EF0-58F9-A34A-AFAC-67762AAF1A34}"/>
              </a:ext>
            </a:extLst>
          </p:cNvPr>
          <p:cNvSpPr/>
          <p:nvPr/>
        </p:nvSpPr>
        <p:spPr>
          <a:xfrm>
            <a:off x="510363" y="4878267"/>
            <a:ext cx="255182" cy="265233"/>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8841769-2684-674F-89B2-A70B7E1F2C29}"/>
              </a:ext>
            </a:extLst>
          </p:cNvPr>
          <p:cNvSpPr txBox="1"/>
          <p:nvPr/>
        </p:nvSpPr>
        <p:spPr>
          <a:xfrm>
            <a:off x="765545" y="4878267"/>
            <a:ext cx="7915942" cy="276999"/>
          </a:xfrm>
          <a:prstGeom prst="rect">
            <a:avLst/>
          </a:prstGeom>
          <a:noFill/>
        </p:spPr>
        <p:txBody>
          <a:bodyPr wrap="square" rtlCol="0">
            <a:spAutoFit/>
          </a:bodyPr>
          <a:lstStyle/>
          <a:p>
            <a:r>
              <a:rPr lang="en-US" sz="1200" b="1" dirty="0"/>
              <a:t>Important principles in case-control study design – will discuss more later</a:t>
            </a:r>
          </a:p>
        </p:txBody>
      </p:sp>
    </p:spTree>
    <p:extLst>
      <p:ext uri="{BB962C8B-B14F-4D97-AF65-F5344CB8AC3E}">
        <p14:creationId xmlns:p14="http://schemas.microsoft.com/office/powerpoint/2010/main" val="387050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0BEDFD8-0A73-4A41-BD31-59952D0667E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CA2EAE2-6D24-C049-AAD8-83A6C725EF6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312A70B-BB0A-4B4D-8165-DC041A0A272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E363CB7C-986E-0842-865A-54622770266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3AF64E8F-5CB1-CF41-B6D5-199CC285CCC9}"/>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6241CEC7-9020-2E4F-8F37-78BE531E5858}"/>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BF79D018-2F3C-1F44-9DD5-68CE4E193A0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9E28FE6-7295-1D43-800F-F12100204374}"/>
              </a:ext>
            </a:extLst>
          </p:cNvPr>
          <p:cNvGraphicFramePr/>
          <p:nvPr>
            <p:extLst>
              <p:ext uri="{D42A27DB-BD31-4B8C-83A1-F6EECF244321}">
                <p14:modId xmlns:p14="http://schemas.microsoft.com/office/powerpoint/2010/main" val="644645377"/>
              </p:ext>
            </p:extLst>
          </p:nvPr>
        </p:nvGraphicFramePr>
        <p:xfrm>
          <a:off x="2615610" y="308344"/>
          <a:ext cx="6156250" cy="4465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A3BB3E2-DF13-2349-8A8D-B027C624916B}"/>
              </a:ext>
            </a:extLst>
          </p:cNvPr>
          <p:cNvSpPr txBox="1"/>
          <p:nvPr/>
        </p:nvSpPr>
        <p:spPr>
          <a:xfrm>
            <a:off x="315950" y="1583473"/>
            <a:ext cx="2427250" cy="1569660"/>
          </a:xfrm>
          <a:prstGeom prst="rect">
            <a:avLst/>
          </a:prstGeom>
          <a:noFill/>
        </p:spPr>
        <p:txBody>
          <a:bodyPr wrap="square" rtlCol="0">
            <a:spAutoFit/>
          </a:bodyPr>
          <a:lstStyle/>
          <a:p>
            <a:r>
              <a:rPr lang="en-US" sz="2400" b="1" dirty="0"/>
              <a:t>Steps in conducting a case-control study</a:t>
            </a:r>
          </a:p>
        </p:txBody>
      </p:sp>
      <p:sp>
        <p:nvSpPr>
          <p:cNvPr id="4" name="5-Point Star 3">
            <a:extLst>
              <a:ext uri="{FF2B5EF4-FFF2-40B4-BE49-F238E27FC236}">
                <a16:creationId xmlns:a16="http://schemas.microsoft.com/office/drawing/2014/main" id="{63CC9EA9-8DC0-A249-96E3-A017AC85D361}"/>
              </a:ext>
            </a:extLst>
          </p:cNvPr>
          <p:cNvSpPr/>
          <p:nvPr/>
        </p:nvSpPr>
        <p:spPr>
          <a:xfrm>
            <a:off x="2073346" y="467443"/>
            <a:ext cx="457200" cy="47846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a:extLst>
              <a:ext uri="{FF2B5EF4-FFF2-40B4-BE49-F238E27FC236}">
                <a16:creationId xmlns:a16="http://schemas.microsoft.com/office/drawing/2014/main" id="{D7EE7210-1EDC-BA44-88DC-9067C7BBA7EC}"/>
              </a:ext>
            </a:extLst>
          </p:cNvPr>
          <p:cNvSpPr/>
          <p:nvPr/>
        </p:nvSpPr>
        <p:spPr>
          <a:xfrm>
            <a:off x="510363" y="4878267"/>
            <a:ext cx="255182" cy="265233"/>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CF8D25E-355F-274A-B03E-23B9EF791D79}"/>
              </a:ext>
            </a:extLst>
          </p:cNvPr>
          <p:cNvSpPr txBox="1"/>
          <p:nvPr/>
        </p:nvSpPr>
        <p:spPr>
          <a:xfrm>
            <a:off x="765545" y="4878267"/>
            <a:ext cx="7915942" cy="276999"/>
          </a:xfrm>
          <a:prstGeom prst="rect">
            <a:avLst/>
          </a:prstGeom>
          <a:noFill/>
        </p:spPr>
        <p:txBody>
          <a:bodyPr wrap="square" rtlCol="0">
            <a:spAutoFit/>
          </a:bodyPr>
          <a:lstStyle/>
          <a:p>
            <a:r>
              <a:rPr lang="en-US" sz="1200" b="1" dirty="0"/>
              <a:t>Important principles in case-control study design – will discuss more later</a:t>
            </a:r>
          </a:p>
        </p:txBody>
      </p:sp>
    </p:spTree>
    <p:extLst>
      <p:ext uri="{BB962C8B-B14F-4D97-AF65-F5344CB8AC3E}">
        <p14:creationId xmlns:p14="http://schemas.microsoft.com/office/powerpoint/2010/main" val="372862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F86E987-CFFB-EB4D-8235-085ABDD8292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5C60DB6F-1560-1941-9515-5E0FFDB5D42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638A3843-A7D0-734F-B2BC-C986644C9E4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77C32E57-A7AD-B84F-AE53-6F1A4F98860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FD8C1D27-28A6-2846-9E2D-16ABB7AB525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03A3A15D-2DA7-8A46-B5CE-222F5D06BEA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BB1BC8A4-4D94-564C-806C-4288D3F1550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3198DCF8-42F9-224F-AE0F-6AE2EF18324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DE18B058-7EA1-0D4E-A238-5A653AE60C2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4" grpId="0" animBg="1"/>
    </p:bldLst>
  </p:timing>
</p:sld>
</file>

<file path=ppt/theme/theme1.xml><?xml version="1.0" encoding="utf-8"?>
<a:theme xmlns:a="http://schemas.openxmlformats.org/drawingml/2006/main" name="Consumer">
  <a:themeElements>
    <a:clrScheme name="Template 1">
      <a:dk1>
        <a:srgbClr val="414141"/>
      </a:dk1>
      <a:lt1>
        <a:sysClr val="window" lastClr="FFFFFF"/>
      </a:lt1>
      <a:dk2>
        <a:srgbClr val="414141"/>
      </a:dk2>
      <a:lt2>
        <a:srgbClr val="FFFFFF"/>
      </a:lt2>
      <a:accent1>
        <a:srgbClr val="1C353D"/>
      </a:accent1>
      <a:accent2>
        <a:srgbClr val="FFBF35"/>
      </a:accent2>
      <a:accent3>
        <a:srgbClr val="FFEFA1"/>
      </a:accent3>
      <a:accent4>
        <a:srgbClr val="2EA962"/>
      </a:accent4>
      <a:accent5>
        <a:srgbClr val="F3EB39"/>
      </a:accent5>
      <a:accent6>
        <a:srgbClr val="6E54A6"/>
      </a:accent6>
      <a:hlink>
        <a:srgbClr val="F36019"/>
      </a:hlink>
      <a:folHlink>
        <a:srgbClr val="F36019"/>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67693</TotalTime>
  <Words>1849</Words>
  <Application>Microsoft Office PowerPoint</Application>
  <PresentationFormat>On-screen Show (16:9)</PresentationFormat>
  <Paragraphs>285</Paragraphs>
  <Slides>30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Helvetica</vt:lpstr>
      <vt:lpstr>Helvetica Light</vt:lpstr>
      <vt:lpstr>Microsoft Sans Serif</vt:lpstr>
      <vt:lpstr>Palatino Linotype</vt:lpstr>
      <vt:lpstr>Wingdings</vt:lpstr>
      <vt:lpstr>Consumer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HubSpot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Mike Volpe</dc:creator>
  <cp:keywords/>
  <dc:description/>
  <cp:lastModifiedBy>3422</cp:lastModifiedBy>
  <cp:revision>671</cp:revision>
  <cp:lastPrinted>2019-08-27T01:01:50Z</cp:lastPrinted>
  <dcterms:created xsi:type="dcterms:W3CDTF">2013-04-17T22:01:51Z</dcterms:created>
  <dcterms:modified xsi:type="dcterms:W3CDTF">2020-03-05T09:53:41Z</dcterms:modified>
  <cp:category/>
</cp:coreProperties>
</file>